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9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2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3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4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5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6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7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28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29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0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1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2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3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4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35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6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37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38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theme/theme39.xml" ContentType="application/vnd.openxmlformats-officedocument.theme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0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1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theme/theme42.xml" ContentType="application/vnd.openxmlformats-officedocument.theme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43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theme/theme44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45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theme/theme46.xml" ContentType="application/vnd.openxmlformats-officedocument.theme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47.xml" ContentType="application/vnd.openxmlformats-officedocument.theme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48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49.xml" ContentType="application/vnd.openxmlformats-officedocument.theme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50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51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2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3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theme/theme54.xml" ContentType="application/vnd.openxmlformats-officedocument.theme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theme/theme55.xml" ContentType="application/vnd.openxmlformats-officedocument.theme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56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57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58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theme/theme59.xml" ContentType="application/vnd.openxmlformats-officedocument.theme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theme/theme60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theme/theme61.xml" ContentType="application/vnd.openxmlformats-officedocument.theme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theme/theme62.xml" ContentType="application/vnd.openxmlformats-officedocument.theme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63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theme/theme64.xml" ContentType="application/vnd.openxmlformats-officedocument.theme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65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theme/theme66.xml" ContentType="application/vnd.openxmlformats-officedocument.theme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theme/theme67.xml" ContentType="application/vnd.openxmlformats-officedocument.theme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theme/theme68.xml" ContentType="application/vnd.openxmlformats-officedocument.theme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theme/theme69.xml" ContentType="application/vnd.openxmlformats-officedocument.theme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theme/theme70.xml" ContentType="application/vnd.openxmlformats-officedocument.theme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theme/theme71.xml" ContentType="application/vnd.openxmlformats-officedocument.theme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theme/theme72.xml" ContentType="application/vnd.openxmlformats-officedocument.theme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theme/theme73.xml" ContentType="application/vnd.openxmlformats-officedocument.theme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theme/theme74.xml" ContentType="application/vnd.openxmlformats-officedocument.theme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theme/theme75.xml" ContentType="application/vnd.openxmlformats-officedocument.theme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6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heme/themeOverride2.xml" ContentType="application/vnd.openxmlformats-officedocument.themeOverride+xml"/>
  <Override PartName="/ppt/charts/chart28.xml" ContentType="application/vnd.openxmlformats-officedocument.drawingml.chart+xml"/>
  <Override PartName="/ppt/drawings/drawing1.xml" ContentType="application/vnd.openxmlformats-officedocument.drawingml.chartshapes+xml"/>
  <Override PartName="/ppt/theme/themeOverride3.xml" ContentType="application/vnd.openxmlformats-officedocument.themeOverride+xml"/>
  <Override PartName="/ppt/charts/chart29.xml" ContentType="application/vnd.openxmlformats-officedocument.drawingml.chart+xml"/>
  <Override PartName="/ppt/drawings/drawing2.xml" ContentType="application/vnd.openxmlformats-officedocument.drawingml.chartshapes+xml"/>
  <Override PartName="/ppt/theme/themeOverride4.xml" ContentType="application/vnd.openxmlformats-officedocument.themeOverride+xml"/>
  <Override PartName="/ppt/charts/chart30.xml" ContentType="application/vnd.openxmlformats-officedocument.drawingml.chart+xml"/>
  <Override PartName="/ppt/drawings/drawing3.xml" ContentType="application/vnd.openxmlformats-officedocument.drawingml.chartshapes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charts/chart31.xml" ContentType="application/vnd.openxmlformats-officedocument.drawingml.chart+xml"/>
  <Override PartName="/ppt/drawings/drawing4.xml" ContentType="application/vnd.openxmlformats-officedocument.drawingml.chartshapes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7550" r:id="rId1"/>
    <p:sldMasterId id="2147483660" r:id="rId2"/>
    <p:sldMasterId id="2147483662" r:id="rId3"/>
    <p:sldMasterId id="2147483664" r:id="rId4"/>
    <p:sldMasterId id="2147485856" r:id="rId5"/>
    <p:sldMasterId id="2147486028" r:id="rId6"/>
    <p:sldMasterId id="2147486041" r:id="rId7"/>
    <p:sldMasterId id="2147486054" r:id="rId8"/>
    <p:sldMasterId id="2147486067" r:id="rId9"/>
    <p:sldMasterId id="2147486080" r:id="rId10"/>
    <p:sldMasterId id="2147486093" r:id="rId11"/>
    <p:sldMasterId id="2147486336" r:id="rId12"/>
    <p:sldMasterId id="2147486349" r:id="rId13"/>
    <p:sldMasterId id="2147486362" r:id="rId14"/>
    <p:sldMasterId id="2147486375" r:id="rId15"/>
    <p:sldMasterId id="2147486388" r:id="rId16"/>
    <p:sldMasterId id="2147486401" r:id="rId17"/>
    <p:sldMasterId id="2147486414" r:id="rId18"/>
    <p:sldMasterId id="2147486427" r:id="rId19"/>
    <p:sldMasterId id="2147486755" r:id="rId20"/>
    <p:sldMasterId id="2147488403" r:id="rId21"/>
    <p:sldMasterId id="2147488416" r:id="rId22"/>
    <p:sldMasterId id="2147490184" r:id="rId23"/>
    <p:sldMasterId id="2147491686" r:id="rId24"/>
    <p:sldMasterId id="2147492107" r:id="rId25"/>
    <p:sldMasterId id="2147492541" r:id="rId26"/>
    <p:sldMasterId id="2147494325" r:id="rId27"/>
    <p:sldMasterId id="2147496219" r:id="rId28"/>
    <p:sldMasterId id="2147496711" r:id="rId29"/>
    <p:sldMasterId id="2147496724" r:id="rId30"/>
    <p:sldMasterId id="2147496737" r:id="rId31"/>
    <p:sldMasterId id="2147496750" r:id="rId32"/>
    <p:sldMasterId id="2147496763" r:id="rId33"/>
    <p:sldMasterId id="2147496775" r:id="rId34"/>
    <p:sldMasterId id="2147496802" r:id="rId35"/>
    <p:sldMasterId id="2147496815" r:id="rId36"/>
    <p:sldMasterId id="2147496828" r:id="rId37"/>
    <p:sldMasterId id="2147496876" r:id="rId38"/>
    <p:sldMasterId id="2147496889" r:id="rId39"/>
    <p:sldMasterId id="2147496902" r:id="rId40"/>
    <p:sldMasterId id="2147496914" r:id="rId41"/>
    <p:sldMasterId id="2147496927" r:id="rId42"/>
    <p:sldMasterId id="2147496940" r:id="rId43"/>
    <p:sldMasterId id="2147496952" r:id="rId44"/>
    <p:sldMasterId id="2147496964" r:id="rId45"/>
    <p:sldMasterId id="2147497000" r:id="rId46"/>
    <p:sldMasterId id="2147497026" r:id="rId47"/>
    <p:sldMasterId id="2147497038" r:id="rId48"/>
    <p:sldMasterId id="2147497051" r:id="rId49"/>
    <p:sldMasterId id="2147497063" r:id="rId50"/>
    <p:sldMasterId id="2147497076" r:id="rId51"/>
    <p:sldMasterId id="2147497089" r:id="rId52"/>
    <p:sldMasterId id="2147497102" r:id="rId53"/>
    <p:sldMasterId id="2147497114" r:id="rId54"/>
    <p:sldMasterId id="2147497140" r:id="rId55"/>
    <p:sldMasterId id="2147497189" r:id="rId56"/>
    <p:sldMasterId id="2147497202" r:id="rId57"/>
    <p:sldMasterId id="2147497214" r:id="rId58"/>
    <p:sldMasterId id="2147497227" r:id="rId59"/>
    <p:sldMasterId id="2147497240" r:id="rId60"/>
    <p:sldMasterId id="2147497254" r:id="rId61"/>
    <p:sldMasterId id="2147497267" r:id="rId62"/>
    <p:sldMasterId id="2147497281" r:id="rId63"/>
    <p:sldMasterId id="2147497296" r:id="rId64"/>
    <p:sldMasterId id="2147497310" r:id="rId65"/>
    <p:sldMasterId id="2147497324" r:id="rId66"/>
    <p:sldMasterId id="2147497337" r:id="rId67"/>
    <p:sldMasterId id="2147497363" r:id="rId68"/>
    <p:sldMasterId id="2147497376" r:id="rId69"/>
    <p:sldMasterId id="2147497390" r:id="rId70"/>
    <p:sldMasterId id="2147497404" r:id="rId71"/>
    <p:sldMasterId id="2147497490" r:id="rId72"/>
    <p:sldMasterId id="2147497502" r:id="rId73"/>
    <p:sldMasterId id="2147497514" r:id="rId74"/>
    <p:sldMasterId id="2147497526" r:id="rId75"/>
    <p:sldMasterId id="2147497538" r:id="rId76"/>
  </p:sldMasterIdLst>
  <p:notesMasterIdLst>
    <p:notesMasterId r:id="rId125"/>
  </p:notesMasterIdLst>
  <p:handoutMasterIdLst>
    <p:handoutMasterId r:id="rId126"/>
  </p:handoutMasterIdLst>
  <p:sldIdLst>
    <p:sldId id="939" r:id="rId77"/>
    <p:sldId id="270" r:id="rId78"/>
    <p:sldId id="914" r:id="rId79"/>
    <p:sldId id="933" r:id="rId80"/>
    <p:sldId id="934" r:id="rId81"/>
    <p:sldId id="935" r:id="rId82"/>
    <p:sldId id="936" r:id="rId83"/>
    <p:sldId id="937" r:id="rId84"/>
    <p:sldId id="938" r:id="rId85"/>
    <p:sldId id="926" r:id="rId86"/>
    <p:sldId id="854" r:id="rId87"/>
    <p:sldId id="908" r:id="rId88"/>
    <p:sldId id="909" r:id="rId89"/>
    <p:sldId id="915" r:id="rId90"/>
    <p:sldId id="857" r:id="rId91"/>
    <p:sldId id="858" r:id="rId92"/>
    <p:sldId id="859" r:id="rId93"/>
    <p:sldId id="860" r:id="rId94"/>
    <p:sldId id="916" r:id="rId95"/>
    <p:sldId id="868" r:id="rId96"/>
    <p:sldId id="863" r:id="rId97"/>
    <p:sldId id="865" r:id="rId98"/>
    <p:sldId id="869" r:id="rId99"/>
    <p:sldId id="901" r:id="rId100"/>
    <p:sldId id="917" r:id="rId101"/>
    <p:sldId id="870" r:id="rId102"/>
    <p:sldId id="918" r:id="rId103"/>
    <p:sldId id="912" r:id="rId104"/>
    <p:sldId id="910" r:id="rId105"/>
    <p:sldId id="911" r:id="rId106"/>
    <p:sldId id="919" r:id="rId107"/>
    <p:sldId id="920" r:id="rId108"/>
    <p:sldId id="872" r:id="rId109"/>
    <p:sldId id="873" r:id="rId110"/>
    <p:sldId id="924" r:id="rId111"/>
    <p:sldId id="885" r:id="rId112"/>
    <p:sldId id="886" r:id="rId113"/>
    <p:sldId id="907" r:id="rId114"/>
    <p:sldId id="921" r:id="rId115"/>
    <p:sldId id="904" r:id="rId116"/>
    <p:sldId id="896" r:id="rId117"/>
    <p:sldId id="897" r:id="rId118"/>
    <p:sldId id="922" r:id="rId119"/>
    <p:sldId id="923" r:id="rId120"/>
    <p:sldId id="888" r:id="rId121"/>
    <p:sldId id="889" r:id="rId122"/>
    <p:sldId id="898" r:id="rId123"/>
    <p:sldId id="893" r:id="rId124"/>
  </p:sldIdLst>
  <p:sldSz cx="9144000" cy="6858000" type="screen4x3"/>
  <p:notesSz cx="6894513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6">
          <p15:clr>
            <a:srgbClr val="A4A3A4"/>
          </p15:clr>
        </p15:guide>
        <p15:guide id="2" orient="horz" pos="1210">
          <p15:clr>
            <a:srgbClr val="A4A3A4"/>
          </p15:clr>
        </p15:guide>
        <p15:guide id="3" orient="horz" pos="315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4007">
          <p15:clr>
            <a:srgbClr val="A4A3A4"/>
          </p15:clr>
        </p15:guide>
        <p15:guide id="6" pos="5088">
          <p15:clr>
            <a:srgbClr val="A4A3A4"/>
          </p15:clr>
        </p15:guide>
        <p15:guide id="7" pos="1248">
          <p15:clr>
            <a:srgbClr val="A4A3A4"/>
          </p15:clr>
        </p15:guide>
        <p15:guide id="8" pos="912">
          <p15:clr>
            <a:srgbClr val="A4A3A4"/>
          </p15:clr>
        </p15:guide>
        <p15:guide id="9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FBFBF"/>
    <a:srgbClr val="FF9900"/>
    <a:srgbClr val="000000"/>
    <a:srgbClr val="FD9D77"/>
    <a:srgbClr val="FDE17B"/>
    <a:srgbClr val="99CC00"/>
    <a:srgbClr val="FF0000"/>
    <a:srgbClr val="DDDDD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4849" autoAdjust="0"/>
  </p:normalViewPr>
  <p:slideViewPr>
    <p:cSldViewPr snapToGrid="0" showGuides="1">
      <p:cViewPr varScale="1">
        <p:scale>
          <a:sx n="84" d="100"/>
          <a:sy n="84" d="100"/>
        </p:scale>
        <p:origin x="1824" y="72"/>
      </p:cViewPr>
      <p:guideLst>
        <p:guide orient="horz" pos="3216"/>
        <p:guide orient="horz" pos="1210"/>
        <p:guide orient="horz" pos="315"/>
        <p:guide orient="horz" pos="3888"/>
        <p:guide orient="horz" pos="4007"/>
        <p:guide pos="5088"/>
        <p:guide pos="1248"/>
        <p:guide pos="912"/>
        <p:guide pos="336"/>
      </p:guideLst>
    </p:cSldViewPr>
  </p:slideViewPr>
  <p:outlineViewPr>
    <p:cViewPr>
      <p:scale>
        <a:sx n="33" d="100"/>
        <a:sy n="33" d="100"/>
      </p:scale>
      <p:origin x="42" y="9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4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8.xml"/><Relationship Id="rId89" Type="http://schemas.openxmlformats.org/officeDocument/2006/relationships/slide" Target="slides/slide13.xml"/><Relationship Id="rId112" Type="http://schemas.openxmlformats.org/officeDocument/2006/relationships/slide" Target="slides/slide3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3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" Target="slides/slide3.xml"/><Relationship Id="rId102" Type="http://schemas.openxmlformats.org/officeDocument/2006/relationships/slide" Target="slides/slide26.xml"/><Relationship Id="rId123" Type="http://schemas.openxmlformats.org/officeDocument/2006/relationships/slide" Target="slides/slide47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14.xml"/><Relationship Id="rId95" Type="http://schemas.openxmlformats.org/officeDocument/2006/relationships/slide" Target="slides/slide1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" Target="slides/slide1.xml"/><Relationship Id="rId100" Type="http://schemas.openxmlformats.org/officeDocument/2006/relationships/slide" Target="slides/slide24.xml"/><Relationship Id="rId105" Type="http://schemas.openxmlformats.org/officeDocument/2006/relationships/slide" Target="slides/slide29.xml"/><Relationship Id="rId113" Type="http://schemas.openxmlformats.org/officeDocument/2006/relationships/slide" Target="slides/slide37.xml"/><Relationship Id="rId118" Type="http://schemas.openxmlformats.org/officeDocument/2006/relationships/slide" Target="slides/slide42.xml"/><Relationship Id="rId12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" Target="slides/slide4.xml"/><Relationship Id="rId85" Type="http://schemas.openxmlformats.org/officeDocument/2006/relationships/slide" Target="slides/slide9.xml"/><Relationship Id="rId93" Type="http://schemas.openxmlformats.org/officeDocument/2006/relationships/slide" Target="slides/slide17.xml"/><Relationship Id="rId98" Type="http://schemas.openxmlformats.org/officeDocument/2006/relationships/slide" Target="slides/slide22.xml"/><Relationship Id="rId12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" Target="slides/slide27.xml"/><Relationship Id="rId108" Type="http://schemas.openxmlformats.org/officeDocument/2006/relationships/slide" Target="slides/slide32.xml"/><Relationship Id="rId116" Type="http://schemas.openxmlformats.org/officeDocument/2006/relationships/slide" Target="slides/slide40.xml"/><Relationship Id="rId124" Type="http://schemas.openxmlformats.org/officeDocument/2006/relationships/slide" Target="slides/slide48.xml"/><Relationship Id="rId129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" Target="slides/slide7.xml"/><Relationship Id="rId88" Type="http://schemas.openxmlformats.org/officeDocument/2006/relationships/slide" Target="slides/slide12.xml"/><Relationship Id="rId91" Type="http://schemas.openxmlformats.org/officeDocument/2006/relationships/slide" Target="slides/slide15.xml"/><Relationship Id="rId96" Type="http://schemas.openxmlformats.org/officeDocument/2006/relationships/slide" Target="slides/slide20.xml"/><Relationship Id="rId11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0.xml"/><Relationship Id="rId114" Type="http://schemas.openxmlformats.org/officeDocument/2006/relationships/slide" Target="slides/slide38.xml"/><Relationship Id="rId119" Type="http://schemas.openxmlformats.org/officeDocument/2006/relationships/slide" Target="slides/slide43.xml"/><Relationship Id="rId12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" Target="slides/slide2.xml"/><Relationship Id="rId81" Type="http://schemas.openxmlformats.org/officeDocument/2006/relationships/slide" Target="slides/slide5.xml"/><Relationship Id="rId86" Type="http://schemas.openxmlformats.org/officeDocument/2006/relationships/slide" Target="slides/slide10.xml"/><Relationship Id="rId94" Type="http://schemas.openxmlformats.org/officeDocument/2006/relationships/slide" Target="slides/slide18.xml"/><Relationship Id="rId99" Type="http://schemas.openxmlformats.org/officeDocument/2006/relationships/slide" Target="slides/slide23.xml"/><Relationship Id="rId101" Type="http://schemas.openxmlformats.org/officeDocument/2006/relationships/slide" Target="slides/slide25.xml"/><Relationship Id="rId122" Type="http://schemas.openxmlformats.org/officeDocument/2006/relationships/slide" Target="slides/slide46.xml"/><Relationship Id="rId13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21.xml"/><Relationship Id="rId104" Type="http://schemas.openxmlformats.org/officeDocument/2006/relationships/slide" Target="slides/slide28.xml"/><Relationship Id="rId120" Type="http://schemas.openxmlformats.org/officeDocument/2006/relationships/slide" Target="slides/slide44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1.xml"/><Relationship Id="rId110" Type="http://schemas.openxmlformats.org/officeDocument/2006/relationships/slide" Target="slides/slide34.xml"/><Relationship Id="rId115" Type="http://schemas.openxmlformats.org/officeDocument/2006/relationships/slide" Target="slides/slide39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shuwen\Desktop\CN_US_UK_IN_BZ_PA08301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shuwen\Desktop\CN_US_UK_IN_BZ_PA08301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389070657281302E-2"/>
          <c:y val="2.9337957003580491E-2"/>
          <c:w val="0.70309763918532431"/>
          <c:h val="0.8750654058344988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Sheet1!$L$28:$L$90</c:f>
              <c:strCache>
                <c:ptCount val="63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Kazakhstan (9070)</c:v>
                </c:pt>
                <c:pt idx="4">
                  <c:v>Gabon (8768)</c:v>
                </c:pt>
                <c:pt idx="5">
                  <c:v>Maldives (6570)</c:v>
                </c:pt>
                <c:pt idx="6">
                  <c:v>Colombia (6186)</c:v>
                </c:pt>
                <c:pt idx="7">
                  <c:v>Azerbaijan (5843)</c:v>
                </c:pt>
                <c:pt idx="8">
                  <c:v>Peru (5283)</c:v>
                </c:pt>
                <c:pt idx="9">
                  <c:v>Namibia (4876)</c:v>
                </c:pt>
                <c:pt idx="10">
                  <c:v>China (4433)</c:v>
                </c:pt>
                <c:pt idx="11">
                  <c:v>Jordan (4370)</c:v>
                </c:pt>
                <c:pt idx="12">
                  <c:v>Albania (3701)</c:v>
                </c:pt>
                <c:pt idx="13">
                  <c:v>Swaziland (3503)</c:v>
                </c:pt>
                <c:pt idx="14">
                  <c:v>Armenia (3031)</c:v>
                </c:pt>
                <c:pt idx="15">
                  <c:v>Guyana (2994)</c:v>
                </c:pt>
                <c:pt idx="16">
                  <c:v>Congo, Rep. (2970)</c:v>
                </c:pt>
                <c:pt idx="17">
                  <c:v>Indonesia (2952)</c:v>
                </c:pt>
                <c:pt idx="18">
                  <c:v>Guatemala (2873)</c:v>
                </c:pt>
                <c:pt idx="19">
                  <c:v>Morocco (2795)</c:v>
                </c:pt>
                <c:pt idx="20">
                  <c:v>Egypt (2698)</c:v>
                </c:pt>
                <c:pt idx="21">
                  <c:v>Honduras (2019)</c:v>
                </c:pt>
                <c:pt idx="22">
                  <c:v>Bolivia (1979)</c:v>
                </c:pt>
                <c:pt idx="23">
                  <c:v>Moldova (1632)</c:v>
                </c:pt>
                <c:pt idx="24">
                  <c:v>Nicaragua (1456)</c:v>
                </c:pt>
                <c:pt idx="25">
                  <c:v>Nigeria (1443)</c:v>
                </c:pt>
                <c:pt idx="26">
                  <c:v>India (1375)</c:v>
                </c:pt>
                <c:pt idx="27">
                  <c:v>Ghana (1319)</c:v>
                </c:pt>
                <c:pt idx="28">
                  <c:v>Zambia (1252)</c:v>
                </c:pt>
                <c:pt idx="29">
                  <c:v>Vietnam (1224)</c:v>
                </c:pt>
                <c:pt idx="30">
                  <c:v>Sao Tome and Principe (1215)</c:v>
                </c:pt>
                <c:pt idx="31">
                  <c:v>Cote d'Ivoire (1161)</c:v>
                </c:pt>
                <c:pt idx="32">
                  <c:v>Cameroon (1144)</c:v>
                </c:pt>
                <c:pt idx="33">
                  <c:v>Mauritania (1045)</c:v>
                </c:pt>
                <c:pt idx="34">
                  <c:v>Senegal (1034)</c:v>
                </c:pt>
                <c:pt idx="35">
                  <c:v>Lesotho (1004)</c:v>
                </c:pt>
                <c:pt idx="36">
                  <c:v>Kyrgyz Rep. (880)</c:v>
                </c:pt>
                <c:pt idx="37">
                  <c:v>Cambodia (795)</c:v>
                </c:pt>
                <c:pt idx="38">
                  <c:v>Kenya (795)</c:v>
                </c:pt>
                <c:pt idx="39">
                  <c:v>Timor-Leste (766)</c:v>
                </c:pt>
                <c:pt idx="40">
                  <c:v>Chad (761)</c:v>
                </c:pt>
                <c:pt idx="41">
                  <c:v>Benin (741)</c:v>
                </c:pt>
                <c:pt idx="42">
                  <c:v>Tajikistan (740)</c:v>
                </c:pt>
                <c:pt idx="43">
                  <c:v>Bangladesh (675)</c:v>
                </c:pt>
                <c:pt idx="44">
                  <c:v>Haiti (664)</c:v>
                </c:pt>
                <c:pt idx="45">
                  <c:v>Mali (613)</c:v>
                </c:pt>
                <c:pt idx="46">
                  <c:v>Zimbabwe (591)</c:v>
                </c:pt>
                <c:pt idx="47">
                  <c:v>Burkina Faso (536)</c:v>
                </c:pt>
                <c:pt idx="48">
                  <c:v>Nepal (535)</c:v>
                </c:pt>
                <c:pt idx="49">
                  <c:v>Togo (530)</c:v>
                </c:pt>
                <c:pt idx="50">
                  <c:v>Rwanda (529)</c:v>
                </c:pt>
                <c:pt idx="51">
                  <c:v>Tanzania (527)</c:v>
                </c:pt>
                <c:pt idx="52">
                  <c:v>Uganda (515)</c:v>
                </c:pt>
                <c:pt idx="53">
                  <c:v>Guinea (474)</c:v>
                </c:pt>
                <c:pt idx="54">
                  <c:v>Madagascar (427)</c:v>
                </c:pt>
                <c:pt idx="55">
                  <c:v>Mozambique (394)</c:v>
                </c:pt>
                <c:pt idx="56">
                  <c:v>Malawi (362)</c:v>
                </c:pt>
                <c:pt idx="57">
                  <c:v>Niger (349)</c:v>
                </c:pt>
                <c:pt idx="58">
                  <c:v>Sierra Leone (325)</c:v>
                </c:pt>
                <c:pt idx="59">
                  <c:v>Liberia (324)</c:v>
                </c:pt>
                <c:pt idx="60">
                  <c:v>Ethiopia (320)</c:v>
                </c:pt>
                <c:pt idx="61">
                  <c:v>Burundi (242)</c:v>
                </c:pt>
                <c:pt idx="62">
                  <c:v>Congo, Dem. Rep. (199)</c:v>
                </c:pt>
              </c:strCache>
            </c:strRef>
          </c:cat>
          <c:val>
            <c:numRef>
              <c:f>Sheet1!$M$28:$M$90</c:f>
              <c:numCache>
                <c:formatCode>General</c:formatCode>
                <c:ptCount val="63"/>
                <c:pt idx="0">
                  <c:v>5</c:v>
                </c:pt>
                <c:pt idx="1">
                  <c:v>2</c:v>
                </c:pt>
                <c:pt idx="2">
                  <c:v>2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  <c:pt idx="9">
                  <c:v>15</c:v>
                </c:pt>
                <c:pt idx="10">
                  <c:v>5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4</c:v>
                </c:pt>
                <c:pt idx="15">
                  <c:v>8</c:v>
                </c:pt>
                <c:pt idx="16">
                  <c:v>13</c:v>
                </c:pt>
                <c:pt idx="17">
                  <c:v>10</c:v>
                </c:pt>
                <c:pt idx="18">
                  <c:v>2</c:v>
                </c:pt>
                <c:pt idx="19">
                  <c:v>6</c:v>
                </c:pt>
                <c:pt idx="20">
                  <c:v>1</c:v>
                </c:pt>
                <c:pt idx="21">
                  <c:v>4</c:v>
                </c:pt>
                <c:pt idx="22">
                  <c:v>1</c:v>
                </c:pt>
                <c:pt idx="23">
                  <c:v>3</c:v>
                </c:pt>
                <c:pt idx="24">
                  <c:v>2</c:v>
                </c:pt>
                <c:pt idx="25">
                  <c:v>12</c:v>
                </c:pt>
                <c:pt idx="26">
                  <c:v>39</c:v>
                </c:pt>
                <c:pt idx="27">
                  <c:v>9</c:v>
                </c:pt>
                <c:pt idx="28">
                  <c:v>9</c:v>
                </c:pt>
                <c:pt idx="29">
                  <c:v>27</c:v>
                </c:pt>
                <c:pt idx="30">
                  <c:v>5</c:v>
                </c:pt>
                <c:pt idx="31">
                  <c:v>6</c:v>
                </c:pt>
                <c:pt idx="32">
                  <c:v>9</c:v>
                </c:pt>
                <c:pt idx="33">
                  <c:v>11</c:v>
                </c:pt>
                <c:pt idx="34">
                  <c:v>22</c:v>
                </c:pt>
                <c:pt idx="35">
                  <c:v>5</c:v>
                </c:pt>
                <c:pt idx="36">
                  <c:v>5</c:v>
                </c:pt>
                <c:pt idx="37">
                  <c:v>18</c:v>
                </c:pt>
                <c:pt idx="38">
                  <c:v>12</c:v>
                </c:pt>
                <c:pt idx="39">
                  <c:v>27</c:v>
                </c:pt>
                <c:pt idx="40">
                  <c:v>23</c:v>
                </c:pt>
                <c:pt idx="41">
                  <c:v>9</c:v>
                </c:pt>
                <c:pt idx="42">
                  <c:v>8</c:v>
                </c:pt>
                <c:pt idx="43">
                  <c:v>27</c:v>
                </c:pt>
                <c:pt idx="44">
                  <c:v>10</c:v>
                </c:pt>
                <c:pt idx="45">
                  <c:v>12</c:v>
                </c:pt>
                <c:pt idx="46">
                  <c:v>6</c:v>
                </c:pt>
                <c:pt idx="47">
                  <c:v>16</c:v>
                </c:pt>
                <c:pt idx="48">
                  <c:v>17</c:v>
                </c:pt>
                <c:pt idx="49">
                  <c:v>11</c:v>
                </c:pt>
                <c:pt idx="50">
                  <c:v>5</c:v>
                </c:pt>
                <c:pt idx="51">
                  <c:v>11</c:v>
                </c:pt>
                <c:pt idx="52">
                  <c:v>12</c:v>
                </c:pt>
                <c:pt idx="53">
                  <c:v>12</c:v>
                </c:pt>
                <c:pt idx="54">
                  <c:v>27</c:v>
                </c:pt>
                <c:pt idx="55">
                  <c:v>8</c:v>
                </c:pt>
                <c:pt idx="56">
                  <c:v>7</c:v>
                </c:pt>
                <c:pt idx="57">
                  <c:v>17</c:v>
                </c:pt>
                <c:pt idx="58">
                  <c:v>13</c:v>
                </c:pt>
                <c:pt idx="59">
                  <c:v>10</c:v>
                </c:pt>
                <c:pt idx="60">
                  <c:v>25</c:v>
                </c:pt>
                <c:pt idx="61">
                  <c:v>14</c:v>
                </c:pt>
                <c:pt idx="62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22268104"/>
        <c:axId val="622264576"/>
      </c:barChart>
      <c:catAx>
        <c:axId val="622268104"/>
        <c:scaling>
          <c:orientation val="maxMin"/>
        </c:scaling>
        <c:delete val="0"/>
        <c:axPos val="r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64576"/>
        <c:crosses val="autoZero"/>
        <c:auto val="1"/>
        <c:lblAlgn val="ctr"/>
        <c:lblOffset val="100"/>
        <c:noMultiLvlLbl val="0"/>
      </c:catAx>
      <c:valAx>
        <c:axId val="622264576"/>
        <c:scaling>
          <c:orientation val="maxMin"/>
          <c:max val="4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622268104"/>
        <c:crosses val="max"/>
        <c:crossBetween val="between"/>
        <c:majorUnit val="1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3.3440572223536746E-2"/>
          <c:w val="0.83020457941252779"/>
          <c:h val="0.9003909447428089"/>
        </c:manualLayout>
      </c:layout>
      <c:barChart>
        <c:barDir val="bar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Sheet1!$AM$3:$AM$43</c:f>
              <c:strCache>
                <c:ptCount val="41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Gabon (8768)</c:v>
                </c:pt>
                <c:pt idx="4">
                  <c:v>Colombia (6186)</c:v>
                </c:pt>
                <c:pt idx="5">
                  <c:v>Peru (5283)</c:v>
                </c:pt>
                <c:pt idx="6">
                  <c:v>China (4433)</c:v>
                </c:pt>
                <c:pt idx="7">
                  <c:v>Jordan (4370)</c:v>
                </c:pt>
                <c:pt idx="8">
                  <c:v>Armenia (3031)</c:v>
                </c:pt>
                <c:pt idx="9">
                  <c:v>Congo, Rep. (2970)</c:v>
                </c:pt>
                <c:pt idx="10">
                  <c:v>Indonesia (2952)</c:v>
                </c:pt>
                <c:pt idx="11">
                  <c:v>Egypt (2698)</c:v>
                </c:pt>
                <c:pt idx="12">
                  <c:v>Honduras (2019)</c:v>
                </c:pt>
                <c:pt idx="13">
                  <c:v>Bolivia (1979)</c:v>
                </c:pt>
                <c:pt idx="14">
                  <c:v>Nicaragua (1456)</c:v>
                </c:pt>
                <c:pt idx="15">
                  <c:v>Nigeria (1443)</c:v>
                </c:pt>
                <c:pt idx="16">
                  <c:v>India (1375)</c:v>
                </c:pt>
                <c:pt idx="17">
                  <c:v>Ghana (1319)</c:v>
                </c:pt>
                <c:pt idx="18">
                  <c:v>Zambia (1252)</c:v>
                </c:pt>
                <c:pt idx="19">
                  <c:v>Cote d'Ivoire (1161)</c:v>
                </c:pt>
                <c:pt idx="20">
                  <c:v>Cameroon (1144)</c:v>
                </c:pt>
                <c:pt idx="21">
                  <c:v>Senegal (1034)</c:v>
                </c:pt>
                <c:pt idx="22">
                  <c:v>Lesotho (1004)</c:v>
                </c:pt>
                <c:pt idx="23">
                  <c:v>Cambodia (795)</c:v>
                </c:pt>
                <c:pt idx="24">
                  <c:v>Kenya (795)</c:v>
                </c:pt>
                <c:pt idx="25">
                  <c:v>Benin (741)</c:v>
                </c:pt>
                <c:pt idx="26">
                  <c:v>Bangladesh (675)</c:v>
                </c:pt>
                <c:pt idx="27">
                  <c:v>Haiti (664)</c:v>
                </c:pt>
                <c:pt idx="28">
                  <c:v>Mali (613)</c:v>
                </c:pt>
                <c:pt idx="29">
                  <c:v>Zimbabwe (591)</c:v>
                </c:pt>
                <c:pt idx="30">
                  <c:v>Burkina Faso (536)</c:v>
                </c:pt>
                <c:pt idx="31">
                  <c:v>Nepal (535)</c:v>
                </c:pt>
                <c:pt idx="32">
                  <c:v>Rwanda (529)</c:v>
                </c:pt>
                <c:pt idx="33">
                  <c:v>Tanzania (527)</c:v>
                </c:pt>
                <c:pt idx="34">
                  <c:v>Uganda (515)</c:v>
                </c:pt>
                <c:pt idx="35">
                  <c:v>Guinea (474)</c:v>
                </c:pt>
                <c:pt idx="36">
                  <c:v>Madagascar (427)</c:v>
                </c:pt>
                <c:pt idx="37">
                  <c:v>Mozambique (394)</c:v>
                </c:pt>
                <c:pt idx="38">
                  <c:v>Malawi (362)</c:v>
                </c:pt>
                <c:pt idx="39">
                  <c:v>Niger (349)</c:v>
                </c:pt>
                <c:pt idx="40">
                  <c:v>Ethiopia (320)</c:v>
                </c:pt>
              </c:strCache>
            </c:strRef>
          </c:cat>
          <c:val>
            <c:numRef>
              <c:f>Sheet1!$AN$3:$AN$43</c:f>
              <c:numCache>
                <c:formatCode>0.00</c:formatCode>
                <c:ptCount val="41"/>
                <c:pt idx="0">
                  <c:v>1.6100000143051147</c:v>
                </c:pt>
                <c:pt idx="1">
                  <c:v>1.2000000476837158</c:v>
                </c:pt>
                <c:pt idx="2">
                  <c:v>-7.0000000298023224E-2</c:v>
                </c:pt>
                <c:pt idx="3">
                  <c:v>1.5800000429153442</c:v>
                </c:pt>
                <c:pt idx="4">
                  <c:v>1.3999999761581421</c:v>
                </c:pt>
                <c:pt idx="5">
                  <c:v>1.7100000381469727</c:v>
                </c:pt>
                <c:pt idx="6">
                  <c:v>0.85000002384185791</c:v>
                </c:pt>
                <c:pt idx="7">
                  <c:v>1</c:v>
                </c:pt>
                <c:pt idx="8">
                  <c:v>0.80000001192092896</c:v>
                </c:pt>
                <c:pt idx="9">
                  <c:v>-0.82999998331069946</c:v>
                </c:pt>
                <c:pt idx="10">
                  <c:v>1.53</c:v>
                </c:pt>
                <c:pt idx="11">
                  <c:v>0.80000001192092896</c:v>
                </c:pt>
                <c:pt idx="12">
                  <c:v>1.5</c:v>
                </c:pt>
                <c:pt idx="13">
                  <c:v>1.3999999761581421</c:v>
                </c:pt>
                <c:pt idx="14">
                  <c:v>1.6699999570846558</c:v>
                </c:pt>
                <c:pt idx="15">
                  <c:v>0</c:v>
                </c:pt>
                <c:pt idx="16">
                  <c:v>0.43000000715255737</c:v>
                </c:pt>
                <c:pt idx="17">
                  <c:v>1</c:v>
                </c:pt>
                <c:pt idx="18">
                  <c:v>0.82999998331069946</c:v>
                </c:pt>
                <c:pt idx="19">
                  <c:v>0.23000000417232513</c:v>
                </c:pt>
                <c:pt idx="20">
                  <c:v>0.56999999284744263</c:v>
                </c:pt>
                <c:pt idx="21">
                  <c:v>-0.20000000298023224</c:v>
                </c:pt>
                <c:pt idx="22">
                  <c:v>-0.20000000298023224</c:v>
                </c:pt>
                <c:pt idx="23">
                  <c:v>0.20000000298023224</c:v>
                </c:pt>
                <c:pt idx="24">
                  <c:v>0.40000000596046448</c:v>
                </c:pt>
                <c:pt idx="25">
                  <c:v>-0.40000000596046448</c:v>
                </c:pt>
                <c:pt idx="26">
                  <c:v>1</c:v>
                </c:pt>
                <c:pt idx="27">
                  <c:v>1</c:v>
                </c:pt>
                <c:pt idx="28">
                  <c:v>0.40000000596046448</c:v>
                </c:pt>
                <c:pt idx="29">
                  <c:v>1.7999999523162842</c:v>
                </c:pt>
                <c:pt idx="30">
                  <c:v>0.43000000715255737</c:v>
                </c:pt>
                <c:pt idx="31">
                  <c:v>1.2000000476837158</c:v>
                </c:pt>
                <c:pt idx="32">
                  <c:v>1</c:v>
                </c:pt>
                <c:pt idx="33">
                  <c:v>0.67000001668930054</c:v>
                </c:pt>
                <c:pt idx="34">
                  <c:v>0.40000000596046448</c:v>
                </c:pt>
                <c:pt idx="35">
                  <c:v>0</c:v>
                </c:pt>
                <c:pt idx="36">
                  <c:v>0</c:v>
                </c:pt>
                <c:pt idx="37">
                  <c:v>0.37999999523162842</c:v>
                </c:pt>
                <c:pt idx="38">
                  <c:v>0.5</c:v>
                </c:pt>
                <c:pt idx="39">
                  <c:v>0.5</c:v>
                </c:pt>
                <c:pt idx="40">
                  <c:v>0.17000000178813934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22285352"/>
        <c:axId val="622286528"/>
      </c:barChart>
      <c:catAx>
        <c:axId val="6222853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86528"/>
        <c:crosses val="autoZero"/>
        <c:auto val="1"/>
        <c:lblAlgn val="ctr"/>
        <c:lblOffset val="100"/>
        <c:noMultiLvlLbl val="0"/>
      </c:catAx>
      <c:valAx>
        <c:axId val="622286528"/>
        <c:scaling>
          <c:orientation val="minMax"/>
          <c:max val="4"/>
          <c:min val="-2.5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622285352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25673524644309"/>
          <c:y val="3.3549131138615275E-2"/>
          <c:w val="0.58123001419805176"/>
          <c:h val="0.9003324506447075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Sheet1!$AA$3:$AA$43</c:f>
              <c:strCache>
                <c:ptCount val="41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Gabon (8768)</c:v>
                </c:pt>
                <c:pt idx="4">
                  <c:v>Colombia (6186)</c:v>
                </c:pt>
                <c:pt idx="5">
                  <c:v>Peru (5283)</c:v>
                </c:pt>
                <c:pt idx="6">
                  <c:v>China (4433)</c:v>
                </c:pt>
                <c:pt idx="7">
                  <c:v>Jordan (4370)</c:v>
                </c:pt>
                <c:pt idx="8">
                  <c:v>Armenia (3031)</c:v>
                </c:pt>
                <c:pt idx="9">
                  <c:v>Congo, Rep. (2970)</c:v>
                </c:pt>
                <c:pt idx="10">
                  <c:v>Indonesia (2952)</c:v>
                </c:pt>
                <c:pt idx="11">
                  <c:v>Egypt (2698)</c:v>
                </c:pt>
                <c:pt idx="12">
                  <c:v>Honduras (2019)</c:v>
                </c:pt>
                <c:pt idx="13">
                  <c:v>Bolivia (1979)</c:v>
                </c:pt>
                <c:pt idx="14">
                  <c:v>Nicaragua (1456)</c:v>
                </c:pt>
                <c:pt idx="15">
                  <c:v>Nigeria (1443)</c:v>
                </c:pt>
                <c:pt idx="16">
                  <c:v>India (1375)</c:v>
                </c:pt>
                <c:pt idx="17">
                  <c:v>Ghana (1319)</c:v>
                </c:pt>
                <c:pt idx="18">
                  <c:v>Zambia (1252)</c:v>
                </c:pt>
                <c:pt idx="19">
                  <c:v>Cote d'Ivoire (1161)</c:v>
                </c:pt>
                <c:pt idx="20">
                  <c:v>Cameroon (1144)</c:v>
                </c:pt>
                <c:pt idx="21">
                  <c:v>Senegal (1034)</c:v>
                </c:pt>
                <c:pt idx="22">
                  <c:v>Lesotho (1004)</c:v>
                </c:pt>
                <c:pt idx="23">
                  <c:v>Cambodia (795)</c:v>
                </c:pt>
                <c:pt idx="24">
                  <c:v>Kenya (795)</c:v>
                </c:pt>
                <c:pt idx="25">
                  <c:v>Benin (741)</c:v>
                </c:pt>
                <c:pt idx="26">
                  <c:v>Bangladesh (675)</c:v>
                </c:pt>
                <c:pt idx="27">
                  <c:v>Haiti (664)</c:v>
                </c:pt>
                <c:pt idx="28">
                  <c:v>Mali (613)</c:v>
                </c:pt>
                <c:pt idx="29">
                  <c:v>Zimbabwe (591)</c:v>
                </c:pt>
                <c:pt idx="30">
                  <c:v>Burkina Faso (536)</c:v>
                </c:pt>
                <c:pt idx="31">
                  <c:v>Nepal (535)</c:v>
                </c:pt>
                <c:pt idx="32">
                  <c:v>Rwanda (529)</c:v>
                </c:pt>
                <c:pt idx="33">
                  <c:v>Tanzania (527)</c:v>
                </c:pt>
                <c:pt idx="34">
                  <c:v>Uganda (515)</c:v>
                </c:pt>
                <c:pt idx="35">
                  <c:v>Guinea (474)</c:v>
                </c:pt>
                <c:pt idx="36">
                  <c:v>Madagascar (427)</c:v>
                </c:pt>
                <c:pt idx="37">
                  <c:v>Mozambique (394)</c:v>
                </c:pt>
                <c:pt idx="38">
                  <c:v>Malawi (362)</c:v>
                </c:pt>
                <c:pt idx="39">
                  <c:v>Niger (349)</c:v>
                </c:pt>
                <c:pt idx="40">
                  <c:v>Ethiopia (320)</c:v>
                </c:pt>
              </c:strCache>
            </c:strRef>
          </c:cat>
          <c:val>
            <c:numRef>
              <c:f>Sheet1!$AB$3:$AB$43</c:f>
              <c:numCache>
                <c:formatCode>0.00</c:formatCode>
                <c:ptCount val="41"/>
                <c:pt idx="0">
                  <c:v>-0.57999998331069946</c:v>
                </c:pt>
                <c:pt idx="1">
                  <c:v>-0.20000000298023224</c:v>
                </c:pt>
                <c:pt idx="2">
                  <c:v>1.9999999552965164E-2</c:v>
                </c:pt>
                <c:pt idx="3">
                  <c:v>0</c:v>
                </c:pt>
                <c:pt idx="4">
                  <c:v>-0.20000000298023224</c:v>
                </c:pt>
                <c:pt idx="5">
                  <c:v>0</c:v>
                </c:pt>
                <c:pt idx="6">
                  <c:v>7.0000000298023224E-2</c:v>
                </c:pt>
                <c:pt idx="7">
                  <c:v>0</c:v>
                </c:pt>
                <c:pt idx="8">
                  <c:v>0.40000000596046448</c:v>
                </c:pt>
                <c:pt idx="9">
                  <c:v>0</c:v>
                </c:pt>
                <c:pt idx="10">
                  <c:v>-0.17</c:v>
                </c:pt>
                <c:pt idx="11">
                  <c:v>0</c:v>
                </c:pt>
                <c:pt idx="12">
                  <c:v>0</c:v>
                </c:pt>
                <c:pt idx="13">
                  <c:v>0.20000000298023224</c:v>
                </c:pt>
                <c:pt idx="14">
                  <c:v>0</c:v>
                </c:pt>
                <c:pt idx="15">
                  <c:v>-0.40000000596046448</c:v>
                </c:pt>
                <c:pt idx="16">
                  <c:v>0</c:v>
                </c:pt>
                <c:pt idx="17">
                  <c:v>-0.20000000298023224</c:v>
                </c:pt>
                <c:pt idx="18">
                  <c:v>-0.67000001668930054</c:v>
                </c:pt>
                <c:pt idx="19">
                  <c:v>-7.9999998211860657E-2</c:v>
                </c:pt>
                <c:pt idx="20">
                  <c:v>0</c:v>
                </c:pt>
                <c:pt idx="21">
                  <c:v>0.60000002384185791</c:v>
                </c:pt>
                <c:pt idx="22">
                  <c:v>0.20000000298023224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-1.5</c:v>
                </c:pt>
                <c:pt idx="27">
                  <c:v>-0.28999999165534973</c:v>
                </c:pt>
                <c:pt idx="28">
                  <c:v>0.20000000298023224</c:v>
                </c:pt>
                <c:pt idx="29">
                  <c:v>-0.40000000596046448</c:v>
                </c:pt>
                <c:pt idx="30">
                  <c:v>-0.28999999165534973</c:v>
                </c:pt>
                <c:pt idx="31">
                  <c:v>-0.80000001192092896</c:v>
                </c:pt>
                <c:pt idx="32">
                  <c:v>-0.40000000596046448</c:v>
                </c:pt>
                <c:pt idx="33">
                  <c:v>-0.17000000178813934</c:v>
                </c:pt>
                <c:pt idx="34">
                  <c:v>0</c:v>
                </c:pt>
                <c:pt idx="35">
                  <c:v>0</c:v>
                </c:pt>
                <c:pt idx="36">
                  <c:v>1.2000000476837158</c:v>
                </c:pt>
                <c:pt idx="37">
                  <c:v>0</c:v>
                </c:pt>
                <c:pt idx="38">
                  <c:v>0.17000000178813934</c:v>
                </c:pt>
                <c:pt idx="39">
                  <c:v>-0.62000000476837158</c:v>
                </c:pt>
                <c:pt idx="4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22287312"/>
        <c:axId val="622287704"/>
      </c:barChart>
      <c:catAx>
        <c:axId val="62228731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87704"/>
        <c:crosses val="autoZero"/>
        <c:auto val="1"/>
        <c:lblAlgn val="ctr"/>
        <c:lblOffset val="100"/>
        <c:noMultiLvlLbl val="0"/>
      </c:catAx>
      <c:valAx>
        <c:axId val="622287704"/>
        <c:scaling>
          <c:orientation val="minMax"/>
          <c:max val="0.75000000000000011"/>
          <c:min val="-1.75"/>
        </c:scaling>
        <c:delete val="0"/>
        <c:axPos val="b"/>
        <c:numFmt formatCode="0.0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87312"/>
        <c:crosses val="max"/>
        <c:crossBetween val="between"/>
        <c:majorUnit val="0.5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3.3440572223536746E-2"/>
          <c:w val="0.83020457941252779"/>
          <c:h val="0.9003909447428089"/>
        </c:manualLayout>
      </c:layout>
      <c:barChart>
        <c:barDir val="bar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Sheet1!$AR$3:$AR$43</c:f>
              <c:strCache>
                <c:ptCount val="41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Gabon (8768)</c:v>
                </c:pt>
                <c:pt idx="4">
                  <c:v>Colombia (6186)</c:v>
                </c:pt>
                <c:pt idx="5">
                  <c:v>Peru (5283)</c:v>
                </c:pt>
                <c:pt idx="6">
                  <c:v>China (4433)</c:v>
                </c:pt>
                <c:pt idx="7">
                  <c:v>Jordan (4370)</c:v>
                </c:pt>
                <c:pt idx="8">
                  <c:v>Armenia (3031)</c:v>
                </c:pt>
                <c:pt idx="9">
                  <c:v>Congo, Rep. (2970)</c:v>
                </c:pt>
                <c:pt idx="10">
                  <c:v>Indonesia (2952)</c:v>
                </c:pt>
                <c:pt idx="11">
                  <c:v>Egypt (2698)</c:v>
                </c:pt>
                <c:pt idx="12">
                  <c:v>Honduras (2019)</c:v>
                </c:pt>
                <c:pt idx="13">
                  <c:v>Bolivia (1979)</c:v>
                </c:pt>
                <c:pt idx="14">
                  <c:v>Nicaragua (1456)</c:v>
                </c:pt>
                <c:pt idx="15">
                  <c:v>Nigeria (1443)</c:v>
                </c:pt>
                <c:pt idx="16">
                  <c:v>India (1375)</c:v>
                </c:pt>
                <c:pt idx="17">
                  <c:v>Ghana (1319)</c:v>
                </c:pt>
                <c:pt idx="18">
                  <c:v>Zambia (1252)</c:v>
                </c:pt>
                <c:pt idx="19">
                  <c:v>Cote d'Ivoire (1161)</c:v>
                </c:pt>
                <c:pt idx="20">
                  <c:v>Cameroon (1144)</c:v>
                </c:pt>
                <c:pt idx="21">
                  <c:v>Senegal (1034)</c:v>
                </c:pt>
                <c:pt idx="22">
                  <c:v>Lesotho (1004)</c:v>
                </c:pt>
                <c:pt idx="23">
                  <c:v>Cambodia (795)</c:v>
                </c:pt>
                <c:pt idx="24">
                  <c:v>Kenya (795)</c:v>
                </c:pt>
                <c:pt idx="25">
                  <c:v>Benin (741)</c:v>
                </c:pt>
                <c:pt idx="26">
                  <c:v>Bangladesh (675)</c:v>
                </c:pt>
                <c:pt idx="27">
                  <c:v>Haiti (664)</c:v>
                </c:pt>
                <c:pt idx="28">
                  <c:v>Mali (613)</c:v>
                </c:pt>
                <c:pt idx="29">
                  <c:v>Zimbabwe (591)</c:v>
                </c:pt>
                <c:pt idx="30">
                  <c:v>Burkina Faso (536)</c:v>
                </c:pt>
                <c:pt idx="31">
                  <c:v>Nepal (535)</c:v>
                </c:pt>
                <c:pt idx="32">
                  <c:v>Rwanda (529)</c:v>
                </c:pt>
                <c:pt idx="33">
                  <c:v>Tanzania (527)</c:v>
                </c:pt>
                <c:pt idx="34">
                  <c:v>Uganda (515)</c:v>
                </c:pt>
                <c:pt idx="35">
                  <c:v>Guinea (474)</c:v>
                </c:pt>
                <c:pt idx="36">
                  <c:v>Madagascar (427)</c:v>
                </c:pt>
                <c:pt idx="37">
                  <c:v>Mozambique (394)</c:v>
                </c:pt>
                <c:pt idx="38">
                  <c:v>Malawi (362)</c:v>
                </c:pt>
                <c:pt idx="39">
                  <c:v>Niger (349)</c:v>
                </c:pt>
                <c:pt idx="40">
                  <c:v>Ethiopia (320)</c:v>
                </c:pt>
              </c:strCache>
            </c:strRef>
          </c:cat>
          <c:val>
            <c:numRef>
              <c:f>Sheet1!$AS$3:$AS$43</c:f>
              <c:numCache>
                <c:formatCode>0.00</c:formatCode>
                <c:ptCount val="41"/>
                <c:pt idx="0">
                  <c:v>1.8600000143051147</c:v>
                </c:pt>
                <c:pt idx="1">
                  <c:v>0.80000001192092896</c:v>
                </c:pt>
                <c:pt idx="2">
                  <c:v>-5.000000074505806E-2</c:v>
                </c:pt>
                <c:pt idx="3">
                  <c:v>1.3300000429153442</c:v>
                </c:pt>
                <c:pt idx="4">
                  <c:v>1.2000000476837158</c:v>
                </c:pt>
                <c:pt idx="5">
                  <c:v>1.1399999856948853</c:v>
                </c:pt>
                <c:pt idx="6">
                  <c:v>0</c:v>
                </c:pt>
                <c:pt idx="7">
                  <c:v>3</c:v>
                </c:pt>
                <c:pt idx="8">
                  <c:v>0</c:v>
                </c:pt>
                <c:pt idx="9">
                  <c:v>0.5</c:v>
                </c:pt>
                <c:pt idx="10">
                  <c:v>0.83</c:v>
                </c:pt>
                <c:pt idx="11">
                  <c:v>0.20000000298023224</c:v>
                </c:pt>
                <c:pt idx="12">
                  <c:v>0.33000001311302185</c:v>
                </c:pt>
                <c:pt idx="13">
                  <c:v>0.60000002384185791</c:v>
                </c:pt>
                <c:pt idx="14">
                  <c:v>2.6700000762939453</c:v>
                </c:pt>
                <c:pt idx="15">
                  <c:v>0.80000001192092896</c:v>
                </c:pt>
                <c:pt idx="16">
                  <c:v>0.43000000715255737</c:v>
                </c:pt>
                <c:pt idx="17">
                  <c:v>1</c:v>
                </c:pt>
                <c:pt idx="18">
                  <c:v>2</c:v>
                </c:pt>
                <c:pt idx="19">
                  <c:v>0.62000000476837158</c:v>
                </c:pt>
                <c:pt idx="20">
                  <c:v>0.56999999284744263</c:v>
                </c:pt>
                <c:pt idx="21">
                  <c:v>-0.40000000596046448</c:v>
                </c:pt>
                <c:pt idx="22">
                  <c:v>-0.20000000298023224</c:v>
                </c:pt>
                <c:pt idx="23">
                  <c:v>0.40000000596046448</c:v>
                </c:pt>
                <c:pt idx="24">
                  <c:v>0.20000000298023224</c:v>
                </c:pt>
                <c:pt idx="25">
                  <c:v>0</c:v>
                </c:pt>
                <c:pt idx="26">
                  <c:v>1.25</c:v>
                </c:pt>
                <c:pt idx="27">
                  <c:v>0.56999999284744263</c:v>
                </c:pt>
                <c:pt idx="28">
                  <c:v>0.60000002384185791</c:v>
                </c:pt>
                <c:pt idx="29">
                  <c:v>1</c:v>
                </c:pt>
                <c:pt idx="30">
                  <c:v>-0.70999997854232788</c:v>
                </c:pt>
                <c:pt idx="31">
                  <c:v>1.2000000476837158</c:v>
                </c:pt>
                <c:pt idx="32">
                  <c:v>1.7999999523162842</c:v>
                </c:pt>
                <c:pt idx="33">
                  <c:v>0.82999998331069946</c:v>
                </c:pt>
                <c:pt idx="34">
                  <c:v>0.20000000298023224</c:v>
                </c:pt>
                <c:pt idx="35">
                  <c:v>0.82999998331069946</c:v>
                </c:pt>
                <c:pt idx="36">
                  <c:v>0.20000000298023224</c:v>
                </c:pt>
                <c:pt idx="37">
                  <c:v>0.5</c:v>
                </c:pt>
                <c:pt idx="38">
                  <c:v>1</c:v>
                </c:pt>
                <c:pt idx="39">
                  <c:v>1.8799999952316284</c:v>
                </c:pt>
                <c:pt idx="40">
                  <c:v>0.17000000178813934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22288096"/>
        <c:axId val="622289272"/>
      </c:barChart>
      <c:catAx>
        <c:axId val="62228809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89272"/>
        <c:crosses val="autoZero"/>
        <c:auto val="1"/>
        <c:lblAlgn val="ctr"/>
        <c:lblOffset val="100"/>
        <c:noMultiLvlLbl val="0"/>
      </c:catAx>
      <c:valAx>
        <c:axId val="622289272"/>
        <c:scaling>
          <c:orientation val="minMax"/>
          <c:max val="4"/>
          <c:min val="-3.5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88096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75715046350018"/>
          <c:y val="1.4598796912043903E-2"/>
          <c:w val="0.50005142417664428"/>
          <c:h val="0.9199005455200453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000000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Sheet1!$J$5:$J$10</c:f>
              <c:strCache>
                <c:ptCount val="6"/>
                <c:pt idx="0">
                  <c:v>East Asia and Pacific</c:v>
                </c:pt>
                <c:pt idx="1">
                  <c:v>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Sheet1!$K$5:$K$10</c:f>
              <c:numCache>
                <c:formatCode>0.00</c:formatCode>
                <c:ptCount val="6"/>
                <c:pt idx="0">
                  <c:v>0.03</c:v>
                </c:pt>
                <c:pt idx="1">
                  <c:v>9.9999997764825821E-3</c:v>
                </c:pt>
                <c:pt idx="2">
                  <c:v>-0.30000001192092896</c:v>
                </c:pt>
                <c:pt idx="3">
                  <c:v>0</c:v>
                </c:pt>
                <c:pt idx="4">
                  <c:v>-0.43999999761581421</c:v>
                </c:pt>
                <c:pt idx="5">
                  <c:v>-9.0000003576278687E-2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89664"/>
        <c:axId val="622290840"/>
      </c:barChart>
      <c:catAx>
        <c:axId val="62228966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90840"/>
        <c:crosses val="autoZero"/>
        <c:auto val="1"/>
        <c:lblAlgn val="ctr"/>
        <c:lblOffset val="100"/>
        <c:noMultiLvlLbl val="0"/>
      </c:catAx>
      <c:valAx>
        <c:axId val="622290840"/>
        <c:scaling>
          <c:orientation val="minMax"/>
          <c:max val="0.4"/>
          <c:min val="-0.60000000000000009"/>
        </c:scaling>
        <c:delete val="0"/>
        <c:axPos val="b"/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89664"/>
        <c:crosses val="max"/>
        <c:crossBetween val="between"/>
        <c:majorUnit val="0.2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59508383760908512"/>
          <c:h val="0.9171771404222098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Sheet1!$M$2:$M$7</c:f>
              <c:strCache>
                <c:ptCount val="6"/>
                <c:pt idx="0">
                  <c:v>East Asia and Pacific</c:v>
                </c:pt>
                <c:pt idx="1">
                  <c:v>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Sheet1!$N$2:$N$7</c:f>
              <c:numCache>
                <c:formatCode>0.00</c:formatCode>
                <c:ptCount val="6"/>
                <c:pt idx="0">
                  <c:v>0.95</c:v>
                </c:pt>
                <c:pt idx="1">
                  <c:v>1.1799999475479126</c:v>
                </c:pt>
                <c:pt idx="2">
                  <c:v>1.1200000047683716</c:v>
                </c:pt>
                <c:pt idx="3">
                  <c:v>0.81000000238418579</c:v>
                </c:pt>
                <c:pt idx="4">
                  <c:v>0.50999999046325684</c:v>
                </c:pt>
                <c:pt idx="5">
                  <c:v>0.31000000238418579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91232"/>
        <c:axId val="622291624"/>
      </c:barChart>
      <c:catAx>
        <c:axId val="62229123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91624"/>
        <c:crosses val="autoZero"/>
        <c:auto val="1"/>
        <c:lblAlgn val="ctr"/>
        <c:lblOffset val="100"/>
        <c:noMultiLvlLbl val="0"/>
      </c:catAx>
      <c:valAx>
        <c:axId val="622291624"/>
        <c:scaling>
          <c:orientation val="minMax"/>
          <c:max val="1.5"/>
          <c:min val="0"/>
        </c:scaling>
        <c:delete val="0"/>
        <c:axPos val="b"/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91232"/>
        <c:crosses val="max"/>
        <c:crossBetween val="between"/>
        <c:majorUnit val="0.5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63298046900081095"/>
          <c:h val="0.9171771404222098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Sheet1!$M$2:$M$7</c:f>
              <c:strCache>
                <c:ptCount val="6"/>
                <c:pt idx="0">
                  <c:v>East Asia and Pacific</c:v>
                </c:pt>
                <c:pt idx="1">
                  <c:v>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Sheet1!$N$2:$N$7</c:f>
              <c:numCache>
                <c:formatCode>0.00</c:formatCode>
                <c:ptCount val="6"/>
                <c:pt idx="0">
                  <c:v>0.03</c:v>
                </c:pt>
                <c:pt idx="1">
                  <c:v>-0.18000000715255737</c:v>
                </c:pt>
                <c:pt idx="2">
                  <c:v>-0.28999999165534973</c:v>
                </c:pt>
                <c:pt idx="3">
                  <c:v>0</c:v>
                </c:pt>
                <c:pt idx="4">
                  <c:v>-0.18000000715255737</c:v>
                </c:pt>
                <c:pt idx="5">
                  <c:v>-0.11999999731779099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92408"/>
        <c:axId val="622293584"/>
      </c:barChart>
      <c:catAx>
        <c:axId val="62229240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93584"/>
        <c:crosses val="autoZero"/>
        <c:auto val="1"/>
        <c:lblAlgn val="ctr"/>
        <c:lblOffset val="100"/>
        <c:noMultiLvlLbl val="0"/>
      </c:catAx>
      <c:valAx>
        <c:axId val="622293584"/>
        <c:scaling>
          <c:orientation val="minMax"/>
          <c:max val="0.4"/>
          <c:min val="-0.60000000000000009"/>
        </c:scaling>
        <c:delete val="0"/>
        <c:axPos val="b"/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92408"/>
        <c:crosses val="max"/>
        <c:crossBetween val="between"/>
        <c:majorUnit val="0.2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59508383760908512"/>
          <c:h val="0.9171771404222098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Sheet1!$L$2:$L$7</c:f>
              <c:strCache>
                <c:ptCount val="6"/>
                <c:pt idx="0">
                  <c:v>East Asia and Pacific</c:v>
                </c:pt>
                <c:pt idx="1">
                  <c:v>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Sheet1!$M$2:$M$7</c:f>
              <c:numCache>
                <c:formatCode>0.00</c:formatCode>
                <c:ptCount val="6"/>
                <c:pt idx="0">
                  <c:v>0.13</c:v>
                </c:pt>
                <c:pt idx="1">
                  <c:v>0.76999998092651367</c:v>
                </c:pt>
                <c:pt idx="2">
                  <c:v>1.1399999856948853</c:v>
                </c:pt>
                <c:pt idx="3">
                  <c:v>0.38999998569488525</c:v>
                </c:pt>
                <c:pt idx="4">
                  <c:v>0.52999997138977051</c:v>
                </c:pt>
                <c:pt idx="5">
                  <c:v>0.60000002384185791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92016"/>
        <c:axId val="622293976"/>
      </c:barChart>
      <c:catAx>
        <c:axId val="6222920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93976"/>
        <c:crosses val="autoZero"/>
        <c:auto val="1"/>
        <c:lblAlgn val="ctr"/>
        <c:lblOffset val="100"/>
        <c:noMultiLvlLbl val="0"/>
      </c:catAx>
      <c:valAx>
        <c:axId val="622293976"/>
        <c:scaling>
          <c:orientation val="minMax"/>
          <c:max val="1.5"/>
          <c:min val="0"/>
        </c:scaling>
        <c:delete val="0"/>
        <c:axPos val="b"/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92016"/>
        <c:crosses val="max"/>
        <c:crossBetween val="between"/>
        <c:majorUnit val="0.5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63298046900081095"/>
          <c:h val="0.9171771404222098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000000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Sheet1!$R$5:$R$10</c:f>
              <c:strCache>
                <c:ptCount val="6"/>
                <c:pt idx="0">
                  <c:v>East Asia and Pacific</c:v>
                </c:pt>
                <c:pt idx="1">
                  <c:v>Eastern 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Sheet1!$S$5:$S$10</c:f>
              <c:numCache>
                <c:formatCode>0.00</c:formatCode>
                <c:ptCount val="6"/>
                <c:pt idx="0">
                  <c:v>0.33000001311302185</c:v>
                </c:pt>
                <c:pt idx="1">
                  <c:v>0</c:v>
                </c:pt>
                <c:pt idx="2">
                  <c:v>-0.12000000476837158</c:v>
                </c:pt>
                <c:pt idx="3">
                  <c:v>0.12999999523162842</c:v>
                </c:pt>
                <c:pt idx="4">
                  <c:v>3.9999961853027344E-2</c:v>
                </c:pt>
                <c:pt idx="5">
                  <c:v>0.18000000715255737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74768"/>
        <c:axId val="622276728"/>
      </c:barChart>
      <c:catAx>
        <c:axId val="6222747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76728"/>
        <c:crosses val="autoZero"/>
        <c:auto val="1"/>
        <c:lblAlgn val="ctr"/>
        <c:lblOffset val="100"/>
        <c:noMultiLvlLbl val="0"/>
      </c:catAx>
      <c:valAx>
        <c:axId val="622276728"/>
        <c:scaling>
          <c:orientation val="minMax"/>
          <c:max val="1"/>
          <c:min val="-1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74768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59508383760908512"/>
          <c:h val="0.9171771404222098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Sheet1!$Y$2:$Y$7</c:f>
              <c:strCache>
                <c:ptCount val="6"/>
                <c:pt idx="0">
                  <c:v>East Asia and Pacific</c:v>
                </c:pt>
                <c:pt idx="1">
                  <c:v>Eastern 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Sheet1!$Z$2:$Z$7</c:f>
              <c:numCache>
                <c:formatCode>0.00</c:formatCode>
                <c:ptCount val="6"/>
                <c:pt idx="0">
                  <c:v>5.0000011920928955E-2</c:v>
                </c:pt>
                <c:pt idx="1">
                  <c:v>0.80000007152557373</c:v>
                </c:pt>
                <c:pt idx="2">
                  <c:v>0.18999999761581421</c:v>
                </c:pt>
                <c:pt idx="3">
                  <c:v>-1.9700000286102295</c:v>
                </c:pt>
                <c:pt idx="4">
                  <c:v>0.47999995946884155</c:v>
                </c:pt>
                <c:pt idx="5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77120"/>
        <c:axId val="622275160"/>
      </c:barChart>
      <c:catAx>
        <c:axId val="6222771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75160"/>
        <c:crosses val="autoZero"/>
        <c:auto val="1"/>
        <c:lblAlgn val="ctr"/>
        <c:lblOffset val="100"/>
        <c:noMultiLvlLbl val="0"/>
      </c:catAx>
      <c:valAx>
        <c:axId val="622275160"/>
        <c:scaling>
          <c:orientation val="minMax"/>
          <c:max val="1"/>
          <c:min val="-2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77120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529089607644027E-2"/>
          <c:y val="1.4598796912043903E-2"/>
          <c:w val="0.7386851949176122"/>
          <c:h val="0.9011286250984081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dLbl>
              <c:idx val="3"/>
              <c:layout>
                <c:manualLayout>
                  <c:x val="-2.2650418181688468E-2"/>
                  <c:y val="4.2122307173555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Sheet1!$X$17:$X$22</c:f>
              <c:strCache>
                <c:ptCount val="6"/>
                <c:pt idx="0">
                  <c:v>East Asia and Pacific</c:v>
                </c:pt>
                <c:pt idx="1">
                  <c:v>Eastern 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Sheet1!$Y$17:$Y$22</c:f>
              <c:numCache>
                <c:formatCode>0.00</c:formatCode>
                <c:ptCount val="6"/>
                <c:pt idx="0">
                  <c:v>3.9999999105930328E-2</c:v>
                </c:pt>
                <c:pt idx="1">
                  <c:v>-0.20000000298023224</c:v>
                </c:pt>
                <c:pt idx="2">
                  <c:v>-0.17000001668930054</c:v>
                </c:pt>
                <c:pt idx="3">
                  <c:v>0.11999999731779099</c:v>
                </c:pt>
                <c:pt idx="4">
                  <c:v>-0.12999999523162842</c:v>
                </c:pt>
                <c:pt idx="5">
                  <c:v>0.45999997854232788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75552"/>
        <c:axId val="622277904"/>
      </c:barChart>
      <c:catAx>
        <c:axId val="6222755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77904"/>
        <c:crosses val="autoZero"/>
        <c:auto val="1"/>
        <c:lblAlgn val="ctr"/>
        <c:lblOffset val="100"/>
        <c:noMultiLvlLbl val="0"/>
      </c:catAx>
      <c:valAx>
        <c:axId val="622277904"/>
        <c:scaling>
          <c:orientation val="minMax"/>
          <c:max val="1"/>
          <c:min val="-2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75552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2.9231876594416287E-2"/>
          <c:w val="0.83020457941252779"/>
          <c:h val="0.87513877096808612"/>
        </c:manualLayout>
      </c:layout>
      <c:barChart>
        <c:barDir val="bar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Sheet1!$AA$3:$AA$65</c:f>
              <c:strCache>
                <c:ptCount val="63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Kazakhstan (9070)</c:v>
                </c:pt>
                <c:pt idx="4">
                  <c:v>Gabon (8768)</c:v>
                </c:pt>
                <c:pt idx="5">
                  <c:v>Maldives (6570)</c:v>
                </c:pt>
                <c:pt idx="6">
                  <c:v>Colombia (6186)</c:v>
                </c:pt>
                <c:pt idx="7">
                  <c:v>Azerbaijan (5843)</c:v>
                </c:pt>
                <c:pt idx="8">
                  <c:v>Peru (5283)</c:v>
                </c:pt>
                <c:pt idx="9">
                  <c:v>Namibia (4876)</c:v>
                </c:pt>
                <c:pt idx="10">
                  <c:v>China (4433)</c:v>
                </c:pt>
                <c:pt idx="11">
                  <c:v>Jordan (4370)</c:v>
                </c:pt>
                <c:pt idx="12">
                  <c:v>Albania (3701)</c:v>
                </c:pt>
                <c:pt idx="13">
                  <c:v>Swaziland (3503)</c:v>
                </c:pt>
                <c:pt idx="14">
                  <c:v>Armenia (3031)</c:v>
                </c:pt>
                <c:pt idx="15">
                  <c:v>Guyana (2994)</c:v>
                </c:pt>
                <c:pt idx="16">
                  <c:v>Congo, Rep. (2970)</c:v>
                </c:pt>
                <c:pt idx="17">
                  <c:v>Indonesia (2952)</c:v>
                </c:pt>
                <c:pt idx="18">
                  <c:v>Guatemala (2873)</c:v>
                </c:pt>
                <c:pt idx="19">
                  <c:v>Morocco (2795)</c:v>
                </c:pt>
                <c:pt idx="20">
                  <c:v>Egypt (2698)</c:v>
                </c:pt>
                <c:pt idx="21">
                  <c:v>Honduras (2019)</c:v>
                </c:pt>
                <c:pt idx="22">
                  <c:v>Bolivia (1979)</c:v>
                </c:pt>
                <c:pt idx="23">
                  <c:v>Moldova (1632)</c:v>
                </c:pt>
                <c:pt idx="24">
                  <c:v>Nicaragua (1456)</c:v>
                </c:pt>
                <c:pt idx="25">
                  <c:v>Nigeria (1443)</c:v>
                </c:pt>
                <c:pt idx="26">
                  <c:v>India (1375)</c:v>
                </c:pt>
                <c:pt idx="27">
                  <c:v>Ghana (1319)</c:v>
                </c:pt>
                <c:pt idx="28">
                  <c:v>Zambia (1252)</c:v>
                </c:pt>
                <c:pt idx="29">
                  <c:v>Vietnam (1224)</c:v>
                </c:pt>
                <c:pt idx="30">
                  <c:v>Sao Tome and Principe (1215)</c:v>
                </c:pt>
                <c:pt idx="31">
                  <c:v>Cote d'Ivoire (1161)</c:v>
                </c:pt>
                <c:pt idx="32">
                  <c:v>Cameroon (1144)</c:v>
                </c:pt>
                <c:pt idx="33">
                  <c:v>Mauritania (1045)</c:v>
                </c:pt>
                <c:pt idx="34">
                  <c:v>Senegal (1034)</c:v>
                </c:pt>
                <c:pt idx="35">
                  <c:v>Lesotho (1004)</c:v>
                </c:pt>
                <c:pt idx="36">
                  <c:v>Kyrgyz Rep. (880)</c:v>
                </c:pt>
                <c:pt idx="37">
                  <c:v>Cambodia (795)</c:v>
                </c:pt>
                <c:pt idx="38">
                  <c:v>Kenya (795)</c:v>
                </c:pt>
                <c:pt idx="39">
                  <c:v>Timor-Leste (766)</c:v>
                </c:pt>
                <c:pt idx="40">
                  <c:v>Chad (761)</c:v>
                </c:pt>
                <c:pt idx="41">
                  <c:v>Benin (741)</c:v>
                </c:pt>
                <c:pt idx="42">
                  <c:v>Tajikistan (740)</c:v>
                </c:pt>
                <c:pt idx="43">
                  <c:v>Bangladesh (675)</c:v>
                </c:pt>
                <c:pt idx="44">
                  <c:v>Haiti (664)</c:v>
                </c:pt>
                <c:pt idx="45">
                  <c:v>Mali (613)</c:v>
                </c:pt>
                <c:pt idx="46">
                  <c:v>Zimbabwe (591)</c:v>
                </c:pt>
                <c:pt idx="47">
                  <c:v>Burkina Faso (536)</c:v>
                </c:pt>
                <c:pt idx="48">
                  <c:v>Nepal (535)</c:v>
                </c:pt>
                <c:pt idx="49">
                  <c:v>Togo (530)</c:v>
                </c:pt>
                <c:pt idx="50">
                  <c:v>Rwanda (529)</c:v>
                </c:pt>
                <c:pt idx="51">
                  <c:v>Tanzania (527)</c:v>
                </c:pt>
                <c:pt idx="52">
                  <c:v>Uganda (515)</c:v>
                </c:pt>
                <c:pt idx="53">
                  <c:v>Guinea (474)</c:v>
                </c:pt>
                <c:pt idx="54">
                  <c:v>Madagascar (427)</c:v>
                </c:pt>
                <c:pt idx="55">
                  <c:v>Mozambique (394)</c:v>
                </c:pt>
                <c:pt idx="56">
                  <c:v>Malawi (362)</c:v>
                </c:pt>
                <c:pt idx="57">
                  <c:v>Niger (349)</c:v>
                </c:pt>
                <c:pt idx="58">
                  <c:v>Sierra Leone (325)</c:v>
                </c:pt>
                <c:pt idx="59">
                  <c:v>Liberia (324)</c:v>
                </c:pt>
                <c:pt idx="60">
                  <c:v>Ethiopia (320)</c:v>
                </c:pt>
                <c:pt idx="61">
                  <c:v>Burundi (242)</c:v>
                </c:pt>
                <c:pt idx="62">
                  <c:v>Congo, Dem. Rep. (199)</c:v>
                </c:pt>
              </c:strCache>
            </c:strRef>
          </c:cat>
          <c:val>
            <c:numRef>
              <c:f>Sheet1!$AB$3:$AB$65</c:f>
              <c:numCache>
                <c:formatCode>General</c:formatCode>
                <c:ptCount val="63"/>
                <c:pt idx="0">
                  <c:v>42</c:v>
                </c:pt>
                <c:pt idx="1">
                  <c:v>57</c:v>
                </c:pt>
                <c:pt idx="2">
                  <c:v>65</c:v>
                </c:pt>
                <c:pt idx="3">
                  <c:v>36</c:v>
                </c:pt>
                <c:pt idx="4">
                  <c:v>37</c:v>
                </c:pt>
                <c:pt idx="5">
                  <c:v>43</c:v>
                </c:pt>
                <c:pt idx="6">
                  <c:v>54</c:v>
                </c:pt>
                <c:pt idx="7">
                  <c:v>46</c:v>
                </c:pt>
                <c:pt idx="8">
                  <c:v>53</c:v>
                </c:pt>
                <c:pt idx="9">
                  <c:v>24</c:v>
                </c:pt>
                <c:pt idx="10">
                  <c:v>29</c:v>
                </c:pt>
                <c:pt idx="11">
                  <c:v>76</c:v>
                </c:pt>
                <c:pt idx="12">
                  <c:v>48</c:v>
                </c:pt>
                <c:pt idx="13">
                  <c:v>57</c:v>
                </c:pt>
                <c:pt idx="14">
                  <c:v>51</c:v>
                </c:pt>
                <c:pt idx="15">
                  <c:v>53</c:v>
                </c:pt>
                <c:pt idx="16">
                  <c:v>16</c:v>
                </c:pt>
                <c:pt idx="17">
                  <c:v>30</c:v>
                </c:pt>
                <c:pt idx="18">
                  <c:v>38</c:v>
                </c:pt>
                <c:pt idx="19">
                  <c:v>32</c:v>
                </c:pt>
                <c:pt idx="20">
                  <c:v>75</c:v>
                </c:pt>
                <c:pt idx="21">
                  <c:v>55</c:v>
                </c:pt>
                <c:pt idx="22">
                  <c:v>51</c:v>
                </c:pt>
                <c:pt idx="23">
                  <c:v>51</c:v>
                </c:pt>
                <c:pt idx="24">
                  <c:v>45</c:v>
                </c:pt>
                <c:pt idx="25">
                  <c:v>19</c:v>
                </c:pt>
                <c:pt idx="26">
                  <c:v>9</c:v>
                </c:pt>
                <c:pt idx="27">
                  <c:v>23</c:v>
                </c:pt>
                <c:pt idx="28">
                  <c:v>13</c:v>
                </c:pt>
                <c:pt idx="29">
                  <c:v>3</c:v>
                </c:pt>
                <c:pt idx="30">
                  <c:v>33</c:v>
                </c:pt>
                <c:pt idx="31">
                  <c:v>18</c:v>
                </c:pt>
                <c:pt idx="32">
                  <c:v>24</c:v>
                </c:pt>
                <c:pt idx="33">
                  <c:v>39</c:v>
                </c:pt>
                <c:pt idx="34">
                  <c:v>16</c:v>
                </c:pt>
                <c:pt idx="35">
                  <c:v>44</c:v>
                </c:pt>
                <c:pt idx="36">
                  <c:v>31</c:v>
                </c:pt>
                <c:pt idx="37">
                  <c:v>11</c:v>
                </c:pt>
                <c:pt idx="38">
                  <c:v>23</c:v>
                </c:pt>
                <c:pt idx="39">
                  <c:v>4</c:v>
                </c:pt>
                <c:pt idx="40">
                  <c:v>4</c:v>
                </c:pt>
                <c:pt idx="41">
                  <c:v>13</c:v>
                </c:pt>
                <c:pt idx="42">
                  <c:v>32</c:v>
                </c:pt>
                <c:pt idx="43">
                  <c:v>13</c:v>
                </c:pt>
                <c:pt idx="44">
                  <c:v>24</c:v>
                </c:pt>
                <c:pt idx="45">
                  <c:v>12</c:v>
                </c:pt>
                <c:pt idx="46">
                  <c:v>29</c:v>
                </c:pt>
                <c:pt idx="47">
                  <c:v>7</c:v>
                </c:pt>
                <c:pt idx="48">
                  <c:v>13</c:v>
                </c:pt>
                <c:pt idx="49">
                  <c:v>8</c:v>
                </c:pt>
                <c:pt idx="50">
                  <c:v>16</c:v>
                </c:pt>
                <c:pt idx="51">
                  <c:v>17</c:v>
                </c:pt>
                <c:pt idx="52">
                  <c:v>16</c:v>
                </c:pt>
                <c:pt idx="53">
                  <c:v>9</c:v>
                </c:pt>
                <c:pt idx="54">
                  <c:v>6</c:v>
                </c:pt>
                <c:pt idx="55">
                  <c:v>12</c:v>
                </c:pt>
                <c:pt idx="56">
                  <c:v>16</c:v>
                </c:pt>
                <c:pt idx="57">
                  <c:v>8</c:v>
                </c:pt>
                <c:pt idx="58">
                  <c:v>24</c:v>
                </c:pt>
                <c:pt idx="59">
                  <c:v>16</c:v>
                </c:pt>
                <c:pt idx="60">
                  <c:v>3</c:v>
                </c:pt>
                <c:pt idx="61">
                  <c:v>6</c:v>
                </c:pt>
                <c:pt idx="6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22263400"/>
        <c:axId val="622273200"/>
      </c:barChart>
      <c:catAx>
        <c:axId val="62226340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73200"/>
        <c:crosses val="autoZero"/>
        <c:auto val="1"/>
        <c:lblAlgn val="ctr"/>
        <c:lblOffset val="100"/>
        <c:noMultiLvlLbl val="0"/>
      </c:catAx>
      <c:valAx>
        <c:axId val="622273200"/>
        <c:scaling>
          <c:orientation val="minMax"/>
          <c:max val="8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622263400"/>
        <c:crosses val="max"/>
        <c:crossBetween val="between"/>
        <c:majorUnit val="1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59508383760908512"/>
          <c:h val="0.9171771404222098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Sheet1!$AC$12:$AC$17</c:f>
              <c:strCache>
                <c:ptCount val="6"/>
                <c:pt idx="0">
                  <c:v>East Asia and Pacific</c:v>
                </c:pt>
                <c:pt idx="1">
                  <c:v>Eastern 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Sheet1!$AD$12:$AD$17</c:f>
              <c:numCache>
                <c:formatCode>0.00</c:formatCode>
                <c:ptCount val="6"/>
                <c:pt idx="0">
                  <c:v>-0.5</c:v>
                </c:pt>
                <c:pt idx="1">
                  <c:v>0.40000000596046448</c:v>
                </c:pt>
                <c:pt idx="2">
                  <c:v>0.51999998092651367</c:v>
                </c:pt>
                <c:pt idx="3">
                  <c:v>-1.2599999904632568</c:v>
                </c:pt>
                <c:pt idx="4">
                  <c:v>2.9999971389770508E-2</c:v>
                </c:pt>
                <c:pt idx="5">
                  <c:v>-0.19999998807907104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75944"/>
        <c:axId val="816619640"/>
      </c:barChart>
      <c:catAx>
        <c:axId val="62227594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816619640"/>
        <c:crosses val="autoZero"/>
        <c:auto val="1"/>
        <c:lblAlgn val="ctr"/>
        <c:lblOffset val="100"/>
        <c:noMultiLvlLbl val="0"/>
      </c:catAx>
      <c:valAx>
        <c:axId val="816619640"/>
        <c:scaling>
          <c:orientation val="minMax"/>
          <c:max val="1"/>
          <c:min val="-2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622275944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389070657281302E-2"/>
          <c:y val="2.9337957003580491E-2"/>
          <c:w val="0.63119703701690744"/>
          <c:h val="0.80558103260642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Sheet1!$AF$36:$AF$68</c:f>
              <c:strCache>
                <c:ptCount val="33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Colombia (6186)</c:v>
                </c:pt>
                <c:pt idx="4">
                  <c:v>Peru (5283)</c:v>
                </c:pt>
                <c:pt idx="5">
                  <c:v>China (4433)</c:v>
                </c:pt>
                <c:pt idx="6">
                  <c:v>Jordan (4370)</c:v>
                </c:pt>
                <c:pt idx="7">
                  <c:v>Indonesia (2952)</c:v>
                </c:pt>
                <c:pt idx="8">
                  <c:v>Egypt (2698)</c:v>
                </c:pt>
                <c:pt idx="9">
                  <c:v>Bolivia (1979)</c:v>
                </c:pt>
                <c:pt idx="10">
                  <c:v>Nigeria (1443)</c:v>
                </c:pt>
                <c:pt idx="11">
                  <c:v>Ghana (1319)</c:v>
                </c:pt>
                <c:pt idx="12">
                  <c:v>Zambia (1252)</c:v>
                </c:pt>
                <c:pt idx="13">
                  <c:v>Cote d'Ivoire (1161)</c:v>
                </c:pt>
                <c:pt idx="14">
                  <c:v>Cameroon (1144)</c:v>
                </c:pt>
                <c:pt idx="15">
                  <c:v>Senegal (1034)</c:v>
                </c:pt>
                <c:pt idx="16">
                  <c:v>Cambodia (795)</c:v>
                </c:pt>
                <c:pt idx="17">
                  <c:v>Kenya (795)</c:v>
                </c:pt>
                <c:pt idx="18">
                  <c:v>Benin (741)</c:v>
                </c:pt>
                <c:pt idx="19">
                  <c:v>Bangladesh (675)</c:v>
                </c:pt>
                <c:pt idx="20">
                  <c:v>Haiti (664)</c:v>
                </c:pt>
                <c:pt idx="21">
                  <c:v>Mali (613)</c:v>
                </c:pt>
                <c:pt idx="22">
                  <c:v>Zimbabwe (591)</c:v>
                </c:pt>
                <c:pt idx="23">
                  <c:v>Burkina Faso (536)</c:v>
                </c:pt>
                <c:pt idx="24">
                  <c:v>Nepal (535)</c:v>
                </c:pt>
                <c:pt idx="25">
                  <c:v>Rwanda (529)</c:v>
                </c:pt>
                <c:pt idx="26">
                  <c:v>Tanzania (527)</c:v>
                </c:pt>
                <c:pt idx="27">
                  <c:v>Uganda (515)</c:v>
                </c:pt>
                <c:pt idx="28">
                  <c:v>Madagascar (427)</c:v>
                </c:pt>
                <c:pt idx="29">
                  <c:v>Mozambique (394)</c:v>
                </c:pt>
                <c:pt idx="30">
                  <c:v>Malawi (362)</c:v>
                </c:pt>
                <c:pt idx="31">
                  <c:v>Niger (349)</c:v>
                </c:pt>
                <c:pt idx="32">
                  <c:v>Ethiopia (320)</c:v>
                </c:pt>
              </c:strCache>
            </c:strRef>
          </c:cat>
          <c:val>
            <c:numRef>
              <c:f>Sheet1!$AG$36:$AG$68</c:f>
              <c:numCache>
                <c:formatCode>0.00</c:formatCode>
                <c:ptCount val="33"/>
                <c:pt idx="0">
                  <c:v>-0.50999999046325684</c:v>
                </c:pt>
                <c:pt idx="1">
                  <c:v>0</c:v>
                </c:pt>
                <c:pt idx="2">
                  <c:v>0.56000000238418579</c:v>
                </c:pt>
                <c:pt idx="3">
                  <c:v>-0.20000000298023224</c:v>
                </c:pt>
                <c:pt idx="4">
                  <c:v>0</c:v>
                </c:pt>
                <c:pt idx="5">
                  <c:v>0.43000000715255737</c:v>
                </c:pt>
                <c:pt idx="6">
                  <c:v>0.20000000298023224</c:v>
                </c:pt>
                <c:pt idx="7">
                  <c:v>-0.19999998807907104</c:v>
                </c:pt>
                <c:pt idx="8">
                  <c:v>0.11999999731779099</c:v>
                </c:pt>
                <c:pt idx="9">
                  <c:v>0.10999999940395355</c:v>
                </c:pt>
                <c:pt idx="10">
                  <c:v>9.9999994039535522E-2</c:v>
                </c:pt>
                <c:pt idx="11">
                  <c:v>0</c:v>
                </c:pt>
                <c:pt idx="12">
                  <c:v>-1.2200000286102295</c:v>
                </c:pt>
                <c:pt idx="13">
                  <c:v>1.9999995827674866E-2</c:v>
                </c:pt>
                <c:pt idx="14">
                  <c:v>0.45999997854232788</c:v>
                </c:pt>
                <c:pt idx="15">
                  <c:v>1.8300000429153442</c:v>
                </c:pt>
                <c:pt idx="16">
                  <c:v>0</c:v>
                </c:pt>
                <c:pt idx="17">
                  <c:v>-0.10000000149011612</c:v>
                </c:pt>
                <c:pt idx="18">
                  <c:v>0.60000002384185791</c:v>
                </c:pt>
                <c:pt idx="19">
                  <c:v>0.3200000524520874</c:v>
                </c:pt>
                <c:pt idx="20">
                  <c:v>-0.31000000238418579</c:v>
                </c:pt>
                <c:pt idx="21">
                  <c:v>1.2000000476837158</c:v>
                </c:pt>
                <c:pt idx="22">
                  <c:v>-0.58000004291534424</c:v>
                </c:pt>
                <c:pt idx="23">
                  <c:v>-1.4100000858306885</c:v>
                </c:pt>
                <c:pt idx="24">
                  <c:v>-1.2999999523162842</c:v>
                </c:pt>
                <c:pt idx="25">
                  <c:v>-0.40000000596046448</c:v>
                </c:pt>
                <c:pt idx="26">
                  <c:v>0.4100000262260437</c:v>
                </c:pt>
                <c:pt idx="27">
                  <c:v>-9.0000003576278687E-2</c:v>
                </c:pt>
                <c:pt idx="28">
                  <c:v>1.3999999761581421</c:v>
                </c:pt>
                <c:pt idx="29">
                  <c:v>0.21000000834465027</c:v>
                </c:pt>
                <c:pt idx="30">
                  <c:v>-0.33000001311302185</c:v>
                </c:pt>
                <c:pt idx="31">
                  <c:v>-0.67000001668930054</c:v>
                </c:pt>
                <c:pt idx="32">
                  <c:v>0.60000002384185791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16627088"/>
        <c:axId val="816624344"/>
      </c:barChart>
      <c:catAx>
        <c:axId val="8166270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816624344"/>
        <c:crosses val="autoZero"/>
        <c:auto val="1"/>
        <c:lblAlgn val="ctr"/>
        <c:lblOffset val="100"/>
        <c:noMultiLvlLbl val="0"/>
      </c:catAx>
      <c:valAx>
        <c:axId val="816624344"/>
        <c:scaling>
          <c:orientation val="minMax"/>
          <c:max val="1"/>
          <c:min val="-2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816627088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2.9231876594416287E-2"/>
          <c:w val="0.758494158165407"/>
          <c:h val="0.80569529308759857"/>
        </c:manualLayout>
      </c:layout>
      <c:barChart>
        <c:barDir val="bar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Sheet1!$AQ$3:$AQ$35</c:f>
              <c:strCache>
                <c:ptCount val="33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Colombia (6186)</c:v>
                </c:pt>
                <c:pt idx="4">
                  <c:v>Peru (5283)</c:v>
                </c:pt>
                <c:pt idx="5">
                  <c:v>China (4433)</c:v>
                </c:pt>
                <c:pt idx="6">
                  <c:v>Jordan (4370)</c:v>
                </c:pt>
                <c:pt idx="7">
                  <c:v>Indonesia (2952)</c:v>
                </c:pt>
                <c:pt idx="8">
                  <c:v>Egypt (2698)</c:v>
                </c:pt>
                <c:pt idx="9">
                  <c:v>Bolivia (1979)</c:v>
                </c:pt>
                <c:pt idx="10">
                  <c:v>Nigeria (1443)</c:v>
                </c:pt>
                <c:pt idx="11">
                  <c:v>Ghana (1319)</c:v>
                </c:pt>
                <c:pt idx="12">
                  <c:v>Zambia (1252)</c:v>
                </c:pt>
                <c:pt idx="13">
                  <c:v>Cote d'Ivoire (1161)</c:v>
                </c:pt>
                <c:pt idx="14">
                  <c:v>Cameroon (1144)</c:v>
                </c:pt>
                <c:pt idx="15">
                  <c:v>Senegal (1034)</c:v>
                </c:pt>
                <c:pt idx="16">
                  <c:v>Cambodia (795)</c:v>
                </c:pt>
                <c:pt idx="17">
                  <c:v>Kenya (795)</c:v>
                </c:pt>
                <c:pt idx="18">
                  <c:v>Benin (741)</c:v>
                </c:pt>
                <c:pt idx="19">
                  <c:v>Bangladesh (675)</c:v>
                </c:pt>
                <c:pt idx="20">
                  <c:v>Haiti (664)</c:v>
                </c:pt>
                <c:pt idx="21">
                  <c:v>Mali (613)</c:v>
                </c:pt>
                <c:pt idx="22">
                  <c:v>Zimbabwe (591)</c:v>
                </c:pt>
                <c:pt idx="23">
                  <c:v>Burkina Faso (536)</c:v>
                </c:pt>
                <c:pt idx="24">
                  <c:v>Nepal (535)</c:v>
                </c:pt>
                <c:pt idx="25">
                  <c:v>Rwanda (529)</c:v>
                </c:pt>
                <c:pt idx="26">
                  <c:v>Tanzania (527)</c:v>
                </c:pt>
                <c:pt idx="27">
                  <c:v>Uganda (515)</c:v>
                </c:pt>
                <c:pt idx="28">
                  <c:v>Madagascar (427)</c:v>
                </c:pt>
                <c:pt idx="29">
                  <c:v>Mozambique (394)</c:v>
                </c:pt>
                <c:pt idx="30">
                  <c:v>Malawi (362)</c:v>
                </c:pt>
                <c:pt idx="31">
                  <c:v>Niger (349)</c:v>
                </c:pt>
                <c:pt idx="32">
                  <c:v>Ethiopia (320)</c:v>
                </c:pt>
              </c:strCache>
            </c:strRef>
          </c:cat>
          <c:val>
            <c:numRef>
              <c:f>Sheet1!$AR$3:$AR$35</c:f>
              <c:numCache>
                <c:formatCode>0.00</c:formatCode>
                <c:ptCount val="33"/>
                <c:pt idx="0">
                  <c:v>1.2300000190734863</c:v>
                </c:pt>
                <c:pt idx="1">
                  <c:v>0.80000007152557373</c:v>
                </c:pt>
                <c:pt idx="2">
                  <c:v>-2.0099999904632568</c:v>
                </c:pt>
                <c:pt idx="3">
                  <c:v>0.79999995231628418</c:v>
                </c:pt>
                <c:pt idx="4">
                  <c:v>1.0199999809265137</c:v>
                </c:pt>
                <c:pt idx="5">
                  <c:v>-4.999995231628418E-2</c:v>
                </c:pt>
                <c:pt idx="6">
                  <c:v>-0.5</c:v>
                </c:pt>
                <c:pt idx="7">
                  <c:v>0.5899999737739563</c:v>
                </c:pt>
                <c:pt idx="8">
                  <c:v>-2.0800001621246338</c:v>
                </c:pt>
                <c:pt idx="9">
                  <c:v>-0.26999998092651367</c:v>
                </c:pt>
                <c:pt idx="10">
                  <c:v>2.75</c:v>
                </c:pt>
                <c:pt idx="11">
                  <c:v>-0.10000002384185791</c:v>
                </c:pt>
                <c:pt idx="12">
                  <c:v>0.82999998331069946</c:v>
                </c:pt>
                <c:pt idx="13">
                  <c:v>-1.2699999809265137</c:v>
                </c:pt>
                <c:pt idx="14">
                  <c:v>6.9999992847442627E-2</c:v>
                </c:pt>
                <c:pt idx="15">
                  <c:v>-0.6600000262260437</c:v>
                </c:pt>
                <c:pt idx="16">
                  <c:v>-0.40000003576278687</c:v>
                </c:pt>
                <c:pt idx="17">
                  <c:v>-0.49999997019767761</c:v>
                </c:pt>
                <c:pt idx="18">
                  <c:v>-1.7999999523162842</c:v>
                </c:pt>
                <c:pt idx="19">
                  <c:v>0.44999998807907104</c:v>
                </c:pt>
                <c:pt idx="20">
                  <c:v>8.9999973773956299E-2</c:v>
                </c:pt>
                <c:pt idx="21">
                  <c:v>-0.42999997735023499</c:v>
                </c:pt>
                <c:pt idx="22">
                  <c:v>1.619999885559082</c:v>
                </c:pt>
                <c:pt idx="23">
                  <c:v>0.51999998092651367</c:v>
                </c:pt>
                <c:pt idx="24">
                  <c:v>0.60000002384185791</c:v>
                </c:pt>
                <c:pt idx="25">
                  <c:v>1</c:v>
                </c:pt>
                <c:pt idx="26">
                  <c:v>0.36000001430511475</c:v>
                </c:pt>
                <c:pt idx="27">
                  <c:v>-0.15000000596046448</c:v>
                </c:pt>
                <c:pt idx="28">
                  <c:v>-0.5</c:v>
                </c:pt>
                <c:pt idx="29">
                  <c:v>0.20999999344348907</c:v>
                </c:pt>
                <c:pt idx="30">
                  <c:v>8.0000013113021851E-2</c:v>
                </c:pt>
                <c:pt idx="31">
                  <c:v>0.67000001668930054</c:v>
                </c:pt>
                <c:pt idx="32">
                  <c:v>0.17000000178813934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16627480"/>
        <c:axId val="816621600"/>
      </c:barChart>
      <c:catAx>
        <c:axId val="8166274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816621600"/>
        <c:crosses val="autoZero"/>
        <c:auto val="1"/>
        <c:lblAlgn val="ctr"/>
        <c:lblOffset val="100"/>
        <c:noMultiLvlLbl val="0"/>
      </c:catAx>
      <c:valAx>
        <c:axId val="816621600"/>
        <c:scaling>
          <c:orientation val="minMax"/>
          <c:max val="4"/>
          <c:min val="-4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816627480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141840501803071"/>
          <c:y val="6.0921763016341342E-2"/>
          <c:w val="0.61895755996828061"/>
          <c:h val="0.80558103260642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Sheet1!$AL$34:$AL$66</c:f>
              <c:strCache>
                <c:ptCount val="33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Colombia (6186)</c:v>
                </c:pt>
                <c:pt idx="4">
                  <c:v>Peru (5283)</c:v>
                </c:pt>
                <c:pt idx="5">
                  <c:v>China (4433)</c:v>
                </c:pt>
                <c:pt idx="6">
                  <c:v>Jordan (4370)</c:v>
                </c:pt>
                <c:pt idx="7">
                  <c:v>Indonesia (2952)</c:v>
                </c:pt>
                <c:pt idx="8">
                  <c:v>Egypt (2698)</c:v>
                </c:pt>
                <c:pt idx="9">
                  <c:v>Bolivia (1979)</c:v>
                </c:pt>
                <c:pt idx="10">
                  <c:v>Nigeria (1443)</c:v>
                </c:pt>
                <c:pt idx="11">
                  <c:v>Ghana (1319)</c:v>
                </c:pt>
                <c:pt idx="12">
                  <c:v>Zambia (1252)</c:v>
                </c:pt>
                <c:pt idx="13">
                  <c:v>Cote d'Ivoire (1161)</c:v>
                </c:pt>
                <c:pt idx="14">
                  <c:v>Cameroon (1144)</c:v>
                </c:pt>
                <c:pt idx="15">
                  <c:v>Senegal (1034)</c:v>
                </c:pt>
                <c:pt idx="16">
                  <c:v>Cambodia (795)</c:v>
                </c:pt>
                <c:pt idx="17">
                  <c:v>Kenya (795)</c:v>
                </c:pt>
                <c:pt idx="18">
                  <c:v>Benin (741)</c:v>
                </c:pt>
                <c:pt idx="19">
                  <c:v>Bangladesh (675)</c:v>
                </c:pt>
                <c:pt idx="20">
                  <c:v>Haiti (664)</c:v>
                </c:pt>
                <c:pt idx="21">
                  <c:v>Mali (613)</c:v>
                </c:pt>
                <c:pt idx="22">
                  <c:v>Zimbabwe (591)</c:v>
                </c:pt>
                <c:pt idx="23">
                  <c:v>Burkina Faso (536)</c:v>
                </c:pt>
                <c:pt idx="24">
                  <c:v>Nepal (535)</c:v>
                </c:pt>
                <c:pt idx="25">
                  <c:v>Rwanda (529)</c:v>
                </c:pt>
                <c:pt idx="26">
                  <c:v>Tanzania (527)</c:v>
                </c:pt>
                <c:pt idx="27">
                  <c:v>Uganda (515)</c:v>
                </c:pt>
                <c:pt idx="28">
                  <c:v>Madagascar (427)</c:v>
                </c:pt>
                <c:pt idx="29">
                  <c:v>Mozambique (394)</c:v>
                </c:pt>
                <c:pt idx="30">
                  <c:v>Malawi (362)</c:v>
                </c:pt>
                <c:pt idx="31">
                  <c:v>Niger (349)</c:v>
                </c:pt>
                <c:pt idx="32">
                  <c:v>Ethiopia (320)</c:v>
                </c:pt>
              </c:strCache>
            </c:strRef>
          </c:cat>
          <c:val>
            <c:numRef>
              <c:f>Sheet1!$AM$34:$AM$66</c:f>
              <c:numCache>
                <c:formatCode>0.00</c:formatCode>
                <c:ptCount val="33"/>
                <c:pt idx="0">
                  <c:v>-0.57999998331069946</c:v>
                </c:pt>
                <c:pt idx="1">
                  <c:v>-0.20000000298023224</c:v>
                </c:pt>
                <c:pt idx="2">
                  <c:v>0.45000001788139343</c:v>
                </c:pt>
                <c:pt idx="3">
                  <c:v>-0.20000000298023224</c:v>
                </c:pt>
                <c:pt idx="4">
                  <c:v>0</c:v>
                </c:pt>
                <c:pt idx="5">
                  <c:v>9.0000003576278687E-2</c:v>
                </c:pt>
                <c:pt idx="6">
                  <c:v>0.10000000149011612</c:v>
                </c:pt>
                <c:pt idx="7">
                  <c:v>-0.15999999642372131</c:v>
                </c:pt>
                <c:pt idx="8">
                  <c:v>0.11999999731779099</c:v>
                </c:pt>
                <c:pt idx="9">
                  <c:v>0.31000000238418579</c:v>
                </c:pt>
                <c:pt idx="10">
                  <c:v>1.1000000238418579</c:v>
                </c:pt>
                <c:pt idx="11">
                  <c:v>0.30000001192092896</c:v>
                </c:pt>
                <c:pt idx="12">
                  <c:v>-0.78000003099441528</c:v>
                </c:pt>
                <c:pt idx="13">
                  <c:v>-0.32999998331069946</c:v>
                </c:pt>
                <c:pt idx="14">
                  <c:v>0.33000001311302185</c:v>
                </c:pt>
                <c:pt idx="15">
                  <c:v>0.45000001788139343</c:v>
                </c:pt>
                <c:pt idx="16">
                  <c:v>-0.40000000596046448</c:v>
                </c:pt>
                <c:pt idx="17">
                  <c:v>-0.10000000149011612</c:v>
                </c:pt>
                <c:pt idx="18">
                  <c:v>0.80000001192092896</c:v>
                </c:pt>
                <c:pt idx="19">
                  <c:v>-0.13999998569488525</c:v>
                </c:pt>
                <c:pt idx="20">
                  <c:v>7.0000022649765015E-2</c:v>
                </c:pt>
                <c:pt idx="21">
                  <c:v>1.3700000047683716</c:v>
                </c:pt>
                <c:pt idx="22">
                  <c:v>-0.75999999046325684</c:v>
                </c:pt>
                <c:pt idx="23">
                  <c:v>-0.10999998450279236</c:v>
                </c:pt>
                <c:pt idx="24">
                  <c:v>-0.10000002384185791</c:v>
                </c:pt>
                <c:pt idx="25">
                  <c:v>-1.2000000476837158</c:v>
                </c:pt>
                <c:pt idx="26">
                  <c:v>-0.25</c:v>
                </c:pt>
                <c:pt idx="27">
                  <c:v>0</c:v>
                </c:pt>
                <c:pt idx="28">
                  <c:v>1.7000000476837158</c:v>
                </c:pt>
                <c:pt idx="29">
                  <c:v>0.33000001311302185</c:v>
                </c:pt>
                <c:pt idx="30">
                  <c:v>0.34000000357627869</c:v>
                </c:pt>
                <c:pt idx="31">
                  <c:v>-0.79000002145767212</c:v>
                </c:pt>
                <c:pt idx="32">
                  <c:v>0.80000001192092896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16630224"/>
        <c:axId val="816624736"/>
      </c:barChart>
      <c:catAx>
        <c:axId val="81663022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816624736"/>
        <c:crosses val="autoZero"/>
        <c:auto val="1"/>
        <c:lblAlgn val="ctr"/>
        <c:lblOffset val="100"/>
        <c:noMultiLvlLbl val="0"/>
      </c:catAx>
      <c:valAx>
        <c:axId val="816624736"/>
        <c:scaling>
          <c:orientation val="minMax"/>
          <c:max val="1"/>
          <c:min val="-2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816630224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73769282094108"/>
          <c:y val="3.5710095662881428E-2"/>
          <c:w val="0.77408711274055864"/>
          <c:h val="0.82763202147560444"/>
        </c:manualLayout>
      </c:layout>
      <c:barChart>
        <c:barDir val="bar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Sheet1!$AN$3:$AN$35</c:f>
              <c:strCache>
                <c:ptCount val="33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Colombia (6186)</c:v>
                </c:pt>
                <c:pt idx="4">
                  <c:v>Peru (5283)</c:v>
                </c:pt>
                <c:pt idx="5">
                  <c:v>China (4433)</c:v>
                </c:pt>
                <c:pt idx="6">
                  <c:v>Jordan (4370)</c:v>
                </c:pt>
                <c:pt idx="7">
                  <c:v>Indonesia (2952)</c:v>
                </c:pt>
                <c:pt idx="8">
                  <c:v>Egypt (2698)</c:v>
                </c:pt>
                <c:pt idx="9">
                  <c:v>Bolivia (1979)</c:v>
                </c:pt>
                <c:pt idx="10">
                  <c:v>Nigeria (1443)</c:v>
                </c:pt>
                <c:pt idx="11">
                  <c:v>Ghana (1319)</c:v>
                </c:pt>
                <c:pt idx="12">
                  <c:v>Zambia (1252)</c:v>
                </c:pt>
                <c:pt idx="13">
                  <c:v>Cote d'Ivoire (1161)</c:v>
                </c:pt>
                <c:pt idx="14">
                  <c:v>Cameroon (1144)</c:v>
                </c:pt>
                <c:pt idx="15">
                  <c:v>Senegal (1034)</c:v>
                </c:pt>
                <c:pt idx="16">
                  <c:v>Cambodia (795)</c:v>
                </c:pt>
                <c:pt idx="17">
                  <c:v>Kenya (795)</c:v>
                </c:pt>
                <c:pt idx="18">
                  <c:v>Benin (741)</c:v>
                </c:pt>
                <c:pt idx="19">
                  <c:v>Bangladesh (675)</c:v>
                </c:pt>
                <c:pt idx="20">
                  <c:v>Haiti (664)</c:v>
                </c:pt>
                <c:pt idx="21">
                  <c:v>Mali (613)</c:v>
                </c:pt>
                <c:pt idx="22">
                  <c:v>Zimbabwe (591)</c:v>
                </c:pt>
                <c:pt idx="23">
                  <c:v>Burkina Faso (536)</c:v>
                </c:pt>
                <c:pt idx="24">
                  <c:v>Nepal (535)</c:v>
                </c:pt>
                <c:pt idx="25">
                  <c:v>Rwanda (529)</c:v>
                </c:pt>
                <c:pt idx="26">
                  <c:v>Tanzania (527)</c:v>
                </c:pt>
                <c:pt idx="27">
                  <c:v>Uganda (515)</c:v>
                </c:pt>
                <c:pt idx="28">
                  <c:v>Madagascar (427)</c:v>
                </c:pt>
                <c:pt idx="29">
                  <c:v>Mozambique (394)</c:v>
                </c:pt>
                <c:pt idx="30">
                  <c:v>Malawi (362)</c:v>
                </c:pt>
                <c:pt idx="31">
                  <c:v>Niger (349)</c:v>
                </c:pt>
                <c:pt idx="32">
                  <c:v>Ethiopia (320)</c:v>
                </c:pt>
              </c:strCache>
            </c:strRef>
          </c:cat>
          <c:val>
            <c:numRef>
              <c:f>Sheet1!$AO$3:$AO$35</c:f>
              <c:numCache>
                <c:formatCode>0.00</c:formatCode>
                <c:ptCount val="33"/>
                <c:pt idx="0">
                  <c:v>2.0299999713897705</c:v>
                </c:pt>
                <c:pt idx="1">
                  <c:v>0.40000000596046448</c:v>
                </c:pt>
                <c:pt idx="2">
                  <c:v>-1.9900000095367432</c:v>
                </c:pt>
                <c:pt idx="3">
                  <c:v>0.90000003576278687</c:v>
                </c:pt>
                <c:pt idx="4">
                  <c:v>0.59999996423721313</c:v>
                </c:pt>
                <c:pt idx="5">
                  <c:v>-0.68999999761581421</c:v>
                </c:pt>
                <c:pt idx="6">
                  <c:v>2.7000000476837158</c:v>
                </c:pt>
                <c:pt idx="7">
                  <c:v>0.57999998331069946</c:v>
                </c:pt>
                <c:pt idx="8">
                  <c:v>-1.5499999523162842</c:v>
                </c:pt>
                <c:pt idx="9">
                  <c:v>-1.1799999475479126</c:v>
                </c:pt>
                <c:pt idx="10">
                  <c:v>0.80000001192092896</c:v>
                </c:pt>
                <c:pt idx="11">
                  <c:v>-0.5</c:v>
                </c:pt>
                <c:pt idx="12">
                  <c:v>2</c:v>
                </c:pt>
                <c:pt idx="13">
                  <c:v>-0.87999999523162842</c:v>
                </c:pt>
                <c:pt idx="14">
                  <c:v>-0.76000005006790161</c:v>
                </c:pt>
                <c:pt idx="15">
                  <c:v>-1.0199999809265137</c:v>
                </c:pt>
                <c:pt idx="16">
                  <c:v>-0.60000002384185791</c:v>
                </c:pt>
                <c:pt idx="17">
                  <c:v>-1.2999999523162842</c:v>
                </c:pt>
                <c:pt idx="18">
                  <c:v>-3.4000000953674316</c:v>
                </c:pt>
                <c:pt idx="19">
                  <c:v>0.15999996662139893</c:v>
                </c:pt>
                <c:pt idx="20">
                  <c:v>-0.60999995470046997</c:v>
                </c:pt>
                <c:pt idx="21">
                  <c:v>-1.3999999761581421</c:v>
                </c:pt>
                <c:pt idx="22">
                  <c:v>1.0900000333786011</c:v>
                </c:pt>
                <c:pt idx="23">
                  <c:v>-1.9800000190734863</c:v>
                </c:pt>
                <c:pt idx="24">
                  <c:v>-0.59999990463256836</c:v>
                </c:pt>
                <c:pt idx="25">
                  <c:v>3.4000000953674316</c:v>
                </c:pt>
                <c:pt idx="26">
                  <c:v>-0.55000001192092896</c:v>
                </c:pt>
                <c:pt idx="27">
                  <c:v>-1.3499999046325684</c:v>
                </c:pt>
                <c:pt idx="28">
                  <c:v>-0.80000001192092896</c:v>
                </c:pt>
                <c:pt idx="29">
                  <c:v>-1</c:v>
                </c:pt>
                <c:pt idx="30">
                  <c:v>0.66999995708465576</c:v>
                </c:pt>
                <c:pt idx="31">
                  <c:v>1.7100000381469727</c:v>
                </c:pt>
                <c:pt idx="32">
                  <c:v>-0.62999999523162842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16623560"/>
        <c:axId val="816631400"/>
      </c:barChart>
      <c:catAx>
        <c:axId val="8166235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816631400"/>
        <c:crosses val="autoZero"/>
        <c:auto val="1"/>
        <c:lblAlgn val="ctr"/>
        <c:lblOffset val="100"/>
        <c:noMultiLvlLbl val="0"/>
      </c:catAx>
      <c:valAx>
        <c:axId val="816631400"/>
        <c:scaling>
          <c:orientation val="minMax"/>
          <c:max val="4"/>
          <c:min val="-4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816623560"/>
        <c:crosses val="max"/>
        <c:crossBetween val="between"/>
        <c:majorUnit val="1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393291200187203E-2"/>
          <c:y val="9.4222304344255575E-2"/>
          <c:w val="0.87508326862790431"/>
          <c:h val="0.73770817935452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Sheet1!$C$13</c:f>
              <c:strCache>
                <c:ptCount val="1"/>
                <c:pt idx="0">
                  <c:v>age 30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 Narrow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Sheet1!$A$15:$B$30</c:f>
              <c:multiLvlStrCache>
                <c:ptCount val="16"/>
                <c:lvl>
                  <c:pt idx="0">
                    <c:v>1988</c:v>
                  </c:pt>
                  <c:pt idx="1">
                    <c:v>2012</c:v>
                  </c:pt>
                  <c:pt idx="2">
                    <c:v>1994</c:v>
                  </c:pt>
                  <c:pt idx="3">
                    <c:v>2008</c:v>
                  </c:pt>
                  <c:pt idx="4">
                    <c:v>1993</c:v>
                  </c:pt>
                  <c:pt idx="5">
                    <c:v>2008</c:v>
                  </c:pt>
                  <c:pt idx="6">
                    <c:v>1993</c:v>
                  </c:pt>
                  <c:pt idx="7">
                    <c:v>2008</c:v>
                  </c:pt>
                  <c:pt idx="8">
                    <c:v>1993</c:v>
                  </c:pt>
                  <c:pt idx="9">
                    <c:v>2003</c:v>
                  </c:pt>
                  <c:pt idx="10">
                    <c:v>1992</c:v>
                  </c:pt>
                  <c:pt idx="11">
                    <c:v>2003</c:v>
                  </c:pt>
                  <c:pt idx="12">
                    <c:v>1991</c:v>
                  </c:pt>
                  <c:pt idx="13">
                    <c:v>2009</c:v>
                  </c:pt>
                  <c:pt idx="14">
                    <c:v>1993</c:v>
                  </c:pt>
                  <c:pt idx="15">
                    <c:v>2007</c:v>
                  </c:pt>
                </c:lvl>
                <c:lvl>
                  <c:pt idx="0">
                    <c:v>Mexico </c:v>
                  </c:pt>
                  <c:pt idx="2">
                    <c:v>Bolivia</c:v>
                  </c:pt>
                  <c:pt idx="4">
                    <c:v>Ghana</c:v>
                  </c:pt>
                  <c:pt idx="6">
                    <c:v>Kenya</c:v>
                  </c:pt>
                  <c:pt idx="8">
                    <c:v>Turkey</c:v>
                  </c:pt>
                  <c:pt idx="10">
                    <c:v>Morocco</c:v>
                  </c:pt>
                  <c:pt idx="12">
                    <c:v>China</c:v>
                  </c:pt>
                  <c:pt idx="14">
                    <c:v>Indonesia</c:v>
                  </c:pt>
                </c:lvl>
              </c:multiLvlStrCache>
            </c:multiLvlStrRef>
          </c:cat>
          <c:val>
            <c:numRef>
              <c:f>Sheet1!$C$15:$C$30</c:f>
              <c:numCache>
                <c:formatCode>0.0</c:formatCode>
                <c:ptCount val="16"/>
                <c:pt idx="0">
                  <c:v>30.2</c:v>
                </c:pt>
                <c:pt idx="1">
                  <c:v>36.5</c:v>
                </c:pt>
                <c:pt idx="2">
                  <c:v>31.5</c:v>
                </c:pt>
                <c:pt idx="3">
                  <c:v>33.299999999999997</c:v>
                </c:pt>
                <c:pt idx="4">
                  <c:v>28.7</c:v>
                </c:pt>
                <c:pt idx="5">
                  <c:v>31.3</c:v>
                </c:pt>
                <c:pt idx="6">
                  <c:v>28.4</c:v>
                </c:pt>
                <c:pt idx="7">
                  <c:v>30.8</c:v>
                </c:pt>
                <c:pt idx="8">
                  <c:v>35.4</c:v>
                </c:pt>
                <c:pt idx="9">
                  <c:v>36.799999999999997</c:v>
                </c:pt>
                <c:pt idx="10">
                  <c:v>32.9</c:v>
                </c:pt>
                <c:pt idx="11">
                  <c:v>30.7</c:v>
                </c:pt>
                <c:pt idx="12">
                  <c:v>24.8</c:v>
                </c:pt>
                <c:pt idx="13">
                  <c:v>28.7</c:v>
                </c:pt>
                <c:pt idx="14">
                  <c:v>25.6</c:v>
                </c:pt>
                <c:pt idx="15">
                  <c:v>28.3</c:v>
                </c:pt>
              </c:numCache>
            </c:numRef>
          </c:val>
        </c:ser>
        <c:ser>
          <c:idx val="1"/>
          <c:order val="1"/>
          <c:tx>
            <c:strRef>
              <c:f>Sheet1!$D$13</c:f>
              <c:strCache>
                <c:ptCount val="1"/>
                <c:pt idx="0">
                  <c:v>age 40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 Narrow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Sheet1!$A$15:$B$30</c:f>
              <c:multiLvlStrCache>
                <c:ptCount val="16"/>
                <c:lvl>
                  <c:pt idx="0">
                    <c:v>1988</c:v>
                  </c:pt>
                  <c:pt idx="1">
                    <c:v>2012</c:v>
                  </c:pt>
                  <c:pt idx="2">
                    <c:v>1994</c:v>
                  </c:pt>
                  <c:pt idx="3">
                    <c:v>2008</c:v>
                  </c:pt>
                  <c:pt idx="4">
                    <c:v>1993</c:v>
                  </c:pt>
                  <c:pt idx="5">
                    <c:v>2008</c:v>
                  </c:pt>
                  <c:pt idx="6">
                    <c:v>1993</c:v>
                  </c:pt>
                  <c:pt idx="7">
                    <c:v>2008</c:v>
                  </c:pt>
                  <c:pt idx="8">
                    <c:v>1993</c:v>
                  </c:pt>
                  <c:pt idx="9">
                    <c:v>2003</c:v>
                  </c:pt>
                  <c:pt idx="10">
                    <c:v>1992</c:v>
                  </c:pt>
                  <c:pt idx="11">
                    <c:v>2003</c:v>
                  </c:pt>
                  <c:pt idx="12">
                    <c:v>1991</c:v>
                  </c:pt>
                  <c:pt idx="13">
                    <c:v>2009</c:v>
                  </c:pt>
                  <c:pt idx="14">
                    <c:v>1993</c:v>
                  </c:pt>
                  <c:pt idx="15">
                    <c:v>2007</c:v>
                  </c:pt>
                </c:lvl>
                <c:lvl>
                  <c:pt idx="0">
                    <c:v>Mexico </c:v>
                  </c:pt>
                  <c:pt idx="2">
                    <c:v>Bolivia</c:v>
                  </c:pt>
                  <c:pt idx="4">
                    <c:v>Ghana</c:v>
                  </c:pt>
                  <c:pt idx="6">
                    <c:v>Kenya</c:v>
                  </c:pt>
                  <c:pt idx="8">
                    <c:v>Turkey</c:v>
                  </c:pt>
                  <c:pt idx="10">
                    <c:v>Morocco</c:v>
                  </c:pt>
                  <c:pt idx="12">
                    <c:v>China</c:v>
                  </c:pt>
                  <c:pt idx="14">
                    <c:v>Indonesia</c:v>
                  </c:pt>
                </c:lvl>
              </c:multiLvlStrCache>
            </c:multiLvlStrRef>
          </c:cat>
          <c:val>
            <c:numRef>
              <c:f>Sheet1!$D$15:$D$30</c:f>
              <c:numCache>
                <c:formatCode>0.0</c:formatCode>
                <c:ptCount val="16"/>
                <c:pt idx="0">
                  <c:v>38.5</c:v>
                </c:pt>
                <c:pt idx="1">
                  <c:v>43.1</c:v>
                </c:pt>
                <c:pt idx="2">
                  <c:v>32.9</c:v>
                </c:pt>
                <c:pt idx="3">
                  <c:v>40.200000000000003</c:v>
                </c:pt>
                <c:pt idx="4">
                  <c:v>32</c:v>
                </c:pt>
                <c:pt idx="5">
                  <c:v>41.3</c:v>
                </c:pt>
                <c:pt idx="6">
                  <c:v>30.7</c:v>
                </c:pt>
                <c:pt idx="7">
                  <c:v>40.200000000000003</c:v>
                </c:pt>
                <c:pt idx="8">
                  <c:v>39.1</c:v>
                </c:pt>
                <c:pt idx="9">
                  <c:v>49</c:v>
                </c:pt>
                <c:pt idx="10">
                  <c:v>35.5</c:v>
                </c:pt>
                <c:pt idx="11">
                  <c:v>39.299999999999997</c:v>
                </c:pt>
                <c:pt idx="12">
                  <c:v>29</c:v>
                </c:pt>
                <c:pt idx="13">
                  <c:v>29.5</c:v>
                </c:pt>
                <c:pt idx="14">
                  <c:v>30.7</c:v>
                </c:pt>
                <c:pt idx="15">
                  <c:v>34.4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816620816"/>
        <c:axId val="816621208"/>
      </c:barChart>
      <c:catAx>
        <c:axId val="81662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+mj-lt"/>
              </a:defRPr>
            </a:pPr>
            <a:endParaRPr lang="en-US"/>
          </a:p>
        </c:txPr>
        <c:crossAx val="816621208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816621208"/>
        <c:scaling>
          <c:orientation val="minMax"/>
          <c:max val="5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>
                    <a:latin typeface="+mj-lt"/>
                  </a:defRPr>
                </a:pPr>
                <a:r>
                  <a:rPr lang="en-US" sz="1400" b="0" dirty="0" smtClean="0">
                    <a:latin typeface="+mj-lt"/>
                  </a:rPr>
                  <a:t>BMI level</a:t>
                </a:r>
                <a:endParaRPr lang="en-US" sz="1400" b="0" dirty="0">
                  <a:latin typeface="+mj-lt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+mj-lt"/>
              </a:defRPr>
            </a:pPr>
            <a:endParaRPr lang="en-US"/>
          </a:p>
        </c:txPr>
        <c:crossAx val="816620816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1893994222496694"/>
          <c:y val="4.1717992937505131E-2"/>
          <c:w val="0.18063560797974362"/>
          <c:h val="5.0419579613027808E-2"/>
        </c:manualLayout>
      </c:layout>
      <c:overlay val="0"/>
      <c:txPr>
        <a:bodyPr/>
        <a:lstStyle/>
        <a:p>
          <a:pPr>
            <a:defRPr sz="1200"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770894923729703E-2"/>
          <c:y val="0.15338692933727446"/>
          <c:w val="0.92128838092712628"/>
          <c:h val="0.6340757264781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Sheet1!$C$31</c:f>
              <c:strCache>
                <c:ptCount val="1"/>
                <c:pt idx="0">
                  <c:v>1993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 Narrow" panose="020B0606020202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Sheet1!$A$32:$B$51</c:f>
              <c:multiLvlStrCache>
                <c:ptCount val="20"/>
                <c:lvl>
                  <c:pt idx="0">
                    <c:v>18.5</c:v>
                  </c:pt>
                  <c:pt idx="1">
                    <c:v>22</c:v>
                  </c:pt>
                  <c:pt idx="2">
                    <c:v>24</c:v>
                  </c:pt>
                  <c:pt idx="3">
                    <c:v>25</c:v>
                  </c:pt>
                  <c:pt idx="4">
                    <c:v>28</c:v>
                  </c:pt>
                  <c:pt idx="5">
                    <c:v>18.5</c:v>
                  </c:pt>
                  <c:pt idx="6">
                    <c:v>22</c:v>
                  </c:pt>
                  <c:pt idx="7">
                    <c:v>24</c:v>
                  </c:pt>
                  <c:pt idx="8">
                    <c:v>25</c:v>
                  </c:pt>
                  <c:pt idx="9">
                    <c:v>28</c:v>
                  </c:pt>
                  <c:pt idx="10">
                    <c:v>18.5</c:v>
                  </c:pt>
                  <c:pt idx="11">
                    <c:v>22</c:v>
                  </c:pt>
                  <c:pt idx="12">
                    <c:v>24</c:v>
                  </c:pt>
                  <c:pt idx="13">
                    <c:v>25</c:v>
                  </c:pt>
                  <c:pt idx="14">
                    <c:v>28</c:v>
                  </c:pt>
                  <c:pt idx="15">
                    <c:v>18.5</c:v>
                  </c:pt>
                  <c:pt idx="16">
                    <c:v>22</c:v>
                  </c:pt>
                  <c:pt idx="17">
                    <c:v>24</c:v>
                  </c:pt>
                  <c:pt idx="18">
                    <c:v>25</c:v>
                  </c:pt>
                  <c:pt idx="19">
                    <c:v>28</c:v>
                  </c:pt>
                </c:lvl>
                <c:lvl>
                  <c:pt idx="0">
                    <c:v>Females 20-29</c:v>
                  </c:pt>
                  <c:pt idx="5">
                    <c:v>Females 30-39</c:v>
                  </c:pt>
                  <c:pt idx="10">
                    <c:v>Females 40-49</c:v>
                  </c:pt>
                  <c:pt idx="15">
                    <c:v>Females 50-59</c:v>
                  </c:pt>
                </c:lvl>
              </c:multiLvlStrCache>
            </c:multiLvlStrRef>
          </c:cat>
          <c:val>
            <c:numRef>
              <c:f>Sheet1!$C$32:$C$51</c:f>
              <c:numCache>
                <c:formatCode>0.00</c:formatCode>
                <c:ptCount val="20"/>
                <c:pt idx="0">
                  <c:v>66.01849</c:v>
                </c:pt>
                <c:pt idx="1">
                  <c:v>73.028660000000002</c:v>
                </c:pt>
                <c:pt idx="2">
                  <c:v>77.034469999999999</c:v>
                </c:pt>
                <c:pt idx="3">
                  <c:v>79.037369999999996</c:v>
                </c:pt>
                <c:pt idx="4">
                  <c:v>85.046090000000007</c:v>
                </c:pt>
                <c:pt idx="5">
                  <c:v>66.858639999999994</c:v>
                </c:pt>
                <c:pt idx="6">
                  <c:v>73.868799999999993</c:v>
                </c:pt>
                <c:pt idx="7">
                  <c:v>77.874610000000004</c:v>
                </c:pt>
                <c:pt idx="8">
                  <c:v>79.877520000000004</c:v>
                </c:pt>
                <c:pt idx="9">
                  <c:v>85.886229999999998</c:v>
                </c:pt>
                <c:pt idx="10">
                  <c:v>68.237809999999996</c:v>
                </c:pt>
                <c:pt idx="11">
                  <c:v>75.247979999999998</c:v>
                </c:pt>
                <c:pt idx="12">
                  <c:v>79.253789999999995</c:v>
                </c:pt>
                <c:pt idx="13">
                  <c:v>81.256690000000006</c:v>
                </c:pt>
                <c:pt idx="14">
                  <c:v>87.265410000000003</c:v>
                </c:pt>
                <c:pt idx="15">
                  <c:v>69.962090000000003</c:v>
                </c:pt>
                <c:pt idx="16">
                  <c:v>76.972250000000003</c:v>
                </c:pt>
                <c:pt idx="17">
                  <c:v>80.978059999999999</c:v>
                </c:pt>
                <c:pt idx="18">
                  <c:v>82.980969999999999</c:v>
                </c:pt>
                <c:pt idx="19">
                  <c:v>88.989680000000007</c:v>
                </c:pt>
              </c:numCache>
            </c:numRef>
          </c:val>
        </c:ser>
        <c:ser>
          <c:idx val="1"/>
          <c:order val="1"/>
          <c:tx>
            <c:strRef>
              <c:f>Sheet1!$D$31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 Narrow" panose="020B0606020202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Sheet1!$A$32:$B$51</c:f>
              <c:multiLvlStrCache>
                <c:ptCount val="20"/>
                <c:lvl>
                  <c:pt idx="0">
                    <c:v>18.5</c:v>
                  </c:pt>
                  <c:pt idx="1">
                    <c:v>22</c:v>
                  </c:pt>
                  <c:pt idx="2">
                    <c:v>24</c:v>
                  </c:pt>
                  <c:pt idx="3">
                    <c:v>25</c:v>
                  </c:pt>
                  <c:pt idx="4">
                    <c:v>28</c:v>
                  </c:pt>
                  <c:pt idx="5">
                    <c:v>18.5</c:v>
                  </c:pt>
                  <c:pt idx="6">
                    <c:v>22</c:v>
                  </c:pt>
                  <c:pt idx="7">
                    <c:v>24</c:v>
                  </c:pt>
                  <c:pt idx="8">
                    <c:v>25</c:v>
                  </c:pt>
                  <c:pt idx="9">
                    <c:v>28</c:v>
                  </c:pt>
                  <c:pt idx="10">
                    <c:v>18.5</c:v>
                  </c:pt>
                  <c:pt idx="11">
                    <c:v>22</c:v>
                  </c:pt>
                  <c:pt idx="12">
                    <c:v>24</c:v>
                  </c:pt>
                  <c:pt idx="13">
                    <c:v>25</c:v>
                  </c:pt>
                  <c:pt idx="14">
                    <c:v>28</c:v>
                  </c:pt>
                  <c:pt idx="15">
                    <c:v>18.5</c:v>
                  </c:pt>
                  <c:pt idx="16">
                    <c:v>22</c:v>
                  </c:pt>
                  <c:pt idx="17">
                    <c:v>24</c:v>
                  </c:pt>
                  <c:pt idx="18">
                    <c:v>25</c:v>
                  </c:pt>
                  <c:pt idx="19">
                    <c:v>28</c:v>
                  </c:pt>
                </c:lvl>
                <c:lvl>
                  <c:pt idx="0">
                    <c:v>Females 20-29</c:v>
                  </c:pt>
                  <c:pt idx="5">
                    <c:v>Females 30-39</c:v>
                  </c:pt>
                  <c:pt idx="10">
                    <c:v>Females 40-49</c:v>
                  </c:pt>
                  <c:pt idx="15">
                    <c:v>Females 50-59</c:v>
                  </c:pt>
                </c:lvl>
              </c:multiLvlStrCache>
            </c:multiLvlStrRef>
          </c:cat>
          <c:val>
            <c:numRef>
              <c:f>Sheet1!$D$32:$D$51</c:f>
              <c:numCache>
                <c:formatCode>0.00</c:formatCode>
                <c:ptCount val="20"/>
                <c:pt idx="0">
                  <c:v>68.081270000000004</c:v>
                </c:pt>
                <c:pt idx="1">
                  <c:v>75.684209999999993</c:v>
                </c:pt>
                <c:pt idx="2">
                  <c:v>80.028750000000002</c:v>
                </c:pt>
                <c:pt idx="3">
                  <c:v>82.20102</c:v>
                </c:pt>
                <c:pt idx="4">
                  <c:v>88.717820000000003</c:v>
                </c:pt>
                <c:pt idx="5">
                  <c:v>68.426270000000002</c:v>
                </c:pt>
                <c:pt idx="6">
                  <c:v>76.029210000000006</c:v>
                </c:pt>
                <c:pt idx="7">
                  <c:v>80.373750000000001</c:v>
                </c:pt>
                <c:pt idx="8">
                  <c:v>82.546019999999999</c:v>
                </c:pt>
                <c:pt idx="9">
                  <c:v>89.062820000000002</c:v>
                </c:pt>
                <c:pt idx="10">
                  <c:v>68.929829999999995</c:v>
                </c:pt>
                <c:pt idx="11">
                  <c:v>76.532769999999999</c:v>
                </c:pt>
                <c:pt idx="12">
                  <c:v>80.877300000000005</c:v>
                </c:pt>
                <c:pt idx="13">
                  <c:v>83.049570000000003</c:v>
                </c:pt>
                <c:pt idx="14">
                  <c:v>89.566379999999995</c:v>
                </c:pt>
                <c:pt idx="15" formatCode="0.0">
                  <c:v>71.557550000000006</c:v>
                </c:pt>
                <c:pt idx="16" formatCode="0.0">
                  <c:v>79.160489999999996</c:v>
                </c:pt>
                <c:pt idx="17" formatCode="0.0">
                  <c:v>83.505020000000002</c:v>
                </c:pt>
                <c:pt idx="18" formatCode="0.0">
                  <c:v>85.677289999999999</c:v>
                </c:pt>
                <c:pt idx="19" formatCode="0.0">
                  <c:v>92.194100000000006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16620032"/>
        <c:axId val="816628264"/>
      </c:barChart>
      <c:catAx>
        <c:axId val="81662003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16628264"/>
        <c:crosses val="autoZero"/>
        <c:auto val="1"/>
        <c:lblAlgn val="ctr"/>
        <c:lblOffset val="100"/>
        <c:tickLblSkip val="5"/>
        <c:noMultiLvlLbl val="0"/>
      </c:catAx>
      <c:valAx>
        <c:axId val="816628264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b="0" i="0" baseline="0" dirty="0" smtClean="0">
                    <a:effectLst/>
                  </a:rPr>
                  <a:t>Waist circumference centimeters</a:t>
                </a:r>
                <a:endParaRPr lang="en-US" sz="1200" dirty="0">
                  <a:effectLst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20032"/>
        <c:crosses val="autoZero"/>
        <c:crossBetween val="between"/>
        <c:majorUnit val="20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44667393514375203"/>
          <c:y val="8.0512873342789892E-2"/>
          <c:w val="0.15872476589597106"/>
          <c:h val="5.4053379401066637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770894923729703E-2"/>
          <c:y val="0.15338692933727446"/>
          <c:w val="0.92128838092712628"/>
          <c:h val="0.6340757264781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Sheet1!$H$31</c:f>
              <c:strCache>
                <c:ptCount val="1"/>
                <c:pt idx="0">
                  <c:v>1993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 Narrow" panose="020B0606020202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Sheet1!$F$32:$G$51</c:f>
              <c:multiLvlStrCache>
                <c:ptCount val="20"/>
                <c:lvl>
                  <c:pt idx="0">
                    <c:v>18.5</c:v>
                  </c:pt>
                  <c:pt idx="1">
                    <c:v>22</c:v>
                  </c:pt>
                  <c:pt idx="2">
                    <c:v>24</c:v>
                  </c:pt>
                  <c:pt idx="3">
                    <c:v>25</c:v>
                  </c:pt>
                  <c:pt idx="4">
                    <c:v>28</c:v>
                  </c:pt>
                  <c:pt idx="5">
                    <c:v>18.5</c:v>
                  </c:pt>
                  <c:pt idx="6">
                    <c:v>22</c:v>
                  </c:pt>
                  <c:pt idx="7">
                    <c:v>24</c:v>
                  </c:pt>
                  <c:pt idx="8">
                    <c:v>25</c:v>
                  </c:pt>
                  <c:pt idx="9">
                    <c:v>28</c:v>
                  </c:pt>
                  <c:pt idx="10">
                    <c:v>18.5</c:v>
                  </c:pt>
                  <c:pt idx="11">
                    <c:v>22</c:v>
                  </c:pt>
                  <c:pt idx="12">
                    <c:v>24</c:v>
                  </c:pt>
                  <c:pt idx="13">
                    <c:v>25</c:v>
                  </c:pt>
                  <c:pt idx="14">
                    <c:v>28</c:v>
                  </c:pt>
                  <c:pt idx="15">
                    <c:v>18.5</c:v>
                  </c:pt>
                  <c:pt idx="16">
                    <c:v>22</c:v>
                  </c:pt>
                  <c:pt idx="17">
                    <c:v>24</c:v>
                  </c:pt>
                  <c:pt idx="18">
                    <c:v>25</c:v>
                  </c:pt>
                  <c:pt idx="19">
                    <c:v>28</c:v>
                  </c:pt>
                </c:lvl>
                <c:lvl>
                  <c:pt idx="0">
                    <c:v>Males 20-29</c:v>
                  </c:pt>
                  <c:pt idx="5">
                    <c:v>Males 30-39</c:v>
                  </c:pt>
                  <c:pt idx="10">
                    <c:v>Males 40-49</c:v>
                  </c:pt>
                  <c:pt idx="15">
                    <c:v>Male 50-59</c:v>
                  </c:pt>
                </c:lvl>
              </c:multiLvlStrCache>
            </c:multiLvlStrRef>
          </c:cat>
          <c:val>
            <c:numRef>
              <c:f>Sheet1!$H$32:$H$51</c:f>
              <c:numCache>
                <c:formatCode>0.00</c:formatCode>
                <c:ptCount val="20"/>
                <c:pt idx="0">
                  <c:v>68.201970000000003</c:v>
                </c:pt>
                <c:pt idx="1">
                  <c:v>76.081270000000004</c:v>
                </c:pt>
                <c:pt idx="2">
                  <c:v>80.583740000000006</c:v>
                </c:pt>
                <c:pt idx="3">
                  <c:v>82.834969999999998</c:v>
                </c:pt>
                <c:pt idx="4">
                  <c:v>89.588660000000004</c:v>
                </c:pt>
                <c:pt idx="5">
                  <c:v>68.977029999999999</c:v>
                </c:pt>
                <c:pt idx="6">
                  <c:v>76.856340000000003</c:v>
                </c:pt>
                <c:pt idx="7">
                  <c:v>81.358800000000002</c:v>
                </c:pt>
                <c:pt idx="8">
                  <c:v>83.610029999999995</c:v>
                </c:pt>
                <c:pt idx="9">
                  <c:v>90.363720000000001</c:v>
                </c:pt>
                <c:pt idx="10">
                  <c:v>69.747280000000003</c:v>
                </c:pt>
                <c:pt idx="11">
                  <c:v>77.626589999999993</c:v>
                </c:pt>
                <c:pt idx="12">
                  <c:v>82.129050000000007</c:v>
                </c:pt>
                <c:pt idx="13">
                  <c:v>84.380279999999999</c:v>
                </c:pt>
                <c:pt idx="14">
                  <c:v>91.133979999999994</c:v>
                </c:pt>
                <c:pt idx="15">
                  <c:v>70.696960000000004</c:v>
                </c:pt>
                <c:pt idx="16">
                  <c:v>78.576269999999994</c:v>
                </c:pt>
                <c:pt idx="17">
                  <c:v>83.078729999999993</c:v>
                </c:pt>
                <c:pt idx="18">
                  <c:v>85.32996</c:v>
                </c:pt>
                <c:pt idx="19">
                  <c:v>92.083650000000006</c:v>
                </c:pt>
              </c:numCache>
            </c:numRef>
          </c:val>
        </c:ser>
        <c:ser>
          <c:idx val="1"/>
          <c:order val="1"/>
          <c:tx>
            <c:strRef>
              <c:f>Sheet1!$I$31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 Narrow" panose="020B0606020202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Sheet1!$F$32:$G$51</c:f>
              <c:multiLvlStrCache>
                <c:ptCount val="20"/>
                <c:lvl>
                  <c:pt idx="0">
                    <c:v>18.5</c:v>
                  </c:pt>
                  <c:pt idx="1">
                    <c:v>22</c:v>
                  </c:pt>
                  <c:pt idx="2">
                    <c:v>24</c:v>
                  </c:pt>
                  <c:pt idx="3">
                    <c:v>25</c:v>
                  </c:pt>
                  <c:pt idx="4">
                    <c:v>28</c:v>
                  </c:pt>
                  <c:pt idx="5">
                    <c:v>18.5</c:v>
                  </c:pt>
                  <c:pt idx="6">
                    <c:v>22</c:v>
                  </c:pt>
                  <c:pt idx="7">
                    <c:v>24</c:v>
                  </c:pt>
                  <c:pt idx="8">
                    <c:v>25</c:v>
                  </c:pt>
                  <c:pt idx="9">
                    <c:v>28</c:v>
                  </c:pt>
                  <c:pt idx="10">
                    <c:v>18.5</c:v>
                  </c:pt>
                  <c:pt idx="11">
                    <c:v>22</c:v>
                  </c:pt>
                  <c:pt idx="12">
                    <c:v>24</c:v>
                  </c:pt>
                  <c:pt idx="13">
                    <c:v>25</c:v>
                  </c:pt>
                  <c:pt idx="14">
                    <c:v>28</c:v>
                  </c:pt>
                  <c:pt idx="15">
                    <c:v>18.5</c:v>
                  </c:pt>
                  <c:pt idx="16">
                    <c:v>22</c:v>
                  </c:pt>
                  <c:pt idx="17">
                    <c:v>24</c:v>
                  </c:pt>
                  <c:pt idx="18">
                    <c:v>25</c:v>
                  </c:pt>
                  <c:pt idx="19">
                    <c:v>28</c:v>
                  </c:pt>
                </c:lvl>
                <c:lvl>
                  <c:pt idx="0">
                    <c:v>Males 20-29</c:v>
                  </c:pt>
                  <c:pt idx="5">
                    <c:v>Males 30-39</c:v>
                  </c:pt>
                  <c:pt idx="10">
                    <c:v>Males 40-49</c:v>
                  </c:pt>
                  <c:pt idx="15">
                    <c:v>Male 50-59</c:v>
                  </c:pt>
                </c:lvl>
              </c:multiLvlStrCache>
            </c:multiLvlStrRef>
          </c:cat>
          <c:val>
            <c:numRef>
              <c:f>Sheet1!$I$32:$I$51</c:f>
              <c:numCache>
                <c:formatCode>0.00</c:formatCode>
                <c:ptCount val="20"/>
                <c:pt idx="0">
                  <c:v>71.235640000000004</c:v>
                </c:pt>
                <c:pt idx="1">
                  <c:v>79.537149999999997</c:v>
                </c:pt>
                <c:pt idx="2">
                  <c:v>84.280869999999993</c:v>
                </c:pt>
                <c:pt idx="3">
                  <c:v>86.652730000000005</c:v>
                </c:pt>
                <c:pt idx="4">
                  <c:v>93.76831</c:v>
                </c:pt>
                <c:pt idx="5">
                  <c:v>71.622</c:v>
                </c:pt>
                <c:pt idx="6">
                  <c:v>79.923509999999993</c:v>
                </c:pt>
                <c:pt idx="7">
                  <c:v>84.667230000000004</c:v>
                </c:pt>
                <c:pt idx="8">
                  <c:v>87.039090000000002</c:v>
                </c:pt>
                <c:pt idx="9">
                  <c:v>94.154669999999996</c:v>
                </c:pt>
                <c:pt idx="10">
                  <c:v>72.508830000000003</c:v>
                </c:pt>
                <c:pt idx="11">
                  <c:v>80.810339999999997</c:v>
                </c:pt>
                <c:pt idx="12">
                  <c:v>85.554060000000007</c:v>
                </c:pt>
                <c:pt idx="13">
                  <c:v>87.925920000000005</c:v>
                </c:pt>
                <c:pt idx="14">
                  <c:v>95.041499999999999</c:v>
                </c:pt>
                <c:pt idx="15" formatCode="0.0">
                  <c:v>73.347380000000001</c:v>
                </c:pt>
                <c:pt idx="16" formatCode="0.0">
                  <c:v>81.648889999999994</c:v>
                </c:pt>
                <c:pt idx="17" formatCode="0.0">
                  <c:v>86.392610000000005</c:v>
                </c:pt>
                <c:pt idx="18" formatCode="0.0">
                  <c:v>88.764470000000003</c:v>
                </c:pt>
                <c:pt idx="19" formatCode="0.0">
                  <c:v>95.880049999999997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16625520"/>
        <c:axId val="816622776"/>
      </c:barChart>
      <c:catAx>
        <c:axId val="81662552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16622776"/>
        <c:crosses val="autoZero"/>
        <c:auto val="1"/>
        <c:lblAlgn val="ctr"/>
        <c:lblOffset val="100"/>
        <c:tickLblSkip val="5"/>
        <c:noMultiLvlLbl val="0"/>
      </c:catAx>
      <c:valAx>
        <c:axId val="816622776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b="0" i="0" baseline="0" dirty="0" smtClean="0">
                    <a:effectLst/>
                  </a:rPr>
                  <a:t>Waist circumference centimeters</a:t>
                </a:r>
                <a:endParaRPr lang="en-US" sz="1200" dirty="0">
                  <a:effectLst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25520"/>
        <c:crosses val="autoZero"/>
        <c:crossBetween val="between"/>
        <c:majorUnit val="20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44667393514375203"/>
          <c:y val="8.0512873342789892E-2"/>
          <c:w val="0.15872476589597106"/>
          <c:h val="5.4053379401066637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456538110994912E-2"/>
          <c:y val="0.19529504661894542"/>
          <c:w val="0.81810535998022937"/>
          <c:h val="0.71433752956740637"/>
        </c:manualLayout>
      </c:layout>
      <c:areaChart>
        <c:grouping val="stacked"/>
        <c:varyColors val="0"/>
        <c:ser>
          <c:idx val="0"/>
          <c:order val="0"/>
          <c:tx>
            <c:strRef>
              <c:f>USPA_Adults!$B$4</c:f>
              <c:strCache>
                <c:ptCount val="1"/>
                <c:pt idx="0">
                  <c:v>Occupational PA</c:v>
                </c:pt>
              </c:strCache>
            </c:strRef>
          </c:tx>
          <c:cat>
            <c:numRef>
              <c:f>USPA_Adults!$A$5:$A$38</c:f>
              <c:numCache>
                <c:formatCode>yyyy</c:formatCode>
                <c:ptCount val="34"/>
                <c:pt idx="0">
                  <c:v>24107</c:v>
                </c:pt>
                <c:pt idx="1">
                  <c:v>27759</c:v>
                </c:pt>
                <c:pt idx="2">
                  <c:v>31412</c:v>
                </c:pt>
                <c:pt idx="3">
                  <c:v>33969</c:v>
                </c:pt>
                <c:pt idx="4">
                  <c:v>34699</c:v>
                </c:pt>
                <c:pt idx="5">
                  <c:v>36160</c:v>
                </c:pt>
                <c:pt idx="6">
                  <c:v>37986</c:v>
                </c:pt>
                <c:pt idx="7">
                  <c:v>38352</c:v>
                </c:pt>
                <c:pt idx="8">
                  <c:v>38717</c:v>
                </c:pt>
                <c:pt idx="9">
                  <c:v>39082</c:v>
                </c:pt>
                <c:pt idx="10">
                  <c:v>39447</c:v>
                </c:pt>
                <c:pt idx="11">
                  <c:v>39813</c:v>
                </c:pt>
                <c:pt idx="12">
                  <c:v>40178</c:v>
                </c:pt>
                <c:pt idx="13">
                  <c:v>40543</c:v>
                </c:pt>
                <c:pt idx="14">
                  <c:v>40908</c:v>
                </c:pt>
                <c:pt idx="15">
                  <c:v>41274</c:v>
                </c:pt>
                <c:pt idx="16">
                  <c:v>41639</c:v>
                </c:pt>
                <c:pt idx="17">
                  <c:v>42004</c:v>
                </c:pt>
                <c:pt idx="18">
                  <c:v>42369</c:v>
                </c:pt>
                <c:pt idx="19">
                  <c:v>42735</c:v>
                </c:pt>
                <c:pt idx="20">
                  <c:v>43100</c:v>
                </c:pt>
                <c:pt idx="21">
                  <c:v>43465</c:v>
                </c:pt>
                <c:pt idx="22">
                  <c:v>43830</c:v>
                </c:pt>
                <c:pt idx="23">
                  <c:v>44196</c:v>
                </c:pt>
                <c:pt idx="24">
                  <c:v>44561</c:v>
                </c:pt>
                <c:pt idx="25">
                  <c:v>44926</c:v>
                </c:pt>
                <c:pt idx="26">
                  <c:v>45291</c:v>
                </c:pt>
                <c:pt idx="27">
                  <c:v>45657</c:v>
                </c:pt>
                <c:pt idx="28">
                  <c:v>46022</c:v>
                </c:pt>
                <c:pt idx="29">
                  <c:v>46387</c:v>
                </c:pt>
                <c:pt idx="30">
                  <c:v>46752</c:v>
                </c:pt>
                <c:pt idx="31">
                  <c:v>47118</c:v>
                </c:pt>
                <c:pt idx="32">
                  <c:v>47483</c:v>
                </c:pt>
                <c:pt idx="33">
                  <c:v>47848</c:v>
                </c:pt>
              </c:numCache>
            </c:numRef>
          </c:cat>
          <c:val>
            <c:numRef>
              <c:f>USPA_Adults!$B$5:$B$38</c:f>
              <c:numCache>
                <c:formatCode>General</c:formatCode>
                <c:ptCount val="34"/>
                <c:pt idx="0">
                  <c:v>151.66</c:v>
                </c:pt>
                <c:pt idx="1">
                  <c:v>105.78</c:v>
                </c:pt>
                <c:pt idx="2">
                  <c:v>124.37</c:v>
                </c:pt>
                <c:pt idx="3">
                  <c:v>130.76</c:v>
                </c:pt>
                <c:pt idx="4">
                  <c:v>137.47999999999999</c:v>
                </c:pt>
                <c:pt idx="5">
                  <c:v>124.14</c:v>
                </c:pt>
                <c:pt idx="6">
                  <c:v>96.95</c:v>
                </c:pt>
                <c:pt idx="7">
                  <c:v>96.29</c:v>
                </c:pt>
                <c:pt idx="8">
                  <c:v>94.56</c:v>
                </c:pt>
                <c:pt idx="9">
                  <c:v>97.59</c:v>
                </c:pt>
                <c:pt idx="10">
                  <c:v>97.58</c:v>
                </c:pt>
                <c:pt idx="11">
                  <c:v>96.8</c:v>
                </c:pt>
                <c:pt idx="12">
                  <c:v>88.97</c:v>
                </c:pt>
                <c:pt idx="13">
                  <c:v>87.64</c:v>
                </c:pt>
                <c:pt idx="14">
                  <c:v>86.31</c:v>
                </c:pt>
                <c:pt idx="15">
                  <c:v>84.98</c:v>
                </c:pt>
                <c:pt idx="16">
                  <c:v>83.65</c:v>
                </c:pt>
                <c:pt idx="17">
                  <c:v>82.320000000000007</c:v>
                </c:pt>
                <c:pt idx="18">
                  <c:v>80.990000000000009</c:v>
                </c:pt>
                <c:pt idx="19">
                  <c:v>79.660000000000011</c:v>
                </c:pt>
                <c:pt idx="20">
                  <c:v>78.330000000000013</c:v>
                </c:pt>
                <c:pt idx="21">
                  <c:v>77.000000000000014</c:v>
                </c:pt>
                <c:pt idx="22">
                  <c:v>75.670000000000016</c:v>
                </c:pt>
                <c:pt idx="23">
                  <c:v>74.340000000000018</c:v>
                </c:pt>
                <c:pt idx="24">
                  <c:v>73.010000000000019</c:v>
                </c:pt>
                <c:pt idx="25">
                  <c:v>71.680000000000021</c:v>
                </c:pt>
                <c:pt idx="26">
                  <c:v>70.350000000000023</c:v>
                </c:pt>
                <c:pt idx="27">
                  <c:v>69.020000000000024</c:v>
                </c:pt>
                <c:pt idx="28">
                  <c:v>67.690000000000026</c:v>
                </c:pt>
                <c:pt idx="29">
                  <c:v>66.360000000000028</c:v>
                </c:pt>
                <c:pt idx="30">
                  <c:v>65.03000000000003</c:v>
                </c:pt>
                <c:pt idx="31">
                  <c:v>63.700000000000031</c:v>
                </c:pt>
                <c:pt idx="32">
                  <c:v>62.370000000000033</c:v>
                </c:pt>
                <c:pt idx="33">
                  <c:v>61.040000000000035</c:v>
                </c:pt>
              </c:numCache>
            </c:numRef>
          </c:val>
        </c:ser>
        <c:ser>
          <c:idx val="1"/>
          <c:order val="1"/>
          <c:tx>
            <c:strRef>
              <c:f>USPA_Adults!$C$4</c:f>
              <c:strCache>
                <c:ptCount val="1"/>
                <c:pt idx="0">
                  <c:v>Domestic PA</c:v>
                </c:pt>
              </c:strCache>
            </c:strRef>
          </c:tx>
          <c:cat>
            <c:numRef>
              <c:f>USPA_Adults!$A$5:$A$38</c:f>
              <c:numCache>
                <c:formatCode>yyyy</c:formatCode>
                <c:ptCount val="34"/>
                <c:pt idx="0">
                  <c:v>24107</c:v>
                </c:pt>
                <c:pt idx="1">
                  <c:v>27759</c:v>
                </c:pt>
                <c:pt idx="2">
                  <c:v>31412</c:v>
                </c:pt>
                <c:pt idx="3">
                  <c:v>33969</c:v>
                </c:pt>
                <c:pt idx="4">
                  <c:v>34699</c:v>
                </c:pt>
                <c:pt idx="5">
                  <c:v>36160</c:v>
                </c:pt>
                <c:pt idx="6">
                  <c:v>37986</c:v>
                </c:pt>
                <c:pt idx="7">
                  <c:v>38352</c:v>
                </c:pt>
                <c:pt idx="8">
                  <c:v>38717</c:v>
                </c:pt>
                <c:pt idx="9">
                  <c:v>39082</c:v>
                </c:pt>
                <c:pt idx="10">
                  <c:v>39447</c:v>
                </c:pt>
                <c:pt idx="11">
                  <c:v>39813</c:v>
                </c:pt>
                <c:pt idx="12">
                  <c:v>40178</c:v>
                </c:pt>
                <c:pt idx="13">
                  <c:v>40543</c:v>
                </c:pt>
                <c:pt idx="14">
                  <c:v>40908</c:v>
                </c:pt>
                <c:pt idx="15">
                  <c:v>41274</c:v>
                </c:pt>
                <c:pt idx="16">
                  <c:v>41639</c:v>
                </c:pt>
                <c:pt idx="17">
                  <c:v>42004</c:v>
                </c:pt>
                <c:pt idx="18">
                  <c:v>42369</c:v>
                </c:pt>
                <c:pt idx="19">
                  <c:v>42735</c:v>
                </c:pt>
                <c:pt idx="20">
                  <c:v>43100</c:v>
                </c:pt>
                <c:pt idx="21">
                  <c:v>43465</c:v>
                </c:pt>
                <c:pt idx="22">
                  <c:v>43830</c:v>
                </c:pt>
                <c:pt idx="23">
                  <c:v>44196</c:v>
                </c:pt>
                <c:pt idx="24">
                  <c:v>44561</c:v>
                </c:pt>
                <c:pt idx="25">
                  <c:v>44926</c:v>
                </c:pt>
                <c:pt idx="26">
                  <c:v>45291</c:v>
                </c:pt>
                <c:pt idx="27">
                  <c:v>45657</c:v>
                </c:pt>
                <c:pt idx="28">
                  <c:v>46022</c:v>
                </c:pt>
                <c:pt idx="29">
                  <c:v>46387</c:v>
                </c:pt>
                <c:pt idx="30">
                  <c:v>46752</c:v>
                </c:pt>
                <c:pt idx="31">
                  <c:v>47118</c:v>
                </c:pt>
                <c:pt idx="32">
                  <c:v>47483</c:v>
                </c:pt>
                <c:pt idx="33">
                  <c:v>47848</c:v>
                </c:pt>
              </c:numCache>
            </c:numRef>
          </c:cat>
          <c:val>
            <c:numRef>
              <c:f>USPA_Adults!$C$5:$C$38</c:f>
              <c:numCache>
                <c:formatCode>General</c:formatCode>
                <c:ptCount val="34"/>
                <c:pt idx="0">
                  <c:v>55.5</c:v>
                </c:pt>
                <c:pt idx="1">
                  <c:v>52.07</c:v>
                </c:pt>
                <c:pt idx="2">
                  <c:v>49.53</c:v>
                </c:pt>
                <c:pt idx="3">
                  <c:v>43.46</c:v>
                </c:pt>
                <c:pt idx="4">
                  <c:v>43.63</c:v>
                </c:pt>
                <c:pt idx="5">
                  <c:v>45.65</c:v>
                </c:pt>
                <c:pt idx="6">
                  <c:v>41.73</c:v>
                </c:pt>
                <c:pt idx="7">
                  <c:v>41.38</c:v>
                </c:pt>
                <c:pt idx="8">
                  <c:v>41.78</c:v>
                </c:pt>
                <c:pt idx="9">
                  <c:v>40.47</c:v>
                </c:pt>
                <c:pt idx="10">
                  <c:v>41.82</c:v>
                </c:pt>
                <c:pt idx="11">
                  <c:v>40.11</c:v>
                </c:pt>
                <c:pt idx="12">
                  <c:v>40.89</c:v>
                </c:pt>
                <c:pt idx="13">
                  <c:v>40.75</c:v>
                </c:pt>
                <c:pt idx="14">
                  <c:v>40.61</c:v>
                </c:pt>
                <c:pt idx="15">
                  <c:v>40.47</c:v>
                </c:pt>
                <c:pt idx="16">
                  <c:v>40.33</c:v>
                </c:pt>
                <c:pt idx="17">
                  <c:v>40.19</c:v>
                </c:pt>
                <c:pt idx="18">
                  <c:v>40.049999999999997</c:v>
                </c:pt>
                <c:pt idx="19">
                  <c:v>39.909999999999997</c:v>
                </c:pt>
                <c:pt idx="20">
                  <c:v>39.769999999999996</c:v>
                </c:pt>
                <c:pt idx="21">
                  <c:v>39.629999999999995</c:v>
                </c:pt>
                <c:pt idx="22">
                  <c:v>39.489999999999995</c:v>
                </c:pt>
                <c:pt idx="23">
                  <c:v>39.349999999999994</c:v>
                </c:pt>
                <c:pt idx="24">
                  <c:v>39.209999999999994</c:v>
                </c:pt>
                <c:pt idx="25">
                  <c:v>39.069999999999993</c:v>
                </c:pt>
                <c:pt idx="26">
                  <c:v>38.929999999999993</c:v>
                </c:pt>
                <c:pt idx="27">
                  <c:v>38.789999999999992</c:v>
                </c:pt>
                <c:pt idx="28">
                  <c:v>38.649999999999991</c:v>
                </c:pt>
                <c:pt idx="29">
                  <c:v>38.509999999999991</c:v>
                </c:pt>
                <c:pt idx="30">
                  <c:v>38.36999999999999</c:v>
                </c:pt>
                <c:pt idx="31">
                  <c:v>38.22999999999999</c:v>
                </c:pt>
                <c:pt idx="32">
                  <c:v>38.089999999999989</c:v>
                </c:pt>
                <c:pt idx="33">
                  <c:v>37.949999999999989</c:v>
                </c:pt>
              </c:numCache>
            </c:numRef>
          </c:val>
        </c:ser>
        <c:ser>
          <c:idx val="2"/>
          <c:order val="2"/>
          <c:tx>
            <c:strRef>
              <c:f>USPA_Adults!$D$4</c:f>
              <c:strCache>
                <c:ptCount val="1"/>
                <c:pt idx="0">
                  <c:v>Travel PA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numRef>
              <c:f>USPA_Adults!$A$5:$A$38</c:f>
              <c:numCache>
                <c:formatCode>yyyy</c:formatCode>
                <c:ptCount val="34"/>
                <c:pt idx="0">
                  <c:v>24107</c:v>
                </c:pt>
                <c:pt idx="1">
                  <c:v>27759</c:v>
                </c:pt>
                <c:pt idx="2">
                  <c:v>31412</c:v>
                </c:pt>
                <c:pt idx="3">
                  <c:v>33969</c:v>
                </c:pt>
                <c:pt idx="4">
                  <c:v>34699</c:v>
                </c:pt>
                <c:pt idx="5">
                  <c:v>36160</c:v>
                </c:pt>
                <c:pt idx="6">
                  <c:v>37986</c:v>
                </c:pt>
                <c:pt idx="7">
                  <c:v>38352</c:v>
                </c:pt>
                <c:pt idx="8">
                  <c:v>38717</c:v>
                </c:pt>
                <c:pt idx="9">
                  <c:v>39082</c:v>
                </c:pt>
                <c:pt idx="10">
                  <c:v>39447</c:v>
                </c:pt>
                <c:pt idx="11">
                  <c:v>39813</c:v>
                </c:pt>
                <c:pt idx="12">
                  <c:v>40178</c:v>
                </c:pt>
                <c:pt idx="13">
                  <c:v>40543</c:v>
                </c:pt>
                <c:pt idx="14">
                  <c:v>40908</c:v>
                </c:pt>
                <c:pt idx="15">
                  <c:v>41274</c:v>
                </c:pt>
                <c:pt idx="16">
                  <c:v>41639</c:v>
                </c:pt>
                <c:pt idx="17">
                  <c:v>42004</c:v>
                </c:pt>
                <c:pt idx="18">
                  <c:v>42369</c:v>
                </c:pt>
                <c:pt idx="19">
                  <c:v>42735</c:v>
                </c:pt>
                <c:pt idx="20">
                  <c:v>43100</c:v>
                </c:pt>
                <c:pt idx="21">
                  <c:v>43465</c:v>
                </c:pt>
                <c:pt idx="22">
                  <c:v>43830</c:v>
                </c:pt>
                <c:pt idx="23">
                  <c:v>44196</c:v>
                </c:pt>
                <c:pt idx="24">
                  <c:v>44561</c:v>
                </c:pt>
                <c:pt idx="25">
                  <c:v>44926</c:v>
                </c:pt>
                <c:pt idx="26">
                  <c:v>45291</c:v>
                </c:pt>
                <c:pt idx="27">
                  <c:v>45657</c:v>
                </c:pt>
                <c:pt idx="28">
                  <c:v>46022</c:v>
                </c:pt>
                <c:pt idx="29">
                  <c:v>46387</c:v>
                </c:pt>
                <c:pt idx="30">
                  <c:v>46752</c:v>
                </c:pt>
                <c:pt idx="31">
                  <c:v>47118</c:v>
                </c:pt>
                <c:pt idx="32">
                  <c:v>47483</c:v>
                </c:pt>
                <c:pt idx="33">
                  <c:v>47848</c:v>
                </c:pt>
              </c:numCache>
            </c:numRef>
          </c:cat>
          <c:val>
            <c:numRef>
              <c:f>USPA_Adults!$D$5:$D$38</c:f>
              <c:numCache>
                <c:formatCode>General</c:formatCode>
                <c:ptCount val="34"/>
                <c:pt idx="0">
                  <c:v>21.69</c:v>
                </c:pt>
                <c:pt idx="1">
                  <c:v>20.71</c:v>
                </c:pt>
                <c:pt idx="2">
                  <c:v>23.26</c:v>
                </c:pt>
                <c:pt idx="3">
                  <c:v>24.05</c:v>
                </c:pt>
                <c:pt idx="4">
                  <c:v>22.19</c:v>
                </c:pt>
                <c:pt idx="5">
                  <c:v>26.25</c:v>
                </c:pt>
                <c:pt idx="6">
                  <c:v>18.989999999999998</c:v>
                </c:pt>
                <c:pt idx="7">
                  <c:v>18.670000000000002</c:v>
                </c:pt>
                <c:pt idx="8">
                  <c:v>18.41</c:v>
                </c:pt>
                <c:pt idx="9">
                  <c:v>18.55</c:v>
                </c:pt>
                <c:pt idx="10">
                  <c:v>18.079999999999998</c:v>
                </c:pt>
                <c:pt idx="11">
                  <c:v>17.61</c:v>
                </c:pt>
                <c:pt idx="12">
                  <c:v>17.82</c:v>
                </c:pt>
                <c:pt idx="13">
                  <c:v>17.625</c:v>
                </c:pt>
                <c:pt idx="14">
                  <c:v>17.43</c:v>
                </c:pt>
                <c:pt idx="15">
                  <c:v>17.234999999999999</c:v>
                </c:pt>
                <c:pt idx="16">
                  <c:v>17.04</c:v>
                </c:pt>
                <c:pt idx="17">
                  <c:v>16.844999999999999</c:v>
                </c:pt>
                <c:pt idx="18">
                  <c:v>16.649999999999999</c:v>
                </c:pt>
                <c:pt idx="19">
                  <c:v>16.454999999999998</c:v>
                </c:pt>
                <c:pt idx="20">
                  <c:v>16.259999999999998</c:v>
                </c:pt>
                <c:pt idx="21">
                  <c:v>16.064999999999998</c:v>
                </c:pt>
                <c:pt idx="22">
                  <c:v>15.869999999999997</c:v>
                </c:pt>
                <c:pt idx="23">
                  <c:v>15.674999999999997</c:v>
                </c:pt>
                <c:pt idx="24">
                  <c:v>15.479999999999997</c:v>
                </c:pt>
                <c:pt idx="25">
                  <c:v>15.284999999999997</c:v>
                </c:pt>
                <c:pt idx="26">
                  <c:v>15.089999999999996</c:v>
                </c:pt>
                <c:pt idx="27">
                  <c:v>14.894999999999996</c:v>
                </c:pt>
                <c:pt idx="28">
                  <c:v>14.699999999999996</c:v>
                </c:pt>
                <c:pt idx="29">
                  <c:v>14.504999999999995</c:v>
                </c:pt>
                <c:pt idx="30">
                  <c:v>14.309999999999995</c:v>
                </c:pt>
                <c:pt idx="31">
                  <c:v>14.114999999999995</c:v>
                </c:pt>
                <c:pt idx="32">
                  <c:v>13.919999999999995</c:v>
                </c:pt>
                <c:pt idx="33">
                  <c:v>13.724999999999994</c:v>
                </c:pt>
              </c:numCache>
            </c:numRef>
          </c:val>
        </c:ser>
        <c:ser>
          <c:idx val="3"/>
          <c:order val="3"/>
          <c:tx>
            <c:strRef>
              <c:f>USPA_Adults!$E$4</c:f>
              <c:strCache>
                <c:ptCount val="1"/>
                <c:pt idx="0">
                  <c:v>Active Leisure PA</c:v>
                </c:pt>
              </c:strCache>
            </c:strRef>
          </c:tx>
          <c:cat>
            <c:numRef>
              <c:f>USPA_Adults!$A$5:$A$38</c:f>
              <c:numCache>
                <c:formatCode>yyyy</c:formatCode>
                <c:ptCount val="34"/>
                <c:pt idx="0">
                  <c:v>24107</c:v>
                </c:pt>
                <c:pt idx="1">
                  <c:v>27759</c:v>
                </c:pt>
                <c:pt idx="2">
                  <c:v>31412</c:v>
                </c:pt>
                <c:pt idx="3">
                  <c:v>33969</c:v>
                </c:pt>
                <c:pt idx="4">
                  <c:v>34699</c:v>
                </c:pt>
                <c:pt idx="5">
                  <c:v>36160</c:v>
                </c:pt>
                <c:pt idx="6">
                  <c:v>37986</c:v>
                </c:pt>
                <c:pt idx="7">
                  <c:v>38352</c:v>
                </c:pt>
                <c:pt idx="8">
                  <c:v>38717</c:v>
                </c:pt>
                <c:pt idx="9">
                  <c:v>39082</c:v>
                </c:pt>
                <c:pt idx="10">
                  <c:v>39447</c:v>
                </c:pt>
                <c:pt idx="11">
                  <c:v>39813</c:v>
                </c:pt>
                <c:pt idx="12">
                  <c:v>40178</c:v>
                </c:pt>
                <c:pt idx="13">
                  <c:v>40543</c:v>
                </c:pt>
                <c:pt idx="14">
                  <c:v>40908</c:v>
                </c:pt>
                <c:pt idx="15">
                  <c:v>41274</c:v>
                </c:pt>
                <c:pt idx="16">
                  <c:v>41639</c:v>
                </c:pt>
                <c:pt idx="17">
                  <c:v>42004</c:v>
                </c:pt>
                <c:pt idx="18">
                  <c:v>42369</c:v>
                </c:pt>
                <c:pt idx="19">
                  <c:v>42735</c:v>
                </c:pt>
                <c:pt idx="20">
                  <c:v>43100</c:v>
                </c:pt>
                <c:pt idx="21">
                  <c:v>43465</c:v>
                </c:pt>
                <c:pt idx="22">
                  <c:v>43830</c:v>
                </c:pt>
                <c:pt idx="23">
                  <c:v>44196</c:v>
                </c:pt>
                <c:pt idx="24">
                  <c:v>44561</c:v>
                </c:pt>
                <c:pt idx="25">
                  <c:v>44926</c:v>
                </c:pt>
                <c:pt idx="26">
                  <c:v>45291</c:v>
                </c:pt>
                <c:pt idx="27">
                  <c:v>45657</c:v>
                </c:pt>
                <c:pt idx="28">
                  <c:v>46022</c:v>
                </c:pt>
                <c:pt idx="29">
                  <c:v>46387</c:v>
                </c:pt>
                <c:pt idx="30">
                  <c:v>46752</c:v>
                </c:pt>
                <c:pt idx="31">
                  <c:v>47118</c:v>
                </c:pt>
                <c:pt idx="32">
                  <c:v>47483</c:v>
                </c:pt>
                <c:pt idx="33">
                  <c:v>47848</c:v>
                </c:pt>
              </c:numCache>
            </c:numRef>
          </c:cat>
          <c:val>
            <c:numRef>
              <c:f>USPA_Adults!$E$5:$E$38</c:f>
              <c:numCache>
                <c:formatCode>General</c:formatCode>
                <c:ptCount val="34"/>
                <c:pt idx="0">
                  <c:v>6.29</c:v>
                </c:pt>
                <c:pt idx="1">
                  <c:v>13.51</c:v>
                </c:pt>
                <c:pt idx="2">
                  <c:v>15.32</c:v>
                </c:pt>
                <c:pt idx="3">
                  <c:v>20.37</c:v>
                </c:pt>
                <c:pt idx="4">
                  <c:v>20.18</c:v>
                </c:pt>
                <c:pt idx="5">
                  <c:v>20.54</c:v>
                </c:pt>
                <c:pt idx="6">
                  <c:v>11.38</c:v>
                </c:pt>
                <c:pt idx="7">
                  <c:v>11.39</c:v>
                </c:pt>
                <c:pt idx="8">
                  <c:v>11.39</c:v>
                </c:pt>
                <c:pt idx="9">
                  <c:v>10.85</c:v>
                </c:pt>
                <c:pt idx="10">
                  <c:v>12.14</c:v>
                </c:pt>
                <c:pt idx="11">
                  <c:v>10.93</c:v>
                </c:pt>
                <c:pt idx="12">
                  <c:v>11.86</c:v>
                </c:pt>
                <c:pt idx="13">
                  <c:v>11.94</c:v>
                </c:pt>
                <c:pt idx="14">
                  <c:v>12.02</c:v>
                </c:pt>
                <c:pt idx="15">
                  <c:v>12.1</c:v>
                </c:pt>
                <c:pt idx="16">
                  <c:v>12.18</c:v>
                </c:pt>
                <c:pt idx="17">
                  <c:v>12.26</c:v>
                </c:pt>
                <c:pt idx="18">
                  <c:v>12.34</c:v>
                </c:pt>
                <c:pt idx="19">
                  <c:v>12.42</c:v>
                </c:pt>
                <c:pt idx="20">
                  <c:v>12.5</c:v>
                </c:pt>
                <c:pt idx="21">
                  <c:v>12.58</c:v>
                </c:pt>
                <c:pt idx="22">
                  <c:v>12.66</c:v>
                </c:pt>
                <c:pt idx="23">
                  <c:v>12.74</c:v>
                </c:pt>
                <c:pt idx="24">
                  <c:v>12.82</c:v>
                </c:pt>
                <c:pt idx="25">
                  <c:v>12.9</c:v>
                </c:pt>
                <c:pt idx="26">
                  <c:v>12.98</c:v>
                </c:pt>
                <c:pt idx="27">
                  <c:v>13.06</c:v>
                </c:pt>
                <c:pt idx="28">
                  <c:v>13.14</c:v>
                </c:pt>
                <c:pt idx="29">
                  <c:v>13.22</c:v>
                </c:pt>
                <c:pt idx="30">
                  <c:v>13.3</c:v>
                </c:pt>
                <c:pt idx="31">
                  <c:v>13.38</c:v>
                </c:pt>
                <c:pt idx="32">
                  <c:v>13.46</c:v>
                </c:pt>
                <c:pt idx="33">
                  <c:v>13.540000000000001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625912"/>
        <c:axId val="816635320"/>
      </c:areaChart>
      <c:lineChart>
        <c:grouping val="standard"/>
        <c:varyColors val="0"/>
        <c:ser>
          <c:idx val="4"/>
          <c:order val="4"/>
          <c:tx>
            <c:strRef>
              <c:f>USPA_Adults!$J$4</c:f>
              <c:strCache>
                <c:ptCount val="1"/>
                <c:pt idx="0">
                  <c:v>Sedentary Time (hrs/wk)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USPA_Adults!$A$5:$A$38</c:f>
              <c:numCache>
                <c:formatCode>yyyy</c:formatCode>
                <c:ptCount val="34"/>
                <c:pt idx="0">
                  <c:v>24107</c:v>
                </c:pt>
                <c:pt idx="1">
                  <c:v>27759</c:v>
                </c:pt>
                <c:pt idx="2">
                  <c:v>31412</c:v>
                </c:pt>
                <c:pt idx="3">
                  <c:v>33969</c:v>
                </c:pt>
                <c:pt idx="4">
                  <c:v>34699</c:v>
                </c:pt>
                <c:pt idx="5">
                  <c:v>36160</c:v>
                </c:pt>
                <c:pt idx="6">
                  <c:v>37986</c:v>
                </c:pt>
                <c:pt idx="7">
                  <c:v>38352</c:v>
                </c:pt>
                <c:pt idx="8">
                  <c:v>38717</c:v>
                </c:pt>
                <c:pt idx="9">
                  <c:v>39082</c:v>
                </c:pt>
                <c:pt idx="10">
                  <c:v>39447</c:v>
                </c:pt>
                <c:pt idx="11">
                  <c:v>39813</c:v>
                </c:pt>
                <c:pt idx="12">
                  <c:v>40178</c:v>
                </c:pt>
                <c:pt idx="13">
                  <c:v>40543</c:v>
                </c:pt>
                <c:pt idx="14">
                  <c:v>40908</c:v>
                </c:pt>
                <c:pt idx="15">
                  <c:v>41274</c:v>
                </c:pt>
                <c:pt idx="16">
                  <c:v>41639</c:v>
                </c:pt>
                <c:pt idx="17">
                  <c:v>42004</c:v>
                </c:pt>
                <c:pt idx="18">
                  <c:v>42369</c:v>
                </c:pt>
                <c:pt idx="19">
                  <c:v>42735</c:v>
                </c:pt>
                <c:pt idx="20">
                  <c:v>43100</c:v>
                </c:pt>
                <c:pt idx="21">
                  <c:v>43465</c:v>
                </c:pt>
                <c:pt idx="22">
                  <c:v>43830</c:v>
                </c:pt>
                <c:pt idx="23">
                  <c:v>44196</c:v>
                </c:pt>
                <c:pt idx="24">
                  <c:v>44561</c:v>
                </c:pt>
                <c:pt idx="25">
                  <c:v>44926</c:v>
                </c:pt>
                <c:pt idx="26">
                  <c:v>45291</c:v>
                </c:pt>
                <c:pt idx="27">
                  <c:v>45657</c:v>
                </c:pt>
                <c:pt idx="28">
                  <c:v>46022</c:v>
                </c:pt>
                <c:pt idx="29">
                  <c:v>46387</c:v>
                </c:pt>
                <c:pt idx="30">
                  <c:v>46752</c:v>
                </c:pt>
                <c:pt idx="31">
                  <c:v>47118</c:v>
                </c:pt>
                <c:pt idx="32">
                  <c:v>47483</c:v>
                </c:pt>
                <c:pt idx="33">
                  <c:v>47848</c:v>
                </c:pt>
              </c:numCache>
            </c:numRef>
          </c:cat>
          <c:val>
            <c:numRef>
              <c:f>USPA_Adults!$J$5:$J$38</c:f>
              <c:numCache>
                <c:formatCode>General</c:formatCode>
                <c:ptCount val="34"/>
                <c:pt idx="0">
                  <c:v>26.404720000000001</c:v>
                </c:pt>
                <c:pt idx="1">
                  <c:v>34.28219</c:v>
                </c:pt>
                <c:pt idx="2">
                  <c:v>30.79166</c:v>
                </c:pt>
                <c:pt idx="3">
                  <c:v>33.964149999999997</c:v>
                </c:pt>
                <c:pt idx="4">
                  <c:v>32.592610000000001</c:v>
                </c:pt>
                <c:pt idx="5">
                  <c:v>30.899629999999998</c:v>
                </c:pt>
                <c:pt idx="6">
                  <c:v>36.494779999999999</c:v>
                </c:pt>
                <c:pt idx="7">
                  <c:v>37.208240000000004</c:v>
                </c:pt>
                <c:pt idx="8">
                  <c:v>36.764510000000001</c:v>
                </c:pt>
                <c:pt idx="9">
                  <c:v>36.386940000000003</c:v>
                </c:pt>
                <c:pt idx="10">
                  <c:v>36.360329999999998</c:v>
                </c:pt>
                <c:pt idx="11">
                  <c:v>37.142119999999998</c:v>
                </c:pt>
                <c:pt idx="12">
                  <c:v>37.688389999999998</c:v>
                </c:pt>
                <c:pt idx="13">
                  <c:v>37.887324999999997</c:v>
                </c:pt>
                <c:pt idx="14">
                  <c:v>38.086259999999996</c:v>
                </c:pt>
                <c:pt idx="15">
                  <c:v>38.285194999999995</c:v>
                </c:pt>
                <c:pt idx="16">
                  <c:v>38.484129999999993</c:v>
                </c:pt>
                <c:pt idx="17">
                  <c:v>38.683064999999992</c:v>
                </c:pt>
                <c:pt idx="18">
                  <c:v>38.881999999999991</c:v>
                </c:pt>
                <c:pt idx="19">
                  <c:v>39.08093499999999</c:v>
                </c:pt>
                <c:pt idx="20">
                  <c:v>39.279869999999988</c:v>
                </c:pt>
                <c:pt idx="21">
                  <c:v>39.478804999999987</c:v>
                </c:pt>
                <c:pt idx="22">
                  <c:v>39.677739999999986</c:v>
                </c:pt>
                <c:pt idx="23">
                  <c:v>39.876674999999985</c:v>
                </c:pt>
                <c:pt idx="24">
                  <c:v>40.075609999999983</c:v>
                </c:pt>
                <c:pt idx="25">
                  <c:v>40.274544999999982</c:v>
                </c:pt>
                <c:pt idx="26">
                  <c:v>40.473479999999981</c:v>
                </c:pt>
                <c:pt idx="27">
                  <c:v>40.67241499999998</c:v>
                </c:pt>
                <c:pt idx="28">
                  <c:v>40.871349999999978</c:v>
                </c:pt>
                <c:pt idx="29">
                  <c:v>41.070284999999977</c:v>
                </c:pt>
                <c:pt idx="30">
                  <c:v>41.269219999999976</c:v>
                </c:pt>
                <c:pt idx="31">
                  <c:v>41.468154999999975</c:v>
                </c:pt>
                <c:pt idx="32">
                  <c:v>41.667089999999973</c:v>
                </c:pt>
                <c:pt idx="33">
                  <c:v>41.866024999999972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6623168"/>
        <c:axId val="816633360"/>
      </c:lineChart>
      <c:dateAx>
        <c:axId val="816625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</a:t>
                </a:r>
              </a:p>
            </c:rich>
          </c:tx>
          <c:overlay val="0"/>
        </c:title>
        <c:numFmt formatCode="yy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35320"/>
        <c:crosses val="autoZero"/>
        <c:auto val="1"/>
        <c:lblOffset val="100"/>
        <c:baseTimeUnit val="years"/>
        <c:majorUnit val="5"/>
        <c:majorTimeUnit val="years"/>
        <c:minorUnit val="1"/>
        <c:minorTimeUnit val="years"/>
      </c:dateAx>
      <c:valAx>
        <c:axId val="8166353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MET-hours per week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25912"/>
        <c:crosses val="autoZero"/>
        <c:crossBetween val="between"/>
      </c:valAx>
      <c:valAx>
        <c:axId val="81663336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hours per week being Sedentary</a:t>
                </a:r>
              </a:p>
            </c:rich>
          </c:tx>
          <c:layout>
            <c:manualLayout>
              <c:xMode val="edge"/>
              <c:yMode val="edge"/>
              <c:x val="0.95446780089988759"/>
              <c:y val="0.291164232449329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23168"/>
        <c:crosses val="max"/>
        <c:crossBetween val="between"/>
      </c:valAx>
      <c:dateAx>
        <c:axId val="816623168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816633360"/>
        <c:crosses val="autoZero"/>
        <c:auto val="1"/>
        <c:lblOffset val="100"/>
        <c:baseTimeUnit val="years"/>
      </c:dateAx>
      <c:spPr>
        <a:noFill/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2113481908511437"/>
          <c:y val="9.1726199511625486E-2"/>
          <c:w val="0.21030383070976463"/>
          <c:h val="0.185500030053883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197546794944948E-2"/>
          <c:y val="0.18563099150556253"/>
          <c:w val="0.81721176157328146"/>
          <c:h val="0.72471870750164646"/>
        </c:manualLayout>
      </c:layout>
      <c:areaChart>
        <c:grouping val="stacked"/>
        <c:varyColors val="0"/>
        <c:ser>
          <c:idx val="0"/>
          <c:order val="0"/>
          <c:tx>
            <c:strRef>
              <c:f>UKPA_Adults!$B$42</c:f>
              <c:strCache>
                <c:ptCount val="1"/>
                <c:pt idx="0">
                  <c:v>Occupational PA</c:v>
                </c:pt>
              </c:strCache>
            </c:strRef>
          </c:tx>
          <c:cat>
            <c:numRef>
              <c:f>UKPA_Adults!$A$43:$A$74</c:f>
              <c:numCache>
                <c:formatCode>yyyy</c:formatCode>
                <c:ptCount val="32"/>
                <c:pt idx="0">
                  <c:v>22646</c:v>
                </c:pt>
                <c:pt idx="1">
                  <c:v>27394</c:v>
                </c:pt>
                <c:pt idx="2">
                  <c:v>30681</c:v>
                </c:pt>
                <c:pt idx="3">
                  <c:v>32142</c:v>
                </c:pt>
                <c:pt idx="4">
                  <c:v>35064</c:v>
                </c:pt>
                <c:pt idx="5">
                  <c:v>36891</c:v>
                </c:pt>
                <c:pt idx="6">
                  <c:v>38717</c:v>
                </c:pt>
                <c:pt idx="7">
                  <c:v>39082</c:v>
                </c:pt>
                <c:pt idx="8">
                  <c:v>39447</c:v>
                </c:pt>
                <c:pt idx="9">
                  <c:v>39813</c:v>
                </c:pt>
                <c:pt idx="10">
                  <c:v>40178</c:v>
                </c:pt>
                <c:pt idx="11">
                  <c:v>40543</c:v>
                </c:pt>
                <c:pt idx="12">
                  <c:v>40908</c:v>
                </c:pt>
                <c:pt idx="13">
                  <c:v>41274</c:v>
                </c:pt>
                <c:pt idx="14">
                  <c:v>41639</c:v>
                </c:pt>
                <c:pt idx="15">
                  <c:v>42004</c:v>
                </c:pt>
                <c:pt idx="16">
                  <c:v>42369</c:v>
                </c:pt>
                <c:pt idx="17">
                  <c:v>42735</c:v>
                </c:pt>
                <c:pt idx="18">
                  <c:v>43100</c:v>
                </c:pt>
                <c:pt idx="19">
                  <c:v>43465</c:v>
                </c:pt>
                <c:pt idx="20">
                  <c:v>43830</c:v>
                </c:pt>
                <c:pt idx="21">
                  <c:v>44196</c:v>
                </c:pt>
                <c:pt idx="22">
                  <c:v>44561</c:v>
                </c:pt>
                <c:pt idx="23">
                  <c:v>44926</c:v>
                </c:pt>
                <c:pt idx="24">
                  <c:v>45291</c:v>
                </c:pt>
                <c:pt idx="25">
                  <c:v>45657</c:v>
                </c:pt>
                <c:pt idx="26">
                  <c:v>46022</c:v>
                </c:pt>
                <c:pt idx="27">
                  <c:v>46387</c:v>
                </c:pt>
                <c:pt idx="28">
                  <c:v>46752</c:v>
                </c:pt>
                <c:pt idx="29">
                  <c:v>47118</c:v>
                </c:pt>
                <c:pt idx="30">
                  <c:v>47483</c:v>
                </c:pt>
                <c:pt idx="31">
                  <c:v>47848</c:v>
                </c:pt>
              </c:numCache>
            </c:numRef>
          </c:cat>
          <c:val>
            <c:numRef>
              <c:f>UKPA_Adults!$B$43:$B$74</c:f>
              <c:numCache>
                <c:formatCode>General</c:formatCode>
                <c:ptCount val="32"/>
                <c:pt idx="0">
                  <c:v>145.84</c:v>
                </c:pt>
                <c:pt idx="1">
                  <c:v>116.1</c:v>
                </c:pt>
                <c:pt idx="2">
                  <c:v>97.78</c:v>
                </c:pt>
                <c:pt idx="3">
                  <c:v>120.03</c:v>
                </c:pt>
                <c:pt idx="4">
                  <c:v>107.56</c:v>
                </c:pt>
                <c:pt idx="5">
                  <c:v>119.23</c:v>
                </c:pt>
                <c:pt idx="6">
                  <c:v>95.35</c:v>
                </c:pt>
                <c:pt idx="7">
                  <c:v>93.864999999999995</c:v>
                </c:pt>
                <c:pt idx="8">
                  <c:v>92.38</c:v>
                </c:pt>
                <c:pt idx="9">
                  <c:v>90.894999999999996</c:v>
                </c:pt>
                <c:pt idx="10">
                  <c:v>89.41</c:v>
                </c:pt>
                <c:pt idx="11">
                  <c:v>87.924999999999997</c:v>
                </c:pt>
                <c:pt idx="12">
                  <c:v>86.44</c:v>
                </c:pt>
                <c:pt idx="13">
                  <c:v>84.954999999999998</c:v>
                </c:pt>
                <c:pt idx="14">
                  <c:v>83.47</c:v>
                </c:pt>
                <c:pt idx="15">
                  <c:v>81.984999999999999</c:v>
                </c:pt>
                <c:pt idx="16">
                  <c:v>80.5</c:v>
                </c:pt>
                <c:pt idx="17">
                  <c:v>79.015000000000001</c:v>
                </c:pt>
                <c:pt idx="18">
                  <c:v>77.53</c:v>
                </c:pt>
                <c:pt idx="19">
                  <c:v>76.045000000000002</c:v>
                </c:pt>
                <c:pt idx="20">
                  <c:v>74.56</c:v>
                </c:pt>
                <c:pt idx="21">
                  <c:v>73.075000000000003</c:v>
                </c:pt>
                <c:pt idx="22">
                  <c:v>71.59</c:v>
                </c:pt>
                <c:pt idx="23">
                  <c:v>70.105000000000004</c:v>
                </c:pt>
                <c:pt idx="24">
                  <c:v>68.62</c:v>
                </c:pt>
                <c:pt idx="25">
                  <c:v>67.135000000000005</c:v>
                </c:pt>
                <c:pt idx="26">
                  <c:v>65.650000000000006</c:v>
                </c:pt>
                <c:pt idx="27">
                  <c:v>64.165000000000006</c:v>
                </c:pt>
                <c:pt idx="28">
                  <c:v>62.680000000000007</c:v>
                </c:pt>
                <c:pt idx="29">
                  <c:v>61.195000000000007</c:v>
                </c:pt>
                <c:pt idx="30">
                  <c:v>59.710000000000008</c:v>
                </c:pt>
                <c:pt idx="31">
                  <c:v>58.225000000000009</c:v>
                </c:pt>
              </c:numCache>
            </c:numRef>
          </c:val>
        </c:ser>
        <c:ser>
          <c:idx val="1"/>
          <c:order val="1"/>
          <c:tx>
            <c:strRef>
              <c:f>UKPA_Adults!$C$42</c:f>
              <c:strCache>
                <c:ptCount val="1"/>
                <c:pt idx="0">
                  <c:v>Domestic PA</c:v>
                </c:pt>
              </c:strCache>
            </c:strRef>
          </c:tx>
          <c:cat>
            <c:numRef>
              <c:f>UKPA_Adults!$A$43:$A$74</c:f>
              <c:numCache>
                <c:formatCode>yyyy</c:formatCode>
                <c:ptCount val="32"/>
                <c:pt idx="0">
                  <c:v>22646</c:v>
                </c:pt>
                <c:pt idx="1">
                  <c:v>27394</c:v>
                </c:pt>
                <c:pt idx="2">
                  <c:v>30681</c:v>
                </c:pt>
                <c:pt idx="3">
                  <c:v>32142</c:v>
                </c:pt>
                <c:pt idx="4">
                  <c:v>35064</c:v>
                </c:pt>
                <c:pt idx="5">
                  <c:v>36891</c:v>
                </c:pt>
                <c:pt idx="6">
                  <c:v>38717</c:v>
                </c:pt>
                <c:pt idx="7">
                  <c:v>39082</c:v>
                </c:pt>
                <c:pt idx="8">
                  <c:v>39447</c:v>
                </c:pt>
                <c:pt idx="9">
                  <c:v>39813</c:v>
                </c:pt>
                <c:pt idx="10">
                  <c:v>40178</c:v>
                </c:pt>
                <c:pt idx="11">
                  <c:v>40543</c:v>
                </c:pt>
                <c:pt idx="12">
                  <c:v>40908</c:v>
                </c:pt>
                <c:pt idx="13">
                  <c:v>41274</c:v>
                </c:pt>
                <c:pt idx="14">
                  <c:v>41639</c:v>
                </c:pt>
                <c:pt idx="15">
                  <c:v>42004</c:v>
                </c:pt>
                <c:pt idx="16">
                  <c:v>42369</c:v>
                </c:pt>
                <c:pt idx="17">
                  <c:v>42735</c:v>
                </c:pt>
                <c:pt idx="18">
                  <c:v>43100</c:v>
                </c:pt>
                <c:pt idx="19">
                  <c:v>43465</c:v>
                </c:pt>
                <c:pt idx="20">
                  <c:v>43830</c:v>
                </c:pt>
                <c:pt idx="21">
                  <c:v>44196</c:v>
                </c:pt>
                <c:pt idx="22">
                  <c:v>44561</c:v>
                </c:pt>
                <c:pt idx="23">
                  <c:v>44926</c:v>
                </c:pt>
                <c:pt idx="24">
                  <c:v>45291</c:v>
                </c:pt>
                <c:pt idx="25">
                  <c:v>45657</c:v>
                </c:pt>
                <c:pt idx="26">
                  <c:v>46022</c:v>
                </c:pt>
                <c:pt idx="27">
                  <c:v>46387</c:v>
                </c:pt>
                <c:pt idx="28">
                  <c:v>46752</c:v>
                </c:pt>
                <c:pt idx="29">
                  <c:v>47118</c:v>
                </c:pt>
                <c:pt idx="30">
                  <c:v>47483</c:v>
                </c:pt>
                <c:pt idx="31">
                  <c:v>47848</c:v>
                </c:pt>
              </c:numCache>
            </c:numRef>
          </c:cat>
          <c:val>
            <c:numRef>
              <c:f>UKPA_Adults!$C$43:$C$74</c:f>
              <c:numCache>
                <c:formatCode>General</c:formatCode>
                <c:ptCount val="32"/>
                <c:pt idx="0">
                  <c:v>56.82</c:v>
                </c:pt>
                <c:pt idx="1">
                  <c:v>52.51</c:v>
                </c:pt>
                <c:pt idx="2">
                  <c:v>54.63</c:v>
                </c:pt>
                <c:pt idx="3">
                  <c:v>54.03</c:v>
                </c:pt>
                <c:pt idx="4">
                  <c:v>66.61</c:v>
                </c:pt>
                <c:pt idx="5">
                  <c:v>40.1</c:v>
                </c:pt>
                <c:pt idx="6">
                  <c:v>45.15</c:v>
                </c:pt>
                <c:pt idx="7">
                  <c:v>44.806764705882351</c:v>
                </c:pt>
                <c:pt idx="8">
                  <c:v>44.463529411764704</c:v>
                </c:pt>
                <c:pt idx="9">
                  <c:v>44.120294117647056</c:v>
                </c:pt>
                <c:pt idx="10">
                  <c:v>43.777058823529408</c:v>
                </c:pt>
                <c:pt idx="11">
                  <c:v>43.433823529411761</c:v>
                </c:pt>
                <c:pt idx="12">
                  <c:v>43.090588235294113</c:v>
                </c:pt>
                <c:pt idx="13">
                  <c:v>42.747352941176466</c:v>
                </c:pt>
                <c:pt idx="14">
                  <c:v>42.404117647058818</c:v>
                </c:pt>
                <c:pt idx="15">
                  <c:v>42.060882352941171</c:v>
                </c:pt>
                <c:pt idx="16">
                  <c:v>41.717647058823523</c:v>
                </c:pt>
                <c:pt idx="17">
                  <c:v>41.374411764705876</c:v>
                </c:pt>
                <c:pt idx="18">
                  <c:v>41.031176470588228</c:v>
                </c:pt>
                <c:pt idx="19">
                  <c:v>40.687941176470581</c:v>
                </c:pt>
                <c:pt idx="20">
                  <c:v>40.344705882352933</c:v>
                </c:pt>
                <c:pt idx="21">
                  <c:v>40.001470588235286</c:v>
                </c:pt>
                <c:pt idx="22">
                  <c:v>39.658235294117638</c:v>
                </c:pt>
                <c:pt idx="23">
                  <c:v>39.314999999999991</c:v>
                </c:pt>
                <c:pt idx="24">
                  <c:v>38.971764705882343</c:v>
                </c:pt>
                <c:pt idx="25">
                  <c:v>38.628529411764696</c:v>
                </c:pt>
                <c:pt idx="26">
                  <c:v>38.285294117647048</c:v>
                </c:pt>
                <c:pt idx="27">
                  <c:v>37.942058823529401</c:v>
                </c:pt>
                <c:pt idx="28">
                  <c:v>37.598823529411753</c:v>
                </c:pt>
                <c:pt idx="29">
                  <c:v>37.255588235294105</c:v>
                </c:pt>
                <c:pt idx="30">
                  <c:v>36.912352941176458</c:v>
                </c:pt>
                <c:pt idx="31">
                  <c:v>36.56911764705881</c:v>
                </c:pt>
              </c:numCache>
            </c:numRef>
          </c:val>
        </c:ser>
        <c:ser>
          <c:idx val="2"/>
          <c:order val="2"/>
          <c:tx>
            <c:strRef>
              <c:f>UKPA_Adults!$D$42</c:f>
              <c:strCache>
                <c:ptCount val="1"/>
                <c:pt idx="0">
                  <c:v>Travel PA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numRef>
              <c:f>UKPA_Adults!$A$43:$A$74</c:f>
              <c:numCache>
                <c:formatCode>yyyy</c:formatCode>
                <c:ptCount val="32"/>
                <c:pt idx="0">
                  <c:v>22646</c:v>
                </c:pt>
                <c:pt idx="1">
                  <c:v>27394</c:v>
                </c:pt>
                <c:pt idx="2">
                  <c:v>30681</c:v>
                </c:pt>
                <c:pt idx="3">
                  <c:v>32142</c:v>
                </c:pt>
                <c:pt idx="4">
                  <c:v>35064</c:v>
                </c:pt>
                <c:pt idx="5">
                  <c:v>36891</c:v>
                </c:pt>
                <c:pt idx="6">
                  <c:v>38717</c:v>
                </c:pt>
                <c:pt idx="7">
                  <c:v>39082</c:v>
                </c:pt>
                <c:pt idx="8">
                  <c:v>39447</c:v>
                </c:pt>
                <c:pt idx="9">
                  <c:v>39813</c:v>
                </c:pt>
                <c:pt idx="10">
                  <c:v>40178</c:v>
                </c:pt>
                <c:pt idx="11">
                  <c:v>40543</c:v>
                </c:pt>
                <c:pt idx="12">
                  <c:v>40908</c:v>
                </c:pt>
                <c:pt idx="13">
                  <c:v>41274</c:v>
                </c:pt>
                <c:pt idx="14">
                  <c:v>41639</c:v>
                </c:pt>
                <c:pt idx="15">
                  <c:v>42004</c:v>
                </c:pt>
                <c:pt idx="16">
                  <c:v>42369</c:v>
                </c:pt>
                <c:pt idx="17">
                  <c:v>42735</c:v>
                </c:pt>
                <c:pt idx="18">
                  <c:v>43100</c:v>
                </c:pt>
                <c:pt idx="19">
                  <c:v>43465</c:v>
                </c:pt>
                <c:pt idx="20">
                  <c:v>43830</c:v>
                </c:pt>
                <c:pt idx="21">
                  <c:v>44196</c:v>
                </c:pt>
                <c:pt idx="22">
                  <c:v>44561</c:v>
                </c:pt>
                <c:pt idx="23">
                  <c:v>44926</c:v>
                </c:pt>
                <c:pt idx="24">
                  <c:v>45291</c:v>
                </c:pt>
                <c:pt idx="25">
                  <c:v>45657</c:v>
                </c:pt>
                <c:pt idx="26">
                  <c:v>46022</c:v>
                </c:pt>
                <c:pt idx="27">
                  <c:v>46387</c:v>
                </c:pt>
                <c:pt idx="28">
                  <c:v>46752</c:v>
                </c:pt>
                <c:pt idx="29">
                  <c:v>47118</c:v>
                </c:pt>
                <c:pt idx="30">
                  <c:v>47483</c:v>
                </c:pt>
                <c:pt idx="31">
                  <c:v>47848</c:v>
                </c:pt>
              </c:numCache>
            </c:numRef>
          </c:cat>
          <c:val>
            <c:numRef>
              <c:f>UKPA_Adults!$D$43:$D$74</c:f>
              <c:numCache>
                <c:formatCode>General</c:formatCode>
                <c:ptCount val="32"/>
                <c:pt idx="0">
                  <c:v>5.08</c:v>
                </c:pt>
                <c:pt idx="1">
                  <c:v>16.71</c:v>
                </c:pt>
                <c:pt idx="2">
                  <c:v>13</c:v>
                </c:pt>
                <c:pt idx="3">
                  <c:v>22.87</c:v>
                </c:pt>
                <c:pt idx="4">
                  <c:v>11.81</c:v>
                </c:pt>
                <c:pt idx="5">
                  <c:v>18.66</c:v>
                </c:pt>
                <c:pt idx="6">
                  <c:v>17.37</c:v>
                </c:pt>
                <c:pt idx="7">
                  <c:v>17.731470588235297</c:v>
                </c:pt>
                <c:pt idx="8">
                  <c:v>18.092941176470593</c:v>
                </c:pt>
                <c:pt idx="9">
                  <c:v>18.454411764705888</c:v>
                </c:pt>
                <c:pt idx="10">
                  <c:v>18.815882352941184</c:v>
                </c:pt>
                <c:pt idx="11">
                  <c:v>19.17735294117648</c:v>
                </c:pt>
                <c:pt idx="12">
                  <c:v>19.538823529411776</c:v>
                </c:pt>
                <c:pt idx="13">
                  <c:v>19.900294117647071</c:v>
                </c:pt>
                <c:pt idx="14">
                  <c:v>20.261764705882367</c:v>
                </c:pt>
                <c:pt idx="15">
                  <c:v>20.623235294117663</c:v>
                </c:pt>
                <c:pt idx="16">
                  <c:v>20.984705882352959</c:v>
                </c:pt>
                <c:pt idx="17">
                  <c:v>21.346176470588254</c:v>
                </c:pt>
                <c:pt idx="18">
                  <c:v>21.70764705882355</c:v>
                </c:pt>
                <c:pt idx="19">
                  <c:v>22.069117647058846</c:v>
                </c:pt>
                <c:pt idx="20">
                  <c:v>22.430588235294142</c:v>
                </c:pt>
                <c:pt idx="21">
                  <c:v>22.792058823529437</c:v>
                </c:pt>
                <c:pt idx="22">
                  <c:v>23.153529411764733</c:v>
                </c:pt>
                <c:pt idx="23">
                  <c:v>23.515000000000029</c:v>
                </c:pt>
                <c:pt idx="24">
                  <c:v>23.876470588235325</c:v>
                </c:pt>
                <c:pt idx="25">
                  <c:v>24.237941176470621</c:v>
                </c:pt>
                <c:pt idx="26">
                  <c:v>24.599411764705916</c:v>
                </c:pt>
                <c:pt idx="27">
                  <c:v>24.960882352941212</c:v>
                </c:pt>
                <c:pt idx="28">
                  <c:v>25.322352941176508</c:v>
                </c:pt>
                <c:pt idx="29">
                  <c:v>25.683823529411804</c:v>
                </c:pt>
                <c:pt idx="30">
                  <c:v>26.045294117647099</c:v>
                </c:pt>
                <c:pt idx="31">
                  <c:v>26.406764705882395</c:v>
                </c:pt>
              </c:numCache>
            </c:numRef>
          </c:val>
        </c:ser>
        <c:ser>
          <c:idx val="3"/>
          <c:order val="3"/>
          <c:tx>
            <c:strRef>
              <c:f>UKPA_Adults!$E$42</c:f>
              <c:strCache>
                <c:ptCount val="1"/>
                <c:pt idx="0">
                  <c:v>Active Leisure PA</c:v>
                </c:pt>
              </c:strCache>
            </c:strRef>
          </c:tx>
          <c:cat>
            <c:numRef>
              <c:f>UKPA_Adults!$A$43:$A$74</c:f>
              <c:numCache>
                <c:formatCode>yyyy</c:formatCode>
                <c:ptCount val="32"/>
                <c:pt idx="0">
                  <c:v>22646</c:v>
                </c:pt>
                <c:pt idx="1">
                  <c:v>27394</c:v>
                </c:pt>
                <c:pt idx="2">
                  <c:v>30681</c:v>
                </c:pt>
                <c:pt idx="3">
                  <c:v>32142</c:v>
                </c:pt>
                <c:pt idx="4">
                  <c:v>35064</c:v>
                </c:pt>
                <c:pt idx="5">
                  <c:v>36891</c:v>
                </c:pt>
                <c:pt idx="6">
                  <c:v>38717</c:v>
                </c:pt>
                <c:pt idx="7">
                  <c:v>39082</c:v>
                </c:pt>
                <c:pt idx="8">
                  <c:v>39447</c:v>
                </c:pt>
                <c:pt idx="9">
                  <c:v>39813</c:v>
                </c:pt>
                <c:pt idx="10">
                  <c:v>40178</c:v>
                </c:pt>
                <c:pt idx="11">
                  <c:v>40543</c:v>
                </c:pt>
                <c:pt idx="12">
                  <c:v>40908</c:v>
                </c:pt>
                <c:pt idx="13">
                  <c:v>41274</c:v>
                </c:pt>
                <c:pt idx="14">
                  <c:v>41639</c:v>
                </c:pt>
                <c:pt idx="15">
                  <c:v>42004</c:v>
                </c:pt>
                <c:pt idx="16">
                  <c:v>42369</c:v>
                </c:pt>
                <c:pt idx="17">
                  <c:v>42735</c:v>
                </c:pt>
                <c:pt idx="18">
                  <c:v>43100</c:v>
                </c:pt>
                <c:pt idx="19">
                  <c:v>43465</c:v>
                </c:pt>
                <c:pt idx="20">
                  <c:v>43830</c:v>
                </c:pt>
                <c:pt idx="21">
                  <c:v>44196</c:v>
                </c:pt>
                <c:pt idx="22">
                  <c:v>44561</c:v>
                </c:pt>
                <c:pt idx="23">
                  <c:v>44926</c:v>
                </c:pt>
                <c:pt idx="24">
                  <c:v>45291</c:v>
                </c:pt>
                <c:pt idx="25">
                  <c:v>45657</c:v>
                </c:pt>
                <c:pt idx="26">
                  <c:v>46022</c:v>
                </c:pt>
                <c:pt idx="27">
                  <c:v>46387</c:v>
                </c:pt>
                <c:pt idx="28">
                  <c:v>46752</c:v>
                </c:pt>
                <c:pt idx="29">
                  <c:v>47118</c:v>
                </c:pt>
                <c:pt idx="30">
                  <c:v>47483</c:v>
                </c:pt>
                <c:pt idx="31">
                  <c:v>47848</c:v>
                </c:pt>
              </c:numCache>
            </c:numRef>
          </c:cat>
          <c:val>
            <c:numRef>
              <c:f>UKPA_Adults!$E$43:$E$74</c:f>
              <c:numCache>
                <c:formatCode>General</c:formatCode>
                <c:ptCount val="32"/>
                <c:pt idx="0">
                  <c:v>8.61</c:v>
                </c:pt>
                <c:pt idx="1">
                  <c:v>14.41</c:v>
                </c:pt>
                <c:pt idx="2">
                  <c:v>8.01</c:v>
                </c:pt>
                <c:pt idx="3">
                  <c:v>11.51</c:v>
                </c:pt>
                <c:pt idx="4">
                  <c:v>13.28</c:v>
                </c:pt>
                <c:pt idx="5">
                  <c:v>14.74</c:v>
                </c:pt>
                <c:pt idx="6">
                  <c:v>14.75</c:v>
                </c:pt>
                <c:pt idx="7">
                  <c:v>14.930588235294117</c:v>
                </c:pt>
                <c:pt idx="8">
                  <c:v>15.111176470588234</c:v>
                </c:pt>
                <c:pt idx="9">
                  <c:v>15.29176470588235</c:v>
                </c:pt>
                <c:pt idx="10">
                  <c:v>15.472352941176467</c:v>
                </c:pt>
                <c:pt idx="11">
                  <c:v>15.652941176470584</c:v>
                </c:pt>
                <c:pt idx="12">
                  <c:v>15.833529411764701</c:v>
                </c:pt>
                <c:pt idx="13">
                  <c:v>16.014117647058818</c:v>
                </c:pt>
                <c:pt idx="14">
                  <c:v>16.194705882352935</c:v>
                </c:pt>
                <c:pt idx="15">
                  <c:v>16.375294117647051</c:v>
                </c:pt>
                <c:pt idx="16">
                  <c:v>16.555882352941168</c:v>
                </c:pt>
                <c:pt idx="17">
                  <c:v>16.736470588235285</c:v>
                </c:pt>
                <c:pt idx="18">
                  <c:v>16.917058823529402</c:v>
                </c:pt>
                <c:pt idx="19">
                  <c:v>17.097647058823519</c:v>
                </c:pt>
                <c:pt idx="20">
                  <c:v>17.278235294117636</c:v>
                </c:pt>
                <c:pt idx="21">
                  <c:v>17.458823529411752</c:v>
                </c:pt>
                <c:pt idx="22">
                  <c:v>17.639411764705869</c:v>
                </c:pt>
                <c:pt idx="23">
                  <c:v>17.819999999999986</c:v>
                </c:pt>
                <c:pt idx="24">
                  <c:v>18.000588235294103</c:v>
                </c:pt>
                <c:pt idx="25">
                  <c:v>18.18117647058822</c:v>
                </c:pt>
                <c:pt idx="26">
                  <c:v>18.361764705882337</c:v>
                </c:pt>
                <c:pt idx="27">
                  <c:v>18.542352941176453</c:v>
                </c:pt>
                <c:pt idx="28">
                  <c:v>18.72294117647057</c:v>
                </c:pt>
                <c:pt idx="29">
                  <c:v>18.903529411764687</c:v>
                </c:pt>
                <c:pt idx="30">
                  <c:v>19.084117647058804</c:v>
                </c:pt>
                <c:pt idx="31">
                  <c:v>19.264705882352921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633752"/>
        <c:axId val="816632576"/>
      </c:areaChart>
      <c:lineChart>
        <c:grouping val="standard"/>
        <c:varyColors val="0"/>
        <c:ser>
          <c:idx val="4"/>
          <c:order val="4"/>
          <c:tx>
            <c:strRef>
              <c:f>UKPA_Adults!$J$42</c:f>
              <c:strCache>
                <c:ptCount val="1"/>
                <c:pt idx="0">
                  <c:v>Sedentary Time (hrs/wk)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UKPA_Adults!$A$43:$A$74</c:f>
              <c:numCache>
                <c:formatCode>yyyy</c:formatCode>
                <c:ptCount val="32"/>
                <c:pt idx="0">
                  <c:v>22646</c:v>
                </c:pt>
                <c:pt idx="1">
                  <c:v>27394</c:v>
                </c:pt>
                <c:pt idx="2">
                  <c:v>30681</c:v>
                </c:pt>
                <c:pt idx="3">
                  <c:v>32142</c:v>
                </c:pt>
                <c:pt idx="4">
                  <c:v>35064</c:v>
                </c:pt>
                <c:pt idx="5">
                  <c:v>36891</c:v>
                </c:pt>
                <c:pt idx="6">
                  <c:v>38717</c:v>
                </c:pt>
                <c:pt idx="7">
                  <c:v>39082</c:v>
                </c:pt>
                <c:pt idx="8">
                  <c:v>39447</c:v>
                </c:pt>
                <c:pt idx="9">
                  <c:v>39813</c:v>
                </c:pt>
                <c:pt idx="10">
                  <c:v>40178</c:v>
                </c:pt>
                <c:pt idx="11">
                  <c:v>40543</c:v>
                </c:pt>
                <c:pt idx="12">
                  <c:v>40908</c:v>
                </c:pt>
                <c:pt idx="13">
                  <c:v>41274</c:v>
                </c:pt>
                <c:pt idx="14">
                  <c:v>41639</c:v>
                </c:pt>
                <c:pt idx="15">
                  <c:v>42004</c:v>
                </c:pt>
                <c:pt idx="16">
                  <c:v>42369</c:v>
                </c:pt>
                <c:pt idx="17">
                  <c:v>42735</c:v>
                </c:pt>
                <c:pt idx="18">
                  <c:v>43100</c:v>
                </c:pt>
                <c:pt idx="19">
                  <c:v>43465</c:v>
                </c:pt>
                <c:pt idx="20">
                  <c:v>43830</c:v>
                </c:pt>
                <c:pt idx="21">
                  <c:v>44196</c:v>
                </c:pt>
                <c:pt idx="22">
                  <c:v>44561</c:v>
                </c:pt>
                <c:pt idx="23">
                  <c:v>44926</c:v>
                </c:pt>
                <c:pt idx="24">
                  <c:v>45291</c:v>
                </c:pt>
                <c:pt idx="25">
                  <c:v>45657</c:v>
                </c:pt>
                <c:pt idx="26">
                  <c:v>46022</c:v>
                </c:pt>
                <c:pt idx="27">
                  <c:v>46387</c:v>
                </c:pt>
                <c:pt idx="28">
                  <c:v>46752</c:v>
                </c:pt>
                <c:pt idx="29">
                  <c:v>47118</c:v>
                </c:pt>
                <c:pt idx="30">
                  <c:v>47483</c:v>
                </c:pt>
                <c:pt idx="31">
                  <c:v>47848</c:v>
                </c:pt>
              </c:numCache>
            </c:numRef>
          </c:cat>
          <c:val>
            <c:numRef>
              <c:f>UKPA_Adults!$J$43:$J$74</c:f>
              <c:numCache>
                <c:formatCode>General</c:formatCode>
                <c:ptCount val="32"/>
                <c:pt idx="0">
                  <c:v>28.44</c:v>
                </c:pt>
                <c:pt idx="1">
                  <c:v>36.020000000000003</c:v>
                </c:pt>
                <c:pt idx="2">
                  <c:v>32.114260000000002</c:v>
                </c:pt>
                <c:pt idx="3">
                  <c:v>31.34</c:v>
                </c:pt>
                <c:pt idx="4">
                  <c:v>32.847720000000002</c:v>
                </c:pt>
                <c:pt idx="5">
                  <c:v>29.160799999999998</c:v>
                </c:pt>
                <c:pt idx="6">
                  <c:v>41.702849999999998</c:v>
                </c:pt>
                <c:pt idx="7">
                  <c:v>42.092933823529407</c:v>
                </c:pt>
                <c:pt idx="8">
                  <c:v>42.483017647058816</c:v>
                </c:pt>
                <c:pt idx="9">
                  <c:v>42.873101470588225</c:v>
                </c:pt>
                <c:pt idx="10">
                  <c:v>43.263185294117633</c:v>
                </c:pt>
                <c:pt idx="11">
                  <c:v>43.653269117647042</c:v>
                </c:pt>
                <c:pt idx="12">
                  <c:v>44.043352941176451</c:v>
                </c:pt>
                <c:pt idx="13">
                  <c:v>44.43343676470586</c:v>
                </c:pt>
                <c:pt idx="14">
                  <c:v>44.823520588235269</c:v>
                </c:pt>
                <c:pt idx="15">
                  <c:v>45.213604411764678</c:v>
                </c:pt>
                <c:pt idx="16">
                  <c:v>45.603688235294086</c:v>
                </c:pt>
                <c:pt idx="17">
                  <c:v>45.993772058823495</c:v>
                </c:pt>
                <c:pt idx="18">
                  <c:v>46.383855882352904</c:v>
                </c:pt>
                <c:pt idx="19">
                  <c:v>46.773939705882313</c:v>
                </c:pt>
                <c:pt idx="20">
                  <c:v>47.164023529411722</c:v>
                </c:pt>
                <c:pt idx="21">
                  <c:v>47.554107352941131</c:v>
                </c:pt>
                <c:pt idx="22">
                  <c:v>47.94419117647054</c:v>
                </c:pt>
                <c:pt idx="23">
                  <c:v>48.334274999999948</c:v>
                </c:pt>
                <c:pt idx="24">
                  <c:v>48.724358823529357</c:v>
                </c:pt>
                <c:pt idx="25">
                  <c:v>49.114442647058766</c:v>
                </c:pt>
                <c:pt idx="26">
                  <c:v>49.504526470588175</c:v>
                </c:pt>
                <c:pt idx="27">
                  <c:v>49.894610294117584</c:v>
                </c:pt>
                <c:pt idx="28">
                  <c:v>50.284694117646993</c:v>
                </c:pt>
                <c:pt idx="29">
                  <c:v>50.674777941176401</c:v>
                </c:pt>
                <c:pt idx="30">
                  <c:v>51.06486176470581</c:v>
                </c:pt>
                <c:pt idx="31">
                  <c:v>51.454945588235219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6631792"/>
        <c:axId val="816629440"/>
      </c:lineChart>
      <c:dateAx>
        <c:axId val="816633752"/>
        <c:scaling>
          <c:orientation val="minMax"/>
          <c:min val="21916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</a:t>
                </a:r>
              </a:p>
            </c:rich>
          </c:tx>
          <c:overlay val="0"/>
        </c:title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32576"/>
        <c:crosses val="autoZero"/>
        <c:auto val="0"/>
        <c:lblOffset val="100"/>
        <c:baseTimeUnit val="years"/>
        <c:majorUnit val="5"/>
        <c:majorTimeUnit val="years"/>
        <c:minorUnit val="5"/>
        <c:minorTimeUnit val="years"/>
      </c:dateAx>
      <c:valAx>
        <c:axId val="816632576"/>
        <c:scaling>
          <c:orientation val="minMax"/>
          <c:max val="2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MET-hours per week</a:t>
                </a:r>
              </a:p>
            </c:rich>
          </c:tx>
          <c:layout>
            <c:manualLayout>
              <c:xMode val="edge"/>
              <c:yMode val="edge"/>
              <c:x val="2.1248196818207089E-2"/>
              <c:y val="0.34062623316046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33752"/>
        <c:crosses val="autoZero"/>
        <c:crossBetween val="between"/>
        <c:majorUnit val="50"/>
      </c:valAx>
      <c:valAx>
        <c:axId val="81662944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hours per week being Sedentary</a:t>
                </a:r>
              </a:p>
            </c:rich>
          </c:tx>
          <c:layout>
            <c:manualLayout>
              <c:xMode val="edge"/>
              <c:yMode val="edge"/>
              <c:x val="0.95177871996769636"/>
              <c:y val="0.2832463521805088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31792"/>
        <c:crosses val="max"/>
        <c:crossBetween val="between"/>
      </c:valAx>
      <c:dateAx>
        <c:axId val="816631792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816629440"/>
        <c:crosses val="autoZero"/>
        <c:auto val="1"/>
        <c:lblOffset val="100"/>
        <c:baseTimeUnit val="years"/>
        <c:majorUnit val="1"/>
        <c:minorUnit val="1"/>
      </c:dateAx>
      <c:spPr>
        <a:noFill/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20894986788858749"/>
          <c:y val="8.8470623864324652E-2"/>
          <c:w val="0.19985145918096472"/>
          <c:h val="0.1984988895618816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389070657281302E-2"/>
          <c:y val="9.2799853835782778E-2"/>
          <c:w val="0.70309763918532431"/>
          <c:h val="0.8750654058344988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Sheet1!$P$34:$P$96</c:f>
              <c:strCache>
                <c:ptCount val="63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Kazakhstan (9070)</c:v>
                </c:pt>
                <c:pt idx="4">
                  <c:v>Gabon (8768)</c:v>
                </c:pt>
                <c:pt idx="5">
                  <c:v>Maldives (6570)</c:v>
                </c:pt>
                <c:pt idx="6">
                  <c:v>Colombia (6186)</c:v>
                </c:pt>
                <c:pt idx="7">
                  <c:v>Azerbaijan (5843)</c:v>
                </c:pt>
                <c:pt idx="8">
                  <c:v>Peru (5283)</c:v>
                </c:pt>
                <c:pt idx="9">
                  <c:v>Namibia (4876)</c:v>
                </c:pt>
                <c:pt idx="10">
                  <c:v>China (4433)</c:v>
                </c:pt>
                <c:pt idx="11">
                  <c:v>Jordan (4370)</c:v>
                </c:pt>
                <c:pt idx="12">
                  <c:v>Albania (3701)</c:v>
                </c:pt>
                <c:pt idx="13">
                  <c:v>Swaziland (3503)</c:v>
                </c:pt>
                <c:pt idx="14">
                  <c:v>Armenia (3031)</c:v>
                </c:pt>
                <c:pt idx="15">
                  <c:v>Guyana (2994)</c:v>
                </c:pt>
                <c:pt idx="16">
                  <c:v>Congo, Rep. (2970)</c:v>
                </c:pt>
                <c:pt idx="17">
                  <c:v>Indonesia (2952)</c:v>
                </c:pt>
                <c:pt idx="18">
                  <c:v>Guatemala (2873)</c:v>
                </c:pt>
                <c:pt idx="19">
                  <c:v>Morocco (2795)</c:v>
                </c:pt>
                <c:pt idx="20">
                  <c:v>Egypt (2698)</c:v>
                </c:pt>
                <c:pt idx="21">
                  <c:v>Honduras (2019)</c:v>
                </c:pt>
                <c:pt idx="22">
                  <c:v>Bolivia (1979)</c:v>
                </c:pt>
                <c:pt idx="23">
                  <c:v>Moldova (1632)</c:v>
                </c:pt>
                <c:pt idx="24">
                  <c:v>Nicaragua (1456)</c:v>
                </c:pt>
                <c:pt idx="25">
                  <c:v>Nigeria (1443)</c:v>
                </c:pt>
                <c:pt idx="26">
                  <c:v>India (1375)</c:v>
                </c:pt>
                <c:pt idx="27">
                  <c:v>Ghana (1319)</c:v>
                </c:pt>
                <c:pt idx="28">
                  <c:v>Zambia (1252)</c:v>
                </c:pt>
                <c:pt idx="29">
                  <c:v>Vietnam (1224)</c:v>
                </c:pt>
                <c:pt idx="30">
                  <c:v>Sao Tome and Principe (1</c:v>
                </c:pt>
                <c:pt idx="31">
                  <c:v>Cote d'Ivoire (1161)</c:v>
                </c:pt>
                <c:pt idx="32">
                  <c:v>Cameroon (1144)</c:v>
                </c:pt>
                <c:pt idx="33">
                  <c:v>Mauritania (1045)</c:v>
                </c:pt>
                <c:pt idx="34">
                  <c:v>Senegal (1034)</c:v>
                </c:pt>
                <c:pt idx="35">
                  <c:v>Lesotho (1004)</c:v>
                </c:pt>
                <c:pt idx="36">
                  <c:v>Kyrgyz Rep. (880)</c:v>
                </c:pt>
                <c:pt idx="37">
                  <c:v>Cambodia (795)</c:v>
                </c:pt>
                <c:pt idx="38">
                  <c:v>Kenya (795)</c:v>
                </c:pt>
                <c:pt idx="39">
                  <c:v>Timor-Leste (766)</c:v>
                </c:pt>
                <c:pt idx="40">
                  <c:v>Chad (761)</c:v>
                </c:pt>
                <c:pt idx="41">
                  <c:v>Benin (741)</c:v>
                </c:pt>
                <c:pt idx="42">
                  <c:v>Tajikistan (740)</c:v>
                </c:pt>
                <c:pt idx="43">
                  <c:v>Bangladesh (675)</c:v>
                </c:pt>
                <c:pt idx="44">
                  <c:v>Haiti (664)</c:v>
                </c:pt>
                <c:pt idx="45">
                  <c:v>Mali (613)</c:v>
                </c:pt>
                <c:pt idx="46">
                  <c:v>Zimbabwe (591)</c:v>
                </c:pt>
                <c:pt idx="47">
                  <c:v>Burkina Faso (536)</c:v>
                </c:pt>
                <c:pt idx="48">
                  <c:v>Nepal (535)</c:v>
                </c:pt>
                <c:pt idx="49">
                  <c:v>Togo (530)</c:v>
                </c:pt>
                <c:pt idx="50">
                  <c:v>Rwanda (529)</c:v>
                </c:pt>
                <c:pt idx="51">
                  <c:v>Tanzania (527)</c:v>
                </c:pt>
                <c:pt idx="52">
                  <c:v>Uganda (515)</c:v>
                </c:pt>
                <c:pt idx="53">
                  <c:v>Guinea (474)</c:v>
                </c:pt>
                <c:pt idx="54">
                  <c:v>Madagascar (427)</c:v>
                </c:pt>
                <c:pt idx="55">
                  <c:v>Mozambique (394)</c:v>
                </c:pt>
                <c:pt idx="56">
                  <c:v>Malawi (362)</c:v>
                </c:pt>
                <c:pt idx="57">
                  <c:v>Niger (349)</c:v>
                </c:pt>
                <c:pt idx="58">
                  <c:v>Sierra Leone (325)</c:v>
                </c:pt>
                <c:pt idx="59">
                  <c:v>Liberia (324)</c:v>
                </c:pt>
                <c:pt idx="60">
                  <c:v>Ethiopia (320)</c:v>
                </c:pt>
                <c:pt idx="61">
                  <c:v>Burundi (242)</c:v>
                </c:pt>
                <c:pt idx="62">
                  <c:v>Congo, Dem. Rep. (199)</c:v>
                </c:pt>
              </c:strCache>
            </c:strRef>
          </c:cat>
          <c:val>
            <c:numRef>
              <c:f>Sheet1!$Q$34:$Q$96</c:f>
              <c:numCache>
                <c:formatCode>General</c:formatCode>
                <c:ptCount val="63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6</c:v>
                </c:pt>
                <c:pt idx="4">
                  <c:v>5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  <c:pt idx="8">
                  <c:v>1</c:v>
                </c:pt>
                <c:pt idx="9">
                  <c:v>8</c:v>
                </c:pt>
                <c:pt idx="10">
                  <c:v>8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5</c:v>
                </c:pt>
                <c:pt idx="15">
                  <c:v>7</c:v>
                </c:pt>
                <c:pt idx="16">
                  <c:v>10</c:v>
                </c:pt>
                <c:pt idx="17">
                  <c:v>10</c:v>
                </c:pt>
                <c:pt idx="18">
                  <c:v>2</c:v>
                </c:pt>
                <c:pt idx="19">
                  <c:v>5</c:v>
                </c:pt>
                <c:pt idx="20">
                  <c:v>0</c:v>
                </c:pt>
                <c:pt idx="21">
                  <c:v>3</c:v>
                </c:pt>
                <c:pt idx="22">
                  <c:v>2</c:v>
                </c:pt>
                <c:pt idx="23">
                  <c:v>4</c:v>
                </c:pt>
                <c:pt idx="24">
                  <c:v>3</c:v>
                </c:pt>
                <c:pt idx="25">
                  <c:v>7</c:v>
                </c:pt>
                <c:pt idx="26">
                  <c:v>22</c:v>
                </c:pt>
                <c:pt idx="27">
                  <c:v>4</c:v>
                </c:pt>
                <c:pt idx="28">
                  <c:v>6</c:v>
                </c:pt>
                <c:pt idx="29">
                  <c:v>21</c:v>
                </c:pt>
                <c:pt idx="30">
                  <c:v>7</c:v>
                </c:pt>
                <c:pt idx="31">
                  <c:v>5</c:v>
                </c:pt>
                <c:pt idx="32">
                  <c:v>4</c:v>
                </c:pt>
                <c:pt idx="33">
                  <c:v>8</c:v>
                </c:pt>
                <c:pt idx="34">
                  <c:v>15</c:v>
                </c:pt>
                <c:pt idx="35">
                  <c:v>3</c:v>
                </c:pt>
                <c:pt idx="36">
                  <c:v>5</c:v>
                </c:pt>
                <c:pt idx="37">
                  <c:v>14</c:v>
                </c:pt>
                <c:pt idx="38">
                  <c:v>5</c:v>
                </c:pt>
                <c:pt idx="39">
                  <c:v>21</c:v>
                </c:pt>
                <c:pt idx="40">
                  <c:v>14</c:v>
                </c:pt>
                <c:pt idx="41">
                  <c:v>7</c:v>
                </c:pt>
                <c:pt idx="42">
                  <c:v>7</c:v>
                </c:pt>
                <c:pt idx="43">
                  <c:v>13</c:v>
                </c:pt>
                <c:pt idx="44">
                  <c:v>8</c:v>
                </c:pt>
                <c:pt idx="45">
                  <c:v>8</c:v>
                </c:pt>
                <c:pt idx="46">
                  <c:v>4</c:v>
                </c:pt>
                <c:pt idx="47">
                  <c:v>6</c:v>
                </c:pt>
                <c:pt idx="48">
                  <c:v>11</c:v>
                </c:pt>
                <c:pt idx="49">
                  <c:v>9</c:v>
                </c:pt>
                <c:pt idx="50">
                  <c:v>7</c:v>
                </c:pt>
                <c:pt idx="51">
                  <c:v>6</c:v>
                </c:pt>
                <c:pt idx="52">
                  <c:v>6</c:v>
                </c:pt>
                <c:pt idx="53">
                  <c:v>9</c:v>
                </c:pt>
                <c:pt idx="54">
                  <c:v>20</c:v>
                </c:pt>
                <c:pt idx="55">
                  <c:v>5</c:v>
                </c:pt>
                <c:pt idx="56">
                  <c:v>6</c:v>
                </c:pt>
                <c:pt idx="57">
                  <c:v>8</c:v>
                </c:pt>
                <c:pt idx="58">
                  <c:v>6</c:v>
                </c:pt>
                <c:pt idx="59">
                  <c:v>6</c:v>
                </c:pt>
                <c:pt idx="60">
                  <c:v>18</c:v>
                </c:pt>
                <c:pt idx="61">
                  <c:v>9</c:v>
                </c:pt>
                <c:pt idx="6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22272416"/>
        <c:axId val="622280256"/>
      </c:barChart>
      <c:catAx>
        <c:axId val="622272416"/>
        <c:scaling>
          <c:orientation val="maxMin"/>
        </c:scaling>
        <c:delete val="0"/>
        <c:axPos val="r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80256"/>
        <c:crosses val="autoZero"/>
        <c:auto val="1"/>
        <c:lblAlgn val="ctr"/>
        <c:lblOffset val="100"/>
        <c:noMultiLvlLbl val="0"/>
      </c:catAx>
      <c:valAx>
        <c:axId val="622280256"/>
        <c:scaling>
          <c:orientation val="maxMin"/>
          <c:max val="4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622272416"/>
        <c:crosses val="max"/>
        <c:crossBetween val="between"/>
        <c:majorUnit val="1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74826584176982E-2"/>
          <c:y val="0.19505201934715724"/>
          <c:w val="0.81866669010123738"/>
          <c:h val="0.71496614657279833"/>
        </c:manualLayout>
      </c:layout>
      <c:areaChart>
        <c:grouping val="stacked"/>
        <c:varyColors val="0"/>
        <c:ser>
          <c:idx val="1"/>
          <c:order val="0"/>
          <c:tx>
            <c:strRef>
              <c:f>Brazil_adults!$B$3</c:f>
              <c:strCache>
                <c:ptCount val="1"/>
                <c:pt idx="0">
                  <c:v>Occupational</c:v>
                </c:pt>
              </c:strCache>
            </c:strRef>
          </c:tx>
          <c:spPr>
            <a:solidFill>
              <a:schemeClr val="accent1"/>
            </a:solidFill>
          </c:spPr>
          <c:cat>
            <c:numRef>
              <c:f>Brazil_adults!$A$4:$A$32</c:f>
              <c:numCache>
                <c:formatCode>yyyy</c:formatCode>
                <c:ptCount val="29"/>
                <c:pt idx="0">
                  <c:v>37437</c:v>
                </c:pt>
                <c:pt idx="1">
                  <c:v>37802</c:v>
                </c:pt>
                <c:pt idx="2">
                  <c:v>38168</c:v>
                </c:pt>
                <c:pt idx="3">
                  <c:v>38533</c:v>
                </c:pt>
                <c:pt idx="4">
                  <c:v>38898</c:v>
                </c:pt>
                <c:pt idx="5">
                  <c:v>39263</c:v>
                </c:pt>
                <c:pt idx="6">
                  <c:v>39629</c:v>
                </c:pt>
                <c:pt idx="7">
                  <c:v>39994</c:v>
                </c:pt>
                <c:pt idx="8">
                  <c:v>40359</c:v>
                </c:pt>
                <c:pt idx="9">
                  <c:v>40724</c:v>
                </c:pt>
                <c:pt idx="10">
                  <c:v>41090</c:v>
                </c:pt>
                <c:pt idx="11">
                  <c:v>41455</c:v>
                </c:pt>
                <c:pt idx="12">
                  <c:v>41820</c:v>
                </c:pt>
                <c:pt idx="13">
                  <c:v>42185</c:v>
                </c:pt>
                <c:pt idx="14">
                  <c:v>42551</c:v>
                </c:pt>
                <c:pt idx="15">
                  <c:v>42916</c:v>
                </c:pt>
                <c:pt idx="16">
                  <c:v>43281</c:v>
                </c:pt>
                <c:pt idx="17">
                  <c:v>43646</c:v>
                </c:pt>
                <c:pt idx="18">
                  <c:v>44012</c:v>
                </c:pt>
                <c:pt idx="19">
                  <c:v>44377</c:v>
                </c:pt>
                <c:pt idx="20">
                  <c:v>44742</c:v>
                </c:pt>
                <c:pt idx="21">
                  <c:v>45107</c:v>
                </c:pt>
                <c:pt idx="22">
                  <c:v>45473</c:v>
                </c:pt>
                <c:pt idx="23">
                  <c:v>45838</c:v>
                </c:pt>
                <c:pt idx="24">
                  <c:v>46203</c:v>
                </c:pt>
                <c:pt idx="25">
                  <c:v>46568</c:v>
                </c:pt>
                <c:pt idx="26">
                  <c:v>46934</c:v>
                </c:pt>
                <c:pt idx="27">
                  <c:v>47299</c:v>
                </c:pt>
                <c:pt idx="28">
                  <c:v>47664</c:v>
                </c:pt>
              </c:numCache>
            </c:numRef>
          </c:cat>
          <c:val>
            <c:numRef>
              <c:f>Brazil_adults!$B$4:$B$32</c:f>
              <c:numCache>
                <c:formatCode>General</c:formatCode>
                <c:ptCount val="29"/>
                <c:pt idx="0">
                  <c:v>169.26293239335703</c:v>
                </c:pt>
                <c:pt idx="1">
                  <c:v>167.91486306500784</c:v>
                </c:pt>
                <c:pt idx="2">
                  <c:v>166.9828968168685</c:v>
                </c:pt>
                <c:pt idx="3">
                  <c:v>164.60332110956563</c:v>
                </c:pt>
                <c:pt idx="4">
                  <c:v>161.43598291845299</c:v>
                </c:pt>
                <c:pt idx="5">
                  <c:v>159.04850893501293</c:v>
                </c:pt>
                <c:pt idx="6">
                  <c:v>157.0056242433441</c:v>
                </c:pt>
                <c:pt idx="7">
                  <c:v>154.96273955167527</c:v>
                </c:pt>
                <c:pt idx="8">
                  <c:v>152.91985486000644</c:v>
                </c:pt>
                <c:pt idx="9">
                  <c:v>150.87697016833761</c:v>
                </c:pt>
                <c:pt idx="10">
                  <c:v>148.83408547666878</c:v>
                </c:pt>
                <c:pt idx="11">
                  <c:v>146.79120078499994</c:v>
                </c:pt>
                <c:pt idx="12">
                  <c:v>144.74831609333111</c:v>
                </c:pt>
                <c:pt idx="13">
                  <c:v>142.70543140166228</c:v>
                </c:pt>
                <c:pt idx="14">
                  <c:v>140.66254670999345</c:v>
                </c:pt>
                <c:pt idx="15">
                  <c:v>138.61966201832462</c:v>
                </c:pt>
                <c:pt idx="16">
                  <c:v>136.57677732665579</c:v>
                </c:pt>
                <c:pt idx="17">
                  <c:v>134.53389263498696</c:v>
                </c:pt>
                <c:pt idx="18">
                  <c:v>132.49100794331812</c:v>
                </c:pt>
                <c:pt idx="19">
                  <c:v>130.44812325164929</c:v>
                </c:pt>
                <c:pt idx="20">
                  <c:v>128.40523855998046</c:v>
                </c:pt>
                <c:pt idx="21">
                  <c:v>126.36235386831164</c:v>
                </c:pt>
                <c:pt idx="22">
                  <c:v>124.31946917664283</c:v>
                </c:pt>
                <c:pt idx="23">
                  <c:v>122.27658448497401</c:v>
                </c:pt>
                <c:pt idx="24">
                  <c:v>120.23369979330519</c:v>
                </c:pt>
                <c:pt idx="25">
                  <c:v>118.19081510163637</c:v>
                </c:pt>
                <c:pt idx="26">
                  <c:v>116.14793040996756</c:v>
                </c:pt>
                <c:pt idx="27">
                  <c:v>114.10504571829874</c:v>
                </c:pt>
                <c:pt idx="28">
                  <c:v>112.06216102662992</c:v>
                </c:pt>
              </c:numCache>
            </c:numRef>
          </c:val>
        </c:ser>
        <c:ser>
          <c:idx val="2"/>
          <c:order val="1"/>
          <c:tx>
            <c:strRef>
              <c:f>Brazil_adults!$C$3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</c:spPr>
          <c:cat>
            <c:numRef>
              <c:f>Brazil_adults!$A$4:$A$32</c:f>
              <c:numCache>
                <c:formatCode>yyyy</c:formatCode>
                <c:ptCount val="29"/>
                <c:pt idx="0">
                  <c:v>37437</c:v>
                </c:pt>
                <c:pt idx="1">
                  <c:v>37802</c:v>
                </c:pt>
                <c:pt idx="2">
                  <c:v>38168</c:v>
                </c:pt>
                <c:pt idx="3">
                  <c:v>38533</c:v>
                </c:pt>
                <c:pt idx="4">
                  <c:v>38898</c:v>
                </c:pt>
                <c:pt idx="5">
                  <c:v>39263</c:v>
                </c:pt>
                <c:pt idx="6">
                  <c:v>39629</c:v>
                </c:pt>
                <c:pt idx="7">
                  <c:v>39994</c:v>
                </c:pt>
                <c:pt idx="8">
                  <c:v>40359</c:v>
                </c:pt>
                <c:pt idx="9">
                  <c:v>40724</c:v>
                </c:pt>
                <c:pt idx="10">
                  <c:v>41090</c:v>
                </c:pt>
                <c:pt idx="11">
                  <c:v>41455</c:v>
                </c:pt>
                <c:pt idx="12">
                  <c:v>41820</c:v>
                </c:pt>
                <c:pt idx="13">
                  <c:v>42185</c:v>
                </c:pt>
                <c:pt idx="14">
                  <c:v>42551</c:v>
                </c:pt>
                <c:pt idx="15">
                  <c:v>42916</c:v>
                </c:pt>
                <c:pt idx="16">
                  <c:v>43281</c:v>
                </c:pt>
                <c:pt idx="17">
                  <c:v>43646</c:v>
                </c:pt>
                <c:pt idx="18">
                  <c:v>44012</c:v>
                </c:pt>
                <c:pt idx="19">
                  <c:v>44377</c:v>
                </c:pt>
                <c:pt idx="20">
                  <c:v>44742</c:v>
                </c:pt>
                <c:pt idx="21">
                  <c:v>45107</c:v>
                </c:pt>
                <c:pt idx="22">
                  <c:v>45473</c:v>
                </c:pt>
                <c:pt idx="23">
                  <c:v>45838</c:v>
                </c:pt>
                <c:pt idx="24">
                  <c:v>46203</c:v>
                </c:pt>
                <c:pt idx="25">
                  <c:v>46568</c:v>
                </c:pt>
                <c:pt idx="26">
                  <c:v>46934</c:v>
                </c:pt>
                <c:pt idx="27">
                  <c:v>47299</c:v>
                </c:pt>
                <c:pt idx="28">
                  <c:v>47664</c:v>
                </c:pt>
              </c:numCache>
            </c:numRef>
          </c:cat>
          <c:val>
            <c:numRef>
              <c:f>Brazil_adults!$C$4:$C$32</c:f>
              <c:numCache>
                <c:formatCode>General</c:formatCode>
                <c:ptCount val="29"/>
                <c:pt idx="0">
                  <c:v>38.989272499999998</c:v>
                </c:pt>
                <c:pt idx="1">
                  <c:v>38.455304999999996</c:v>
                </c:pt>
                <c:pt idx="2">
                  <c:v>37.921337499999993</c:v>
                </c:pt>
                <c:pt idx="3">
                  <c:v>37.38736999999999</c:v>
                </c:pt>
                <c:pt idx="4">
                  <c:v>36.853402499999987</c:v>
                </c:pt>
                <c:pt idx="5">
                  <c:v>36.319434999999984</c:v>
                </c:pt>
                <c:pt idx="6">
                  <c:v>35.785467499999982</c:v>
                </c:pt>
                <c:pt idx="7">
                  <c:v>35.2515</c:v>
                </c:pt>
                <c:pt idx="8">
                  <c:v>34.624435714285717</c:v>
                </c:pt>
                <c:pt idx="9">
                  <c:v>33.997371428571434</c:v>
                </c:pt>
                <c:pt idx="10">
                  <c:v>33.37030714285715</c:v>
                </c:pt>
                <c:pt idx="11">
                  <c:v>32.743242857142867</c:v>
                </c:pt>
                <c:pt idx="12">
                  <c:v>32.116178571428584</c:v>
                </c:pt>
                <c:pt idx="13">
                  <c:v>31.489114285714297</c:v>
                </c:pt>
                <c:pt idx="14">
                  <c:v>30.862049999999996</c:v>
                </c:pt>
                <c:pt idx="15">
                  <c:v>30.23498571428571</c:v>
                </c:pt>
                <c:pt idx="16">
                  <c:v>29.607921428571423</c:v>
                </c:pt>
                <c:pt idx="17">
                  <c:v>28.980857142857136</c:v>
                </c:pt>
                <c:pt idx="18">
                  <c:v>28.353792857142849</c:v>
                </c:pt>
                <c:pt idx="19">
                  <c:v>27.726728571428563</c:v>
                </c:pt>
                <c:pt idx="20">
                  <c:v>27.099664285714276</c:v>
                </c:pt>
                <c:pt idx="21">
                  <c:v>26.472599999999989</c:v>
                </c:pt>
                <c:pt idx="22">
                  <c:v>25.845535714285703</c:v>
                </c:pt>
                <c:pt idx="23">
                  <c:v>25.218471428571416</c:v>
                </c:pt>
                <c:pt idx="24">
                  <c:v>24.591407142857129</c:v>
                </c:pt>
                <c:pt idx="25">
                  <c:v>23.964342857142842</c:v>
                </c:pt>
                <c:pt idx="26">
                  <c:v>23.337278571428556</c:v>
                </c:pt>
                <c:pt idx="27">
                  <c:v>22.710214285714269</c:v>
                </c:pt>
                <c:pt idx="28">
                  <c:v>22.083149999999982</c:v>
                </c:pt>
              </c:numCache>
            </c:numRef>
          </c:val>
        </c:ser>
        <c:ser>
          <c:idx val="3"/>
          <c:order val="2"/>
          <c:tx>
            <c:strRef>
              <c:f>Brazil_adults!$D$3</c:f>
              <c:strCache>
                <c:ptCount val="1"/>
                <c:pt idx="0">
                  <c:v>Travel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25400">
              <a:noFill/>
            </a:ln>
          </c:spPr>
          <c:cat>
            <c:numRef>
              <c:f>Brazil_adults!$A$4:$A$32</c:f>
              <c:numCache>
                <c:formatCode>yyyy</c:formatCode>
                <c:ptCount val="29"/>
                <c:pt idx="0">
                  <c:v>37437</c:v>
                </c:pt>
                <c:pt idx="1">
                  <c:v>37802</c:v>
                </c:pt>
                <c:pt idx="2">
                  <c:v>38168</c:v>
                </c:pt>
                <c:pt idx="3">
                  <c:v>38533</c:v>
                </c:pt>
                <c:pt idx="4">
                  <c:v>38898</c:v>
                </c:pt>
                <c:pt idx="5">
                  <c:v>39263</c:v>
                </c:pt>
                <c:pt idx="6">
                  <c:v>39629</c:v>
                </c:pt>
                <c:pt idx="7">
                  <c:v>39994</c:v>
                </c:pt>
                <c:pt idx="8">
                  <c:v>40359</c:v>
                </c:pt>
                <c:pt idx="9">
                  <c:v>40724</c:v>
                </c:pt>
                <c:pt idx="10">
                  <c:v>41090</c:v>
                </c:pt>
                <c:pt idx="11">
                  <c:v>41455</c:v>
                </c:pt>
                <c:pt idx="12">
                  <c:v>41820</c:v>
                </c:pt>
                <c:pt idx="13">
                  <c:v>42185</c:v>
                </c:pt>
                <c:pt idx="14">
                  <c:v>42551</c:v>
                </c:pt>
                <c:pt idx="15">
                  <c:v>42916</c:v>
                </c:pt>
                <c:pt idx="16">
                  <c:v>43281</c:v>
                </c:pt>
                <c:pt idx="17">
                  <c:v>43646</c:v>
                </c:pt>
                <c:pt idx="18">
                  <c:v>44012</c:v>
                </c:pt>
                <c:pt idx="19">
                  <c:v>44377</c:v>
                </c:pt>
                <c:pt idx="20">
                  <c:v>44742</c:v>
                </c:pt>
                <c:pt idx="21">
                  <c:v>45107</c:v>
                </c:pt>
                <c:pt idx="22">
                  <c:v>45473</c:v>
                </c:pt>
                <c:pt idx="23">
                  <c:v>45838</c:v>
                </c:pt>
                <c:pt idx="24">
                  <c:v>46203</c:v>
                </c:pt>
                <c:pt idx="25">
                  <c:v>46568</c:v>
                </c:pt>
                <c:pt idx="26">
                  <c:v>46934</c:v>
                </c:pt>
                <c:pt idx="27">
                  <c:v>47299</c:v>
                </c:pt>
                <c:pt idx="28">
                  <c:v>47664</c:v>
                </c:pt>
              </c:numCache>
            </c:numRef>
          </c:cat>
          <c:val>
            <c:numRef>
              <c:f>Brazil_adults!$D$4:$D$32</c:f>
              <c:numCache>
                <c:formatCode>General</c:formatCode>
                <c:ptCount val="29"/>
                <c:pt idx="0">
                  <c:v>14.847958250000001</c:v>
                </c:pt>
                <c:pt idx="1">
                  <c:v>14.762434714285716</c:v>
                </c:pt>
                <c:pt idx="2">
                  <c:v>14.67691117857143</c:v>
                </c:pt>
                <c:pt idx="3">
                  <c:v>14.591387642857145</c:v>
                </c:pt>
                <c:pt idx="4">
                  <c:v>14.505864107142859</c:v>
                </c:pt>
                <c:pt idx="5">
                  <c:v>14.420340571428573</c:v>
                </c:pt>
                <c:pt idx="6">
                  <c:v>14.334817035714288</c:v>
                </c:pt>
                <c:pt idx="7">
                  <c:v>14.2492935</c:v>
                </c:pt>
                <c:pt idx="8">
                  <c:v>13.935890214285715</c:v>
                </c:pt>
                <c:pt idx="9">
                  <c:v>13.62248692857143</c:v>
                </c:pt>
                <c:pt idx="10">
                  <c:v>13.309083642857145</c:v>
                </c:pt>
                <c:pt idx="11">
                  <c:v>12.995680357142859</c:v>
                </c:pt>
                <c:pt idx="12">
                  <c:v>12.682277071428574</c:v>
                </c:pt>
                <c:pt idx="13">
                  <c:v>12.368873785714289</c:v>
                </c:pt>
                <c:pt idx="14">
                  <c:v>12.055470499999998</c:v>
                </c:pt>
                <c:pt idx="15">
                  <c:v>11.742067214285713</c:v>
                </c:pt>
                <c:pt idx="16">
                  <c:v>11.428663928571428</c:v>
                </c:pt>
                <c:pt idx="17">
                  <c:v>11.115260642857143</c:v>
                </c:pt>
                <c:pt idx="18">
                  <c:v>10.801857357142858</c:v>
                </c:pt>
                <c:pt idx="19">
                  <c:v>10.488454071428572</c:v>
                </c:pt>
                <c:pt idx="20">
                  <c:v>10.175050785714287</c:v>
                </c:pt>
                <c:pt idx="21">
                  <c:v>9.8616475000000019</c:v>
                </c:pt>
                <c:pt idx="22">
                  <c:v>9.5482442142857167</c:v>
                </c:pt>
                <c:pt idx="23">
                  <c:v>9.2348409285714315</c:v>
                </c:pt>
                <c:pt idx="24">
                  <c:v>8.9214376428571462</c:v>
                </c:pt>
                <c:pt idx="25">
                  <c:v>8.608034357142861</c:v>
                </c:pt>
                <c:pt idx="26">
                  <c:v>8.2946310714285758</c:v>
                </c:pt>
                <c:pt idx="27">
                  <c:v>7.9812277857142897</c:v>
                </c:pt>
                <c:pt idx="28">
                  <c:v>7.6678245000000036</c:v>
                </c:pt>
              </c:numCache>
            </c:numRef>
          </c:val>
        </c:ser>
        <c:ser>
          <c:idx val="4"/>
          <c:order val="3"/>
          <c:tx>
            <c:strRef>
              <c:f>Brazil_adults!$H$3</c:f>
              <c:strCache>
                <c:ptCount val="1"/>
                <c:pt idx="0">
                  <c:v>Active leisure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</c:spPr>
          <c:cat>
            <c:numRef>
              <c:f>Brazil_adults!$A$4:$A$32</c:f>
              <c:numCache>
                <c:formatCode>yyyy</c:formatCode>
                <c:ptCount val="29"/>
                <c:pt idx="0">
                  <c:v>37437</c:v>
                </c:pt>
                <c:pt idx="1">
                  <c:v>37802</c:v>
                </c:pt>
                <c:pt idx="2">
                  <c:v>38168</c:v>
                </c:pt>
                <c:pt idx="3">
                  <c:v>38533</c:v>
                </c:pt>
                <c:pt idx="4">
                  <c:v>38898</c:v>
                </c:pt>
                <c:pt idx="5">
                  <c:v>39263</c:v>
                </c:pt>
                <c:pt idx="6">
                  <c:v>39629</c:v>
                </c:pt>
                <c:pt idx="7">
                  <c:v>39994</c:v>
                </c:pt>
                <c:pt idx="8">
                  <c:v>40359</c:v>
                </c:pt>
                <c:pt idx="9">
                  <c:v>40724</c:v>
                </c:pt>
                <c:pt idx="10">
                  <c:v>41090</c:v>
                </c:pt>
                <c:pt idx="11">
                  <c:v>41455</c:v>
                </c:pt>
                <c:pt idx="12">
                  <c:v>41820</c:v>
                </c:pt>
                <c:pt idx="13">
                  <c:v>42185</c:v>
                </c:pt>
                <c:pt idx="14">
                  <c:v>42551</c:v>
                </c:pt>
                <c:pt idx="15">
                  <c:v>42916</c:v>
                </c:pt>
                <c:pt idx="16">
                  <c:v>43281</c:v>
                </c:pt>
                <c:pt idx="17">
                  <c:v>43646</c:v>
                </c:pt>
                <c:pt idx="18">
                  <c:v>44012</c:v>
                </c:pt>
                <c:pt idx="19">
                  <c:v>44377</c:v>
                </c:pt>
                <c:pt idx="20">
                  <c:v>44742</c:v>
                </c:pt>
                <c:pt idx="21">
                  <c:v>45107</c:v>
                </c:pt>
                <c:pt idx="22">
                  <c:v>45473</c:v>
                </c:pt>
                <c:pt idx="23">
                  <c:v>45838</c:v>
                </c:pt>
                <c:pt idx="24">
                  <c:v>46203</c:v>
                </c:pt>
                <c:pt idx="25">
                  <c:v>46568</c:v>
                </c:pt>
                <c:pt idx="26">
                  <c:v>46934</c:v>
                </c:pt>
                <c:pt idx="27">
                  <c:v>47299</c:v>
                </c:pt>
                <c:pt idx="28">
                  <c:v>47664</c:v>
                </c:pt>
              </c:numCache>
            </c:numRef>
          </c:cat>
          <c:val>
            <c:numRef>
              <c:f>Brazil_adults!$H$4:$H$32</c:f>
              <c:numCache>
                <c:formatCode>General</c:formatCode>
                <c:ptCount val="29"/>
                <c:pt idx="0">
                  <c:v>5.9328570000000003</c:v>
                </c:pt>
                <c:pt idx="1">
                  <c:v>6.043095119047619</c:v>
                </c:pt>
                <c:pt idx="2">
                  <c:v>6.1533332380952377</c:v>
                </c:pt>
                <c:pt idx="3">
                  <c:v>6.2635713571428564</c:v>
                </c:pt>
                <c:pt idx="4">
                  <c:v>6.3738094761904751</c:v>
                </c:pt>
                <c:pt idx="5">
                  <c:v>6.4840475952380938</c:v>
                </c:pt>
                <c:pt idx="6">
                  <c:v>6.5942857142857143</c:v>
                </c:pt>
                <c:pt idx="7">
                  <c:v>6.704523833333333</c:v>
                </c:pt>
                <c:pt idx="8">
                  <c:v>6.8147619523809517</c:v>
                </c:pt>
                <c:pt idx="9">
                  <c:v>6.9250000714285704</c:v>
                </c:pt>
                <c:pt idx="10">
                  <c:v>7.0352381904761891</c:v>
                </c:pt>
                <c:pt idx="11">
                  <c:v>7.1454763095238079</c:v>
                </c:pt>
                <c:pt idx="12">
                  <c:v>7.2557144285714266</c:v>
                </c:pt>
                <c:pt idx="13">
                  <c:v>7.3659525476190453</c:v>
                </c:pt>
                <c:pt idx="14">
                  <c:v>7.476190666666664</c:v>
                </c:pt>
                <c:pt idx="15">
                  <c:v>7.5864287857142827</c:v>
                </c:pt>
                <c:pt idx="16">
                  <c:v>7.6966669047619014</c:v>
                </c:pt>
                <c:pt idx="17">
                  <c:v>7.8069050238095201</c:v>
                </c:pt>
                <c:pt idx="18">
                  <c:v>7.9171431428571388</c:v>
                </c:pt>
                <c:pt idx="19">
                  <c:v>8.0273812619047575</c:v>
                </c:pt>
                <c:pt idx="20">
                  <c:v>8.1376193809523762</c:v>
                </c:pt>
                <c:pt idx="21">
                  <c:v>8.247857499999995</c:v>
                </c:pt>
                <c:pt idx="22">
                  <c:v>8.3580956190476137</c:v>
                </c:pt>
                <c:pt idx="23">
                  <c:v>8.4683337380952324</c:v>
                </c:pt>
                <c:pt idx="24">
                  <c:v>8.5785718571428511</c:v>
                </c:pt>
                <c:pt idx="25">
                  <c:v>8.6888099761904698</c:v>
                </c:pt>
                <c:pt idx="26">
                  <c:v>8.7990480952380885</c:v>
                </c:pt>
                <c:pt idx="27">
                  <c:v>8.9092862142857072</c:v>
                </c:pt>
                <c:pt idx="28">
                  <c:v>9.0195243333333259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632184"/>
        <c:axId val="816622384"/>
      </c:areaChart>
      <c:lineChart>
        <c:grouping val="standard"/>
        <c:varyColors val="0"/>
        <c:ser>
          <c:idx val="5"/>
          <c:order val="4"/>
          <c:tx>
            <c:strRef>
              <c:f>Brazil_adults!$F$3</c:f>
              <c:strCache>
                <c:ptCount val="1"/>
                <c:pt idx="0">
                  <c:v>Sedentary time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Brazil_adults!$A$4:$A$32</c:f>
              <c:numCache>
                <c:formatCode>yyyy</c:formatCode>
                <c:ptCount val="29"/>
                <c:pt idx="0">
                  <c:v>37437</c:v>
                </c:pt>
                <c:pt idx="1">
                  <c:v>37802</c:v>
                </c:pt>
                <c:pt idx="2">
                  <c:v>38168</c:v>
                </c:pt>
                <c:pt idx="3">
                  <c:v>38533</c:v>
                </c:pt>
                <c:pt idx="4">
                  <c:v>38898</c:v>
                </c:pt>
                <c:pt idx="5">
                  <c:v>39263</c:v>
                </c:pt>
                <c:pt idx="6">
                  <c:v>39629</c:v>
                </c:pt>
                <c:pt idx="7">
                  <c:v>39994</c:v>
                </c:pt>
                <c:pt idx="8">
                  <c:v>40359</c:v>
                </c:pt>
                <c:pt idx="9">
                  <c:v>40724</c:v>
                </c:pt>
                <c:pt idx="10">
                  <c:v>41090</c:v>
                </c:pt>
                <c:pt idx="11">
                  <c:v>41455</c:v>
                </c:pt>
                <c:pt idx="12">
                  <c:v>41820</c:v>
                </c:pt>
                <c:pt idx="13">
                  <c:v>42185</c:v>
                </c:pt>
                <c:pt idx="14">
                  <c:v>42551</c:v>
                </c:pt>
                <c:pt idx="15">
                  <c:v>42916</c:v>
                </c:pt>
                <c:pt idx="16">
                  <c:v>43281</c:v>
                </c:pt>
                <c:pt idx="17">
                  <c:v>43646</c:v>
                </c:pt>
                <c:pt idx="18">
                  <c:v>44012</c:v>
                </c:pt>
                <c:pt idx="19">
                  <c:v>44377</c:v>
                </c:pt>
                <c:pt idx="20">
                  <c:v>44742</c:v>
                </c:pt>
                <c:pt idx="21">
                  <c:v>45107</c:v>
                </c:pt>
                <c:pt idx="22">
                  <c:v>45473</c:v>
                </c:pt>
                <c:pt idx="23">
                  <c:v>45838</c:v>
                </c:pt>
                <c:pt idx="24">
                  <c:v>46203</c:v>
                </c:pt>
                <c:pt idx="25">
                  <c:v>46568</c:v>
                </c:pt>
                <c:pt idx="26">
                  <c:v>46934</c:v>
                </c:pt>
                <c:pt idx="27">
                  <c:v>47299</c:v>
                </c:pt>
                <c:pt idx="28">
                  <c:v>47664</c:v>
                </c:pt>
              </c:numCache>
            </c:numRef>
          </c:cat>
          <c:val>
            <c:numRef>
              <c:f>Brazil_adults!$F$4:$F$32</c:f>
              <c:numCache>
                <c:formatCode>General</c:formatCode>
                <c:ptCount val="29"/>
                <c:pt idx="0">
                  <c:v>23.621594999999999</c:v>
                </c:pt>
                <c:pt idx="1">
                  <c:v>23.76612857142857</c:v>
                </c:pt>
                <c:pt idx="2">
                  <c:v>23.910662142857142</c:v>
                </c:pt>
                <c:pt idx="3">
                  <c:v>24.055195714285713</c:v>
                </c:pt>
                <c:pt idx="4">
                  <c:v>24.199729285714284</c:v>
                </c:pt>
                <c:pt idx="5">
                  <c:v>24.344262857142855</c:v>
                </c:pt>
                <c:pt idx="6">
                  <c:v>24.488796428571426</c:v>
                </c:pt>
                <c:pt idx="7">
                  <c:v>24.633330000000001</c:v>
                </c:pt>
                <c:pt idx="8">
                  <c:v>25.03248142857143</c:v>
                </c:pt>
                <c:pt idx="9">
                  <c:v>25.431632857142858</c:v>
                </c:pt>
                <c:pt idx="10">
                  <c:v>25.830784285714287</c:v>
                </c:pt>
                <c:pt idx="11">
                  <c:v>26.229935714285716</c:v>
                </c:pt>
                <c:pt idx="12">
                  <c:v>26.629087142857145</c:v>
                </c:pt>
                <c:pt idx="13">
                  <c:v>27.028238571428574</c:v>
                </c:pt>
                <c:pt idx="14">
                  <c:v>27.427389999999999</c:v>
                </c:pt>
                <c:pt idx="15">
                  <c:v>27.826541428571428</c:v>
                </c:pt>
                <c:pt idx="16">
                  <c:v>28.225692857142857</c:v>
                </c:pt>
                <c:pt idx="17">
                  <c:v>28.624844285714286</c:v>
                </c:pt>
                <c:pt idx="18">
                  <c:v>29.023995714285714</c:v>
                </c:pt>
                <c:pt idx="19">
                  <c:v>29.423147142857143</c:v>
                </c:pt>
                <c:pt idx="20">
                  <c:v>29.822298571428572</c:v>
                </c:pt>
                <c:pt idx="21">
                  <c:v>30.221450000000001</c:v>
                </c:pt>
                <c:pt idx="22">
                  <c:v>30.62060142857143</c:v>
                </c:pt>
                <c:pt idx="23">
                  <c:v>31.019752857142858</c:v>
                </c:pt>
                <c:pt idx="24">
                  <c:v>31.418904285714287</c:v>
                </c:pt>
                <c:pt idx="25">
                  <c:v>31.818055714285716</c:v>
                </c:pt>
                <c:pt idx="26">
                  <c:v>32.217207142857141</c:v>
                </c:pt>
                <c:pt idx="27">
                  <c:v>32.61635857142857</c:v>
                </c:pt>
                <c:pt idx="28">
                  <c:v>33.015509999999999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6629832"/>
        <c:axId val="816625128"/>
      </c:lineChart>
      <c:dateAx>
        <c:axId val="816632184"/>
        <c:scaling>
          <c:orientation val="minMax"/>
          <c:min val="37257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</a:t>
                </a:r>
              </a:p>
            </c:rich>
          </c:tx>
          <c:overlay val="0"/>
        </c:title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22384"/>
        <c:crosses val="autoZero"/>
        <c:auto val="0"/>
        <c:lblOffset val="100"/>
        <c:baseTimeUnit val="years"/>
        <c:majorUnit val="4"/>
        <c:majorTimeUnit val="years"/>
        <c:minorUnit val="4"/>
        <c:minorTimeUnit val="years"/>
      </c:dateAx>
      <c:valAx>
        <c:axId val="816622384"/>
        <c:scaling>
          <c:orientation val="minMax"/>
          <c:max val="250"/>
          <c:min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MET-hours per week</a:t>
                </a:r>
              </a:p>
            </c:rich>
          </c:tx>
          <c:layout>
            <c:manualLayout>
              <c:xMode val="edge"/>
              <c:yMode val="edge"/>
              <c:x val="1.5986829771278591E-2"/>
              <c:y val="0.34721751004128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32184"/>
        <c:crosses val="autoZero"/>
        <c:crossBetween val="between"/>
        <c:majorUnit val="50"/>
      </c:valAx>
      <c:valAx>
        <c:axId val="81662512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hours per week being Sedentary</a:t>
                </a:r>
              </a:p>
            </c:rich>
          </c:tx>
          <c:layout>
            <c:manualLayout>
              <c:xMode val="edge"/>
              <c:yMode val="edge"/>
              <c:x val="0.95118086801649804"/>
              <c:y val="0.289537000405185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16629832"/>
        <c:crosses val="max"/>
        <c:crossBetween val="between"/>
      </c:valAx>
      <c:dateAx>
        <c:axId val="816629832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816625128"/>
        <c:crosses val="autoZero"/>
        <c:auto val="1"/>
        <c:lblOffset val="100"/>
        <c:baseTimeUnit val="years"/>
      </c:dateAx>
      <c:spPr>
        <a:noFill/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27022488108093856"/>
          <c:y val="0.10129113668483747"/>
          <c:w val="0.17260788796966192"/>
          <c:h val="0.1984988895618816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780355158307909E-2"/>
          <c:y val="0.19183889208692098"/>
          <c:w val="0.8259194627698565"/>
          <c:h val="0.70754747390059847"/>
        </c:manualLayout>
      </c:layout>
      <c:areaChart>
        <c:grouping val="stacked"/>
        <c:varyColors val="0"/>
        <c:ser>
          <c:idx val="0"/>
          <c:order val="0"/>
          <c:tx>
            <c:strRef>
              <c:f>ChinaPA_Adults!$B$113</c:f>
              <c:strCache>
                <c:ptCount val="1"/>
                <c:pt idx="0">
                  <c:v>Occupational PA</c:v>
                </c:pt>
              </c:strCache>
            </c:strRef>
          </c:tx>
          <c:cat>
            <c:numRef>
              <c:f>ChinaPA_Adults!$A$114:$A$141</c:f>
              <c:numCache>
                <c:formatCode>yyyy</c:formatCode>
                <c:ptCount val="28"/>
                <c:pt idx="0">
                  <c:v>33419</c:v>
                </c:pt>
                <c:pt idx="1">
                  <c:v>34150</c:v>
                </c:pt>
                <c:pt idx="2">
                  <c:v>35611</c:v>
                </c:pt>
                <c:pt idx="3">
                  <c:v>36707</c:v>
                </c:pt>
                <c:pt idx="4">
                  <c:v>38168</c:v>
                </c:pt>
                <c:pt idx="5">
                  <c:v>38898</c:v>
                </c:pt>
                <c:pt idx="6">
                  <c:v>39994</c:v>
                </c:pt>
                <c:pt idx="7">
                  <c:v>40359</c:v>
                </c:pt>
                <c:pt idx="8">
                  <c:v>40724</c:v>
                </c:pt>
                <c:pt idx="9">
                  <c:v>41090</c:v>
                </c:pt>
                <c:pt idx="10">
                  <c:v>41455</c:v>
                </c:pt>
                <c:pt idx="11">
                  <c:v>41820</c:v>
                </c:pt>
                <c:pt idx="12">
                  <c:v>42185</c:v>
                </c:pt>
                <c:pt idx="13">
                  <c:v>42551</c:v>
                </c:pt>
                <c:pt idx="14">
                  <c:v>42916</c:v>
                </c:pt>
                <c:pt idx="15">
                  <c:v>43281</c:v>
                </c:pt>
                <c:pt idx="16">
                  <c:v>43646</c:v>
                </c:pt>
                <c:pt idx="17">
                  <c:v>44012</c:v>
                </c:pt>
                <c:pt idx="18">
                  <c:v>44377</c:v>
                </c:pt>
                <c:pt idx="19">
                  <c:v>44742</c:v>
                </c:pt>
                <c:pt idx="20">
                  <c:v>45107</c:v>
                </c:pt>
                <c:pt idx="21">
                  <c:v>45473</c:v>
                </c:pt>
                <c:pt idx="22">
                  <c:v>45838</c:v>
                </c:pt>
                <c:pt idx="23">
                  <c:v>46203</c:v>
                </c:pt>
                <c:pt idx="24">
                  <c:v>46568</c:v>
                </c:pt>
                <c:pt idx="25">
                  <c:v>46934</c:v>
                </c:pt>
                <c:pt idx="26">
                  <c:v>47299</c:v>
                </c:pt>
                <c:pt idx="27">
                  <c:v>47664</c:v>
                </c:pt>
              </c:numCache>
            </c:numRef>
          </c:cat>
          <c:val>
            <c:numRef>
              <c:f>ChinaPA_Adults!$B$114:$B$141</c:f>
              <c:numCache>
                <c:formatCode>General</c:formatCode>
                <c:ptCount val="28"/>
                <c:pt idx="0">
                  <c:v>345.81139999999999</c:v>
                </c:pt>
                <c:pt idx="1">
                  <c:v>315.50389999999999</c:v>
                </c:pt>
                <c:pt idx="2">
                  <c:v>294.0634</c:v>
                </c:pt>
                <c:pt idx="3">
                  <c:v>251.07050000000001</c:v>
                </c:pt>
                <c:pt idx="4">
                  <c:v>186.7099</c:v>
                </c:pt>
                <c:pt idx="5">
                  <c:v>184.43600000000001</c:v>
                </c:pt>
                <c:pt idx="6">
                  <c:v>183.46</c:v>
                </c:pt>
                <c:pt idx="7">
                  <c:v>182.50332795698927</c:v>
                </c:pt>
                <c:pt idx="8">
                  <c:v>181.54665591397853</c:v>
                </c:pt>
                <c:pt idx="9">
                  <c:v>180.58998387096779</c:v>
                </c:pt>
                <c:pt idx="10">
                  <c:v>179.63331182795704</c:v>
                </c:pt>
                <c:pt idx="11">
                  <c:v>178.6766397849463</c:v>
                </c:pt>
                <c:pt idx="12">
                  <c:v>177.71996774193556</c:v>
                </c:pt>
                <c:pt idx="13">
                  <c:v>176.76329569892482</c:v>
                </c:pt>
                <c:pt idx="14">
                  <c:v>175.80662365591408</c:v>
                </c:pt>
                <c:pt idx="15">
                  <c:v>174.84995161290334</c:v>
                </c:pt>
                <c:pt idx="16">
                  <c:v>173.8932795698926</c:v>
                </c:pt>
                <c:pt idx="17">
                  <c:v>172.93660752688186</c:v>
                </c:pt>
                <c:pt idx="18">
                  <c:v>171.97993548387112</c:v>
                </c:pt>
                <c:pt idx="19">
                  <c:v>171.02326344086038</c:v>
                </c:pt>
                <c:pt idx="20">
                  <c:v>170.06659139784963</c:v>
                </c:pt>
                <c:pt idx="21">
                  <c:v>169.10991935483889</c:v>
                </c:pt>
                <c:pt idx="22">
                  <c:v>168.15324731182815</c:v>
                </c:pt>
                <c:pt idx="23">
                  <c:v>167.19657526881741</c:v>
                </c:pt>
                <c:pt idx="24">
                  <c:v>166.23990322580667</c:v>
                </c:pt>
                <c:pt idx="25">
                  <c:v>165.28323118279593</c:v>
                </c:pt>
                <c:pt idx="26">
                  <c:v>164.32655913978519</c:v>
                </c:pt>
                <c:pt idx="27">
                  <c:v>163.36988709677445</c:v>
                </c:pt>
              </c:numCache>
            </c:numRef>
          </c:val>
        </c:ser>
        <c:ser>
          <c:idx val="1"/>
          <c:order val="1"/>
          <c:tx>
            <c:strRef>
              <c:f>ChinaPA_Adults!$C$113</c:f>
              <c:strCache>
                <c:ptCount val="1"/>
                <c:pt idx="0">
                  <c:v>Domestic PA</c:v>
                </c:pt>
              </c:strCache>
            </c:strRef>
          </c:tx>
          <c:cat>
            <c:numRef>
              <c:f>ChinaPA_Adults!$A$114:$A$141</c:f>
              <c:numCache>
                <c:formatCode>yyyy</c:formatCode>
                <c:ptCount val="28"/>
                <c:pt idx="0">
                  <c:v>33419</c:v>
                </c:pt>
                <c:pt idx="1">
                  <c:v>34150</c:v>
                </c:pt>
                <c:pt idx="2">
                  <c:v>35611</c:v>
                </c:pt>
                <c:pt idx="3">
                  <c:v>36707</c:v>
                </c:pt>
                <c:pt idx="4">
                  <c:v>38168</c:v>
                </c:pt>
                <c:pt idx="5">
                  <c:v>38898</c:v>
                </c:pt>
                <c:pt idx="6">
                  <c:v>39994</c:v>
                </c:pt>
                <c:pt idx="7">
                  <c:v>40359</c:v>
                </c:pt>
                <c:pt idx="8">
                  <c:v>40724</c:v>
                </c:pt>
                <c:pt idx="9">
                  <c:v>41090</c:v>
                </c:pt>
                <c:pt idx="10">
                  <c:v>41455</c:v>
                </c:pt>
                <c:pt idx="11">
                  <c:v>41820</c:v>
                </c:pt>
                <c:pt idx="12">
                  <c:v>42185</c:v>
                </c:pt>
                <c:pt idx="13">
                  <c:v>42551</c:v>
                </c:pt>
                <c:pt idx="14">
                  <c:v>42916</c:v>
                </c:pt>
                <c:pt idx="15">
                  <c:v>43281</c:v>
                </c:pt>
                <c:pt idx="16">
                  <c:v>43646</c:v>
                </c:pt>
                <c:pt idx="17">
                  <c:v>44012</c:v>
                </c:pt>
                <c:pt idx="18">
                  <c:v>44377</c:v>
                </c:pt>
                <c:pt idx="19">
                  <c:v>44742</c:v>
                </c:pt>
                <c:pt idx="20">
                  <c:v>45107</c:v>
                </c:pt>
                <c:pt idx="21">
                  <c:v>45473</c:v>
                </c:pt>
                <c:pt idx="22">
                  <c:v>45838</c:v>
                </c:pt>
                <c:pt idx="23">
                  <c:v>46203</c:v>
                </c:pt>
                <c:pt idx="24">
                  <c:v>46568</c:v>
                </c:pt>
                <c:pt idx="25">
                  <c:v>46934</c:v>
                </c:pt>
                <c:pt idx="26">
                  <c:v>47299</c:v>
                </c:pt>
                <c:pt idx="27">
                  <c:v>47664</c:v>
                </c:pt>
              </c:numCache>
            </c:numRef>
          </c:cat>
          <c:val>
            <c:numRef>
              <c:f>ChinaPA_Adults!$C$114:$C$141</c:f>
              <c:numCache>
                <c:formatCode>General</c:formatCode>
                <c:ptCount val="28"/>
                <c:pt idx="0">
                  <c:v>40.090269999999997</c:v>
                </c:pt>
                <c:pt idx="1">
                  <c:v>33.020859999999999</c:v>
                </c:pt>
                <c:pt idx="2">
                  <c:v>29.39001</c:v>
                </c:pt>
                <c:pt idx="3">
                  <c:v>28.975190000000001</c:v>
                </c:pt>
                <c:pt idx="4">
                  <c:v>21.951899999999998</c:v>
                </c:pt>
                <c:pt idx="5">
                  <c:v>19.9941</c:v>
                </c:pt>
                <c:pt idx="6">
                  <c:v>19.222549999999998</c:v>
                </c:pt>
                <c:pt idx="7">
                  <c:v>19.01109698924731</c:v>
                </c:pt>
                <c:pt idx="8">
                  <c:v>18.799643978494622</c:v>
                </c:pt>
                <c:pt idx="9">
                  <c:v>18.588190967741934</c:v>
                </c:pt>
                <c:pt idx="10">
                  <c:v>18.376737956989246</c:v>
                </c:pt>
                <c:pt idx="11">
                  <c:v>18.165284946236557</c:v>
                </c:pt>
                <c:pt idx="12">
                  <c:v>17.953831935483869</c:v>
                </c:pt>
                <c:pt idx="13">
                  <c:v>17.742378924731181</c:v>
                </c:pt>
                <c:pt idx="14">
                  <c:v>17.530925913978493</c:v>
                </c:pt>
                <c:pt idx="15">
                  <c:v>17.319472903225805</c:v>
                </c:pt>
                <c:pt idx="16">
                  <c:v>17.108019892473116</c:v>
                </c:pt>
                <c:pt idx="17">
                  <c:v>16.896566881720428</c:v>
                </c:pt>
                <c:pt idx="18">
                  <c:v>16.68511387096774</c:v>
                </c:pt>
                <c:pt idx="19">
                  <c:v>16.473660860215052</c:v>
                </c:pt>
                <c:pt idx="20">
                  <c:v>16.262207849462364</c:v>
                </c:pt>
                <c:pt idx="21">
                  <c:v>16.050754838709675</c:v>
                </c:pt>
                <c:pt idx="22">
                  <c:v>15.839301827956987</c:v>
                </c:pt>
                <c:pt idx="23">
                  <c:v>15.627848817204299</c:v>
                </c:pt>
                <c:pt idx="24">
                  <c:v>15.416395806451611</c:v>
                </c:pt>
                <c:pt idx="25">
                  <c:v>15.204942795698923</c:v>
                </c:pt>
                <c:pt idx="26">
                  <c:v>14.993489784946235</c:v>
                </c:pt>
                <c:pt idx="27">
                  <c:v>14.782036774193546</c:v>
                </c:pt>
              </c:numCache>
            </c:numRef>
          </c:val>
        </c:ser>
        <c:ser>
          <c:idx val="2"/>
          <c:order val="2"/>
          <c:tx>
            <c:strRef>
              <c:f>ChinaPA_Adults!$D$113</c:f>
              <c:strCache>
                <c:ptCount val="1"/>
                <c:pt idx="0">
                  <c:v>Travel PA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numRef>
              <c:f>ChinaPA_Adults!$A$114:$A$141</c:f>
              <c:numCache>
                <c:formatCode>yyyy</c:formatCode>
                <c:ptCount val="28"/>
                <c:pt idx="0">
                  <c:v>33419</c:v>
                </c:pt>
                <c:pt idx="1">
                  <c:v>34150</c:v>
                </c:pt>
                <c:pt idx="2">
                  <c:v>35611</c:v>
                </c:pt>
                <c:pt idx="3">
                  <c:v>36707</c:v>
                </c:pt>
                <c:pt idx="4">
                  <c:v>38168</c:v>
                </c:pt>
                <c:pt idx="5">
                  <c:v>38898</c:v>
                </c:pt>
                <c:pt idx="6">
                  <c:v>39994</c:v>
                </c:pt>
                <c:pt idx="7">
                  <c:v>40359</c:v>
                </c:pt>
                <c:pt idx="8">
                  <c:v>40724</c:v>
                </c:pt>
                <c:pt idx="9">
                  <c:v>41090</c:v>
                </c:pt>
                <c:pt idx="10">
                  <c:v>41455</c:v>
                </c:pt>
                <c:pt idx="11">
                  <c:v>41820</c:v>
                </c:pt>
                <c:pt idx="12">
                  <c:v>42185</c:v>
                </c:pt>
                <c:pt idx="13">
                  <c:v>42551</c:v>
                </c:pt>
                <c:pt idx="14">
                  <c:v>42916</c:v>
                </c:pt>
                <c:pt idx="15">
                  <c:v>43281</c:v>
                </c:pt>
                <c:pt idx="16">
                  <c:v>43646</c:v>
                </c:pt>
                <c:pt idx="17">
                  <c:v>44012</c:v>
                </c:pt>
                <c:pt idx="18">
                  <c:v>44377</c:v>
                </c:pt>
                <c:pt idx="19">
                  <c:v>44742</c:v>
                </c:pt>
                <c:pt idx="20">
                  <c:v>45107</c:v>
                </c:pt>
                <c:pt idx="21">
                  <c:v>45473</c:v>
                </c:pt>
                <c:pt idx="22">
                  <c:v>45838</c:v>
                </c:pt>
                <c:pt idx="23">
                  <c:v>46203</c:v>
                </c:pt>
                <c:pt idx="24">
                  <c:v>46568</c:v>
                </c:pt>
                <c:pt idx="25">
                  <c:v>46934</c:v>
                </c:pt>
                <c:pt idx="26">
                  <c:v>47299</c:v>
                </c:pt>
                <c:pt idx="27">
                  <c:v>47664</c:v>
                </c:pt>
              </c:numCache>
            </c:numRef>
          </c:cat>
          <c:val>
            <c:numRef>
              <c:f>ChinaPA_Adults!$D$114:$D$141</c:f>
              <c:numCache>
                <c:formatCode>General</c:formatCode>
                <c:ptCount val="28"/>
                <c:pt idx="0">
                  <c:v>10.598710000000001</c:v>
                </c:pt>
                <c:pt idx="1">
                  <c:v>10.4709</c:v>
                </c:pt>
                <c:pt idx="2">
                  <c:v>10.14302</c:v>
                </c:pt>
                <c:pt idx="3">
                  <c:v>9.0855999999999995</c:v>
                </c:pt>
                <c:pt idx="4">
                  <c:v>5.3562329999999996</c:v>
                </c:pt>
                <c:pt idx="5">
                  <c:v>5.1209410000000002</c:v>
                </c:pt>
                <c:pt idx="6">
                  <c:v>5.2743729999999998</c:v>
                </c:pt>
                <c:pt idx="7">
                  <c:v>5.2669504838709678</c:v>
                </c:pt>
                <c:pt idx="8">
                  <c:v>5.2595279677419358</c:v>
                </c:pt>
                <c:pt idx="9">
                  <c:v>5.2521054516129038</c:v>
                </c:pt>
                <c:pt idx="10">
                  <c:v>5.2446829354838718</c:v>
                </c:pt>
                <c:pt idx="11">
                  <c:v>5.2372604193548398</c:v>
                </c:pt>
                <c:pt idx="12">
                  <c:v>5.2298379032258078</c:v>
                </c:pt>
                <c:pt idx="13">
                  <c:v>5.2224153870967758</c:v>
                </c:pt>
                <c:pt idx="14">
                  <c:v>5.2149928709677438</c:v>
                </c:pt>
                <c:pt idx="15">
                  <c:v>5.2075703548387118</c:v>
                </c:pt>
                <c:pt idx="16">
                  <c:v>5.2001478387096798</c:v>
                </c:pt>
                <c:pt idx="17">
                  <c:v>5.1927253225806478</c:v>
                </c:pt>
                <c:pt idx="18">
                  <c:v>5.1853028064516158</c:v>
                </c:pt>
                <c:pt idx="19">
                  <c:v>5.1778802903225838</c:v>
                </c:pt>
                <c:pt idx="20">
                  <c:v>5.1704577741935518</c:v>
                </c:pt>
                <c:pt idx="21">
                  <c:v>5.1630352580645198</c:v>
                </c:pt>
                <c:pt idx="22">
                  <c:v>5.1556127419354878</c:v>
                </c:pt>
                <c:pt idx="23">
                  <c:v>5.1481902258064558</c:v>
                </c:pt>
                <c:pt idx="24">
                  <c:v>5.1407677096774238</c:v>
                </c:pt>
                <c:pt idx="25">
                  <c:v>5.1333451935483918</c:v>
                </c:pt>
                <c:pt idx="26">
                  <c:v>5.1259226774193598</c:v>
                </c:pt>
                <c:pt idx="27">
                  <c:v>5.1185001612903278</c:v>
                </c:pt>
              </c:numCache>
            </c:numRef>
          </c:val>
        </c:ser>
        <c:ser>
          <c:idx val="3"/>
          <c:order val="3"/>
          <c:tx>
            <c:strRef>
              <c:f>ChinaPA_Adults!$E$113</c:f>
              <c:strCache>
                <c:ptCount val="1"/>
                <c:pt idx="0">
                  <c:v>Active Leisure PA</c:v>
                </c:pt>
              </c:strCache>
            </c:strRef>
          </c:tx>
          <c:cat>
            <c:numRef>
              <c:f>ChinaPA_Adults!$A$114:$A$141</c:f>
              <c:numCache>
                <c:formatCode>yyyy</c:formatCode>
                <c:ptCount val="28"/>
                <c:pt idx="0">
                  <c:v>33419</c:v>
                </c:pt>
                <c:pt idx="1">
                  <c:v>34150</c:v>
                </c:pt>
                <c:pt idx="2">
                  <c:v>35611</c:v>
                </c:pt>
                <c:pt idx="3">
                  <c:v>36707</c:v>
                </c:pt>
                <c:pt idx="4">
                  <c:v>38168</c:v>
                </c:pt>
                <c:pt idx="5">
                  <c:v>38898</c:v>
                </c:pt>
                <c:pt idx="6">
                  <c:v>39994</c:v>
                </c:pt>
                <c:pt idx="7">
                  <c:v>40359</c:v>
                </c:pt>
                <c:pt idx="8">
                  <c:v>40724</c:v>
                </c:pt>
                <c:pt idx="9">
                  <c:v>41090</c:v>
                </c:pt>
                <c:pt idx="10">
                  <c:v>41455</c:v>
                </c:pt>
                <c:pt idx="11">
                  <c:v>41820</c:v>
                </c:pt>
                <c:pt idx="12">
                  <c:v>42185</c:v>
                </c:pt>
                <c:pt idx="13">
                  <c:v>42551</c:v>
                </c:pt>
                <c:pt idx="14">
                  <c:v>42916</c:v>
                </c:pt>
                <c:pt idx="15">
                  <c:v>43281</c:v>
                </c:pt>
                <c:pt idx="16">
                  <c:v>43646</c:v>
                </c:pt>
                <c:pt idx="17">
                  <c:v>44012</c:v>
                </c:pt>
                <c:pt idx="18">
                  <c:v>44377</c:v>
                </c:pt>
                <c:pt idx="19">
                  <c:v>44742</c:v>
                </c:pt>
                <c:pt idx="20">
                  <c:v>45107</c:v>
                </c:pt>
                <c:pt idx="21">
                  <c:v>45473</c:v>
                </c:pt>
                <c:pt idx="22">
                  <c:v>45838</c:v>
                </c:pt>
                <c:pt idx="23">
                  <c:v>46203</c:v>
                </c:pt>
                <c:pt idx="24">
                  <c:v>46568</c:v>
                </c:pt>
                <c:pt idx="25">
                  <c:v>46934</c:v>
                </c:pt>
                <c:pt idx="26">
                  <c:v>47299</c:v>
                </c:pt>
                <c:pt idx="27">
                  <c:v>47664</c:v>
                </c:pt>
              </c:numCache>
            </c:numRef>
          </c:cat>
          <c:val>
            <c:numRef>
              <c:f>ChinaPA_Adults!$E$114:$E$141</c:f>
              <c:numCache>
                <c:formatCode>General</c:formatCode>
                <c:ptCount val="28"/>
                <c:pt idx="0">
                  <c:v>2.1881240000000002</c:v>
                </c:pt>
                <c:pt idx="1">
                  <c:v>2.4793370000000001</c:v>
                </c:pt>
                <c:pt idx="2">
                  <c:v>2.8232490000000001</c:v>
                </c:pt>
                <c:pt idx="3">
                  <c:v>2.8780749999999999</c:v>
                </c:pt>
                <c:pt idx="4">
                  <c:v>5.1246869999999998</c:v>
                </c:pt>
                <c:pt idx="5">
                  <c:v>5.3367430000000002</c:v>
                </c:pt>
                <c:pt idx="6">
                  <c:v>4.8215029999999999</c:v>
                </c:pt>
                <c:pt idx="7">
                  <c:v>4.8419773978494627</c:v>
                </c:pt>
                <c:pt idx="8">
                  <c:v>4.8624517956989255</c:v>
                </c:pt>
                <c:pt idx="9">
                  <c:v>4.8829261935483883</c:v>
                </c:pt>
                <c:pt idx="10">
                  <c:v>4.9034005913978511</c:v>
                </c:pt>
                <c:pt idx="11">
                  <c:v>4.9238749892473139</c:v>
                </c:pt>
                <c:pt idx="12">
                  <c:v>4.9443493870967767</c:v>
                </c:pt>
                <c:pt idx="13">
                  <c:v>4.9648237849462395</c:v>
                </c:pt>
                <c:pt idx="14">
                  <c:v>4.9852981827957024</c:v>
                </c:pt>
                <c:pt idx="15">
                  <c:v>5.0057725806451652</c:v>
                </c:pt>
                <c:pt idx="16">
                  <c:v>5.026246978494628</c:v>
                </c:pt>
                <c:pt idx="17">
                  <c:v>5.0467213763440908</c:v>
                </c:pt>
                <c:pt idx="18">
                  <c:v>5.0671957741935536</c:v>
                </c:pt>
                <c:pt idx="19">
                  <c:v>5.0876701720430164</c:v>
                </c:pt>
                <c:pt idx="20">
                  <c:v>5.1081445698924792</c:v>
                </c:pt>
                <c:pt idx="21">
                  <c:v>5.128618967741942</c:v>
                </c:pt>
                <c:pt idx="22">
                  <c:v>5.1490933655914048</c:v>
                </c:pt>
                <c:pt idx="23">
                  <c:v>5.1695677634408677</c:v>
                </c:pt>
                <c:pt idx="24">
                  <c:v>5.1900421612903305</c:v>
                </c:pt>
                <c:pt idx="25">
                  <c:v>5.2105165591397933</c:v>
                </c:pt>
                <c:pt idx="26">
                  <c:v>5.2309909569892561</c:v>
                </c:pt>
                <c:pt idx="27">
                  <c:v>5.2514653548387189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4887264"/>
        <c:axId val="664888048"/>
      </c:areaChart>
      <c:lineChart>
        <c:grouping val="standard"/>
        <c:varyColors val="0"/>
        <c:ser>
          <c:idx val="4"/>
          <c:order val="4"/>
          <c:tx>
            <c:strRef>
              <c:f>ChinaPA_Adults!$I$113</c:f>
              <c:strCache>
                <c:ptCount val="1"/>
                <c:pt idx="0">
                  <c:v>Sedentary Time (hrs/week)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ChinaPA_Adults!$A$114:$A$141</c:f>
              <c:numCache>
                <c:formatCode>yyyy</c:formatCode>
                <c:ptCount val="28"/>
                <c:pt idx="0">
                  <c:v>33419</c:v>
                </c:pt>
                <c:pt idx="1">
                  <c:v>34150</c:v>
                </c:pt>
                <c:pt idx="2">
                  <c:v>35611</c:v>
                </c:pt>
                <c:pt idx="3">
                  <c:v>36707</c:v>
                </c:pt>
                <c:pt idx="4">
                  <c:v>38168</c:v>
                </c:pt>
                <c:pt idx="5">
                  <c:v>38898</c:v>
                </c:pt>
                <c:pt idx="6">
                  <c:v>39994</c:v>
                </c:pt>
                <c:pt idx="7">
                  <c:v>40359</c:v>
                </c:pt>
                <c:pt idx="8">
                  <c:v>40724</c:v>
                </c:pt>
                <c:pt idx="9">
                  <c:v>41090</c:v>
                </c:pt>
                <c:pt idx="10">
                  <c:v>41455</c:v>
                </c:pt>
                <c:pt idx="11">
                  <c:v>41820</c:v>
                </c:pt>
                <c:pt idx="12">
                  <c:v>42185</c:v>
                </c:pt>
                <c:pt idx="13">
                  <c:v>42551</c:v>
                </c:pt>
                <c:pt idx="14">
                  <c:v>42916</c:v>
                </c:pt>
                <c:pt idx="15">
                  <c:v>43281</c:v>
                </c:pt>
                <c:pt idx="16">
                  <c:v>43646</c:v>
                </c:pt>
                <c:pt idx="17">
                  <c:v>44012</c:v>
                </c:pt>
                <c:pt idx="18">
                  <c:v>44377</c:v>
                </c:pt>
                <c:pt idx="19">
                  <c:v>44742</c:v>
                </c:pt>
                <c:pt idx="20">
                  <c:v>45107</c:v>
                </c:pt>
                <c:pt idx="21">
                  <c:v>45473</c:v>
                </c:pt>
                <c:pt idx="22">
                  <c:v>45838</c:v>
                </c:pt>
                <c:pt idx="23">
                  <c:v>46203</c:v>
                </c:pt>
                <c:pt idx="24">
                  <c:v>46568</c:v>
                </c:pt>
                <c:pt idx="25">
                  <c:v>46934</c:v>
                </c:pt>
                <c:pt idx="26">
                  <c:v>47299</c:v>
                </c:pt>
                <c:pt idx="27">
                  <c:v>47664</c:v>
                </c:pt>
              </c:numCache>
            </c:numRef>
          </c:cat>
          <c:val>
            <c:numRef>
              <c:f>ChinaPA_Adults!$I$114:$I$141</c:f>
              <c:numCache>
                <c:formatCode>General</c:formatCode>
                <c:ptCount val="28"/>
                <c:pt idx="0">
                  <c:v>15.1</c:v>
                </c:pt>
                <c:pt idx="1">
                  <c:v>15.6</c:v>
                </c:pt>
                <c:pt idx="2">
                  <c:v>17.03</c:v>
                </c:pt>
                <c:pt idx="3">
                  <c:v>18.7</c:v>
                </c:pt>
                <c:pt idx="4">
                  <c:v>18.59</c:v>
                </c:pt>
                <c:pt idx="5">
                  <c:v>18.36</c:v>
                </c:pt>
                <c:pt idx="6">
                  <c:v>19.97</c:v>
                </c:pt>
                <c:pt idx="7">
                  <c:v>20.22</c:v>
                </c:pt>
                <c:pt idx="8">
                  <c:v>20.47</c:v>
                </c:pt>
                <c:pt idx="9">
                  <c:v>20.72</c:v>
                </c:pt>
                <c:pt idx="10">
                  <c:v>20.97</c:v>
                </c:pt>
                <c:pt idx="11">
                  <c:v>21.22</c:v>
                </c:pt>
                <c:pt idx="12">
                  <c:v>21.47</c:v>
                </c:pt>
                <c:pt idx="13">
                  <c:v>21.72</c:v>
                </c:pt>
                <c:pt idx="14">
                  <c:v>21.97</c:v>
                </c:pt>
                <c:pt idx="15">
                  <c:v>22.22</c:v>
                </c:pt>
                <c:pt idx="16">
                  <c:v>22.47</c:v>
                </c:pt>
                <c:pt idx="17">
                  <c:v>22.72</c:v>
                </c:pt>
                <c:pt idx="18">
                  <c:v>22.97</c:v>
                </c:pt>
                <c:pt idx="19">
                  <c:v>23.22</c:v>
                </c:pt>
                <c:pt idx="20">
                  <c:v>23.47</c:v>
                </c:pt>
                <c:pt idx="21">
                  <c:v>23.72</c:v>
                </c:pt>
                <c:pt idx="22">
                  <c:v>23.97</c:v>
                </c:pt>
                <c:pt idx="23">
                  <c:v>24.22</c:v>
                </c:pt>
                <c:pt idx="24">
                  <c:v>24.47</c:v>
                </c:pt>
                <c:pt idx="25">
                  <c:v>24.72</c:v>
                </c:pt>
                <c:pt idx="26">
                  <c:v>24.97</c:v>
                </c:pt>
                <c:pt idx="27">
                  <c:v>25.22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886088"/>
        <c:axId val="664889616"/>
      </c:lineChart>
      <c:dateAx>
        <c:axId val="664887264"/>
        <c:scaling>
          <c:orientation val="minMax"/>
          <c:min val="33239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</a:t>
                </a:r>
              </a:p>
            </c:rich>
          </c:tx>
          <c:overlay val="0"/>
        </c:title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64888048"/>
        <c:crosses val="autoZero"/>
        <c:auto val="0"/>
        <c:lblOffset val="100"/>
        <c:baseTimeUnit val="years"/>
        <c:majorUnit val="3"/>
        <c:majorTimeUnit val="years"/>
        <c:minorUnit val="3"/>
        <c:minorTimeUnit val="years"/>
      </c:dateAx>
      <c:valAx>
        <c:axId val="664888048"/>
        <c:scaling>
          <c:orientation val="minMax"/>
          <c:max val="450"/>
          <c:min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MET-hours per week</a:t>
                </a:r>
              </a:p>
            </c:rich>
          </c:tx>
          <c:layout>
            <c:manualLayout>
              <c:xMode val="edge"/>
              <c:yMode val="edge"/>
              <c:x val="9.3566942963158057E-3"/>
              <c:y val="0.347217443973349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64887264"/>
        <c:crosses val="autoZero"/>
        <c:crossBetween val="between"/>
        <c:majorUnit val="50"/>
      </c:valAx>
      <c:valAx>
        <c:axId val="6648896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hours per week bring sedentary</a:t>
                </a:r>
              </a:p>
            </c:rich>
          </c:tx>
          <c:layout>
            <c:manualLayout>
              <c:xMode val="edge"/>
              <c:yMode val="edge"/>
              <c:x val="0.95502222695136085"/>
              <c:y val="0.273050681298971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64886088"/>
        <c:crosses val="max"/>
        <c:crossBetween val="between"/>
      </c:valAx>
      <c:dateAx>
        <c:axId val="664886088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664889616"/>
        <c:crosses val="autoZero"/>
        <c:auto val="1"/>
        <c:lblOffset val="100"/>
        <c:baseTimeUnit val="years"/>
      </c:dateAx>
      <c:spPr>
        <a:noFill/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47816048331796362"/>
          <c:y val="0.10199958557811853"/>
          <c:w val="0.24434912757605992"/>
          <c:h val="0.2087552998182919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2.9231876594416287E-2"/>
          <c:w val="0.83020457941252779"/>
          <c:h val="0.87513877096808612"/>
        </c:manualLayout>
      </c:layout>
      <c:barChart>
        <c:barDir val="bar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6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Sheet1!$M$34:$M$96</c:f>
              <c:strCache>
                <c:ptCount val="63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Kazakhstan (9070)</c:v>
                </c:pt>
                <c:pt idx="4">
                  <c:v>Gabon (8768)</c:v>
                </c:pt>
                <c:pt idx="5">
                  <c:v>Maldives (6570)</c:v>
                </c:pt>
                <c:pt idx="6">
                  <c:v>Colombia (6186)</c:v>
                </c:pt>
                <c:pt idx="7">
                  <c:v>Azerbaijan (5843)</c:v>
                </c:pt>
                <c:pt idx="8">
                  <c:v>Peru (5283)</c:v>
                </c:pt>
                <c:pt idx="9">
                  <c:v>Namibia (4876)</c:v>
                </c:pt>
                <c:pt idx="10">
                  <c:v>China (4433)</c:v>
                </c:pt>
                <c:pt idx="11">
                  <c:v>Jordan (4370)</c:v>
                </c:pt>
                <c:pt idx="12">
                  <c:v>Albania (3701)</c:v>
                </c:pt>
                <c:pt idx="13">
                  <c:v>Swaziland (3503)</c:v>
                </c:pt>
                <c:pt idx="14">
                  <c:v>Armenia (3031)</c:v>
                </c:pt>
                <c:pt idx="15">
                  <c:v>Guyana (2994)</c:v>
                </c:pt>
                <c:pt idx="16">
                  <c:v>Congo, Rep. (2970)</c:v>
                </c:pt>
                <c:pt idx="17">
                  <c:v>Indonesia (2952)</c:v>
                </c:pt>
                <c:pt idx="18">
                  <c:v>Guatemala (2873)</c:v>
                </c:pt>
                <c:pt idx="19">
                  <c:v>Morocco (2795)</c:v>
                </c:pt>
                <c:pt idx="20">
                  <c:v>Egypt (2698)</c:v>
                </c:pt>
                <c:pt idx="21">
                  <c:v>Honduras (2019)</c:v>
                </c:pt>
                <c:pt idx="22">
                  <c:v>Bolivia (1979)</c:v>
                </c:pt>
                <c:pt idx="23">
                  <c:v>Moldova (1632)</c:v>
                </c:pt>
                <c:pt idx="24">
                  <c:v>Nicaragua (1456)</c:v>
                </c:pt>
                <c:pt idx="25">
                  <c:v>Nigeria (1443)</c:v>
                </c:pt>
                <c:pt idx="26">
                  <c:v>India (1375)</c:v>
                </c:pt>
                <c:pt idx="27">
                  <c:v>Ghana (1319)</c:v>
                </c:pt>
                <c:pt idx="28">
                  <c:v>Zambia (1252)</c:v>
                </c:pt>
                <c:pt idx="29">
                  <c:v>Vietnam (1224)</c:v>
                </c:pt>
                <c:pt idx="30">
                  <c:v>Sao Tome and Principe (1</c:v>
                </c:pt>
                <c:pt idx="31">
                  <c:v>Cote d'Ivoire (1161)</c:v>
                </c:pt>
                <c:pt idx="32">
                  <c:v>Cameroon (1144)</c:v>
                </c:pt>
                <c:pt idx="33">
                  <c:v>Mauritania (1045)</c:v>
                </c:pt>
                <c:pt idx="34">
                  <c:v>Senegal (1034)</c:v>
                </c:pt>
                <c:pt idx="35">
                  <c:v>Lesotho (1004)</c:v>
                </c:pt>
                <c:pt idx="36">
                  <c:v>Kyrgyz Rep. (880)</c:v>
                </c:pt>
                <c:pt idx="37">
                  <c:v>Cambodia (795)</c:v>
                </c:pt>
                <c:pt idx="38">
                  <c:v>Kenya (795)</c:v>
                </c:pt>
                <c:pt idx="39">
                  <c:v>Timor-Leste (766)</c:v>
                </c:pt>
                <c:pt idx="40">
                  <c:v>Chad (761)</c:v>
                </c:pt>
                <c:pt idx="41">
                  <c:v>Benin (741)</c:v>
                </c:pt>
                <c:pt idx="42">
                  <c:v>Tajikistan (740)</c:v>
                </c:pt>
                <c:pt idx="43">
                  <c:v>Bangladesh (675)</c:v>
                </c:pt>
                <c:pt idx="44">
                  <c:v>Haiti (664)</c:v>
                </c:pt>
                <c:pt idx="45">
                  <c:v>Mali (613)</c:v>
                </c:pt>
                <c:pt idx="46">
                  <c:v>Zimbabwe (591)</c:v>
                </c:pt>
                <c:pt idx="47">
                  <c:v>Burkina Faso (536)</c:v>
                </c:pt>
                <c:pt idx="48">
                  <c:v>Nepal (535)</c:v>
                </c:pt>
                <c:pt idx="49">
                  <c:v>Togo (530)</c:v>
                </c:pt>
                <c:pt idx="50">
                  <c:v>Rwanda (529)</c:v>
                </c:pt>
                <c:pt idx="51">
                  <c:v>Tanzania (527)</c:v>
                </c:pt>
                <c:pt idx="52">
                  <c:v>Uganda (515)</c:v>
                </c:pt>
                <c:pt idx="53">
                  <c:v>Guinea (474)</c:v>
                </c:pt>
                <c:pt idx="54">
                  <c:v>Madagascar (427)</c:v>
                </c:pt>
                <c:pt idx="55">
                  <c:v>Mozambique (394)</c:v>
                </c:pt>
                <c:pt idx="56">
                  <c:v>Malawi (362)</c:v>
                </c:pt>
                <c:pt idx="57">
                  <c:v>Niger (349)</c:v>
                </c:pt>
                <c:pt idx="58">
                  <c:v>Sierra Leone (325)</c:v>
                </c:pt>
                <c:pt idx="59">
                  <c:v>Liberia (324)</c:v>
                </c:pt>
                <c:pt idx="60">
                  <c:v>Ethiopia (320)</c:v>
                </c:pt>
                <c:pt idx="61">
                  <c:v>Burundi (242)</c:v>
                </c:pt>
                <c:pt idx="62">
                  <c:v>Congo, Dem. Rep. (199)</c:v>
                </c:pt>
              </c:strCache>
            </c:strRef>
          </c:cat>
          <c:val>
            <c:numRef>
              <c:f>Sheet1!$N$34:$N$96</c:f>
              <c:numCache>
                <c:formatCode>General</c:formatCode>
                <c:ptCount val="63"/>
                <c:pt idx="0">
                  <c:v>42</c:v>
                </c:pt>
                <c:pt idx="1">
                  <c:v>58</c:v>
                </c:pt>
                <c:pt idx="2">
                  <c:v>68</c:v>
                </c:pt>
                <c:pt idx="3">
                  <c:v>37</c:v>
                </c:pt>
                <c:pt idx="4">
                  <c:v>52</c:v>
                </c:pt>
                <c:pt idx="5">
                  <c:v>51</c:v>
                </c:pt>
                <c:pt idx="6">
                  <c:v>51</c:v>
                </c:pt>
                <c:pt idx="7">
                  <c:v>60</c:v>
                </c:pt>
                <c:pt idx="8">
                  <c:v>61</c:v>
                </c:pt>
                <c:pt idx="9">
                  <c:v>42</c:v>
                </c:pt>
                <c:pt idx="10">
                  <c:v>23</c:v>
                </c:pt>
                <c:pt idx="11">
                  <c:v>72</c:v>
                </c:pt>
                <c:pt idx="12">
                  <c:v>44</c:v>
                </c:pt>
                <c:pt idx="13">
                  <c:v>61</c:v>
                </c:pt>
                <c:pt idx="14">
                  <c:v>45</c:v>
                </c:pt>
                <c:pt idx="15">
                  <c:v>57</c:v>
                </c:pt>
                <c:pt idx="16">
                  <c:v>38</c:v>
                </c:pt>
                <c:pt idx="17">
                  <c:v>34</c:v>
                </c:pt>
                <c:pt idx="18">
                  <c:v>55</c:v>
                </c:pt>
                <c:pt idx="19">
                  <c:v>48</c:v>
                </c:pt>
                <c:pt idx="20">
                  <c:v>87</c:v>
                </c:pt>
                <c:pt idx="21">
                  <c:v>61</c:v>
                </c:pt>
                <c:pt idx="22">
                  <c:v>58</c:v>
                </c:pt>
                <c:pt idx="23">
                  <c:v>44</c:v>
                </c:pt>
                <c:pt idx="24">
                  <c:v>60</c:v>
                </c:pt>
                <c:pt idx="25">
                  <c:v>36</c:v>
                </c:pt>
                <c:pt idx="26">
                  <c:v>27</c:v>
                </c:pt>
                <c:pt idx="27">
                  <c:v>46</c:v>
                </c:pt>
                <c:pt idx="28">
                  <c:v>34</c:v>
                </c:pt>
                <c:pt idx="29">
                  <c:v>9</c:v>
                </c:pt>
                <c:pt idx="30">
                  <c:v>41</c:v>
                </c:pt>
                <c:pt idx="31">
                  <c:v>40</c:v>
                </c:pt>
                <c:pt idx="32">
                  <c:v>46</c:v>
                </c:pt>
                <c:pt idx="33">
                  <c:v>51</c:v>
                </c:pt>
                <c:pt idx="34">
                  <c:v>34</c:v>
                </c:pt>
                <c:pt idx="35">
                  <c:v>54</c:v>
                </c:pt>
                <c:pt idx="36">
                  <c:v>32</c:v>
                </c:pt>
                <c:pt idx="37">
                  <c:v>18</c:v>
                </c:pt>
                <c:pt idx="38">
                  <c:v>43</c:v>
                </c:pt>
                <c:pt idx="39">
                  <c:v>11</c:v>
                </c:pt>
                <c:pt idx="40">
                  <c:v>21</c:v>
                </c:pt>
                <c:pt idx="41">
                  <c:v>32</c:v>
                </c:pt>
                <c:pt idx="42">
                  <c:v>44</c:v>
                </c:pt>
                <c:pt idx="43">
                  <c:v>30</c:v>
                </c:pt>
                <c:pt idx="44">
                  <c:v>37</c:v>
                </c:pt>
                <c:pt idx="45">
                  <c:v>36</c:v>
                </c:pt>
                <c:pt idx="46">
                  <c:v>46</c:v>
                </c:pt>
                <c:pt idx="47">
                  <c:v>29</c:v>
                </c:pt>
                <c:pt idx="48">
                  <c:v>30</c:v>
                </c:pt>
                <c:pt idx="49">
                  <c:v>26</c:v>
                </c:pt>
                <c:pt idx="50">
                  <c:v>29</c:v>
                </c:pt>
                <c:pt idx="51">
                  <c:v>42</c:v>
                </c:pt>
                <c:pt idx="52">
                  <c:v>39</c:v>
                </c:pt>
                <c:pt idx="53">
                  <c:v>31</c:v>
                </c:pt>
                <c:pt idx="54">
                  <c:v>16</c:v>
                </c:pt>
                <c:pt idx="55">
                  <c:v>31</c:v>
                </c:pt>
                <c:pt idx="56">
                  <c:v>32</c:v>
                </c:pt>
                <c:pt idx="57">
                  <c:v>43</c:v>
                </c:pt>
                <c:pt idx="58">
                  <c:v>43</c:v>
                </c:pt>
                <c:pt idx="59">
                  <c:v>32</c:v>
                </c:pt>
                <c:pt idx="60">
                  <c:v>18</c:v>
                </c:pt>
                <c:pt idx="61">
                  <c:v>31</c:v>
                </c:pt>
                <c:pt idx="6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22278688"/>
        <c:axId val="622279472"/>
      </c:barChart>
      <c:catAx>
        <c:axId val="6222786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79472"/>
        <c:crosses val="autoZero"/>
        <c:auto val="1"/>
        <c:lblAlgn val="ctr"/>
        <c:lblOffset val="100"/>
        <c:noMultiLvlLbl val="0"/>
      </c:catAx>
      <c:valAx>
        <c:axId val="622279472"/>
        <c:scaling>
          <c:orientation val="minMax"/>
          <c:max val="8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622278688"/>
        <c:crosses val="max"/>
        <c:crossBetween val="between"/>
        <c:majorUnit val="1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63298046900081095"/>
          <c:h val="0.9171771404222098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000000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Sheet1!$F$25:$F$30</c:f>
              <c:strCache>
                <c:ptCount val="6"/>
                <c:pt idx="0">
                  <c:v>East Asia and Pacific</c:v>
                </c:pt>
                <c:pt idx="1">
                  <c:v>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Sheet1!$G$25:$G$30</c:f>
              <c:numCache>
                <c:formatCode>General</c:formatCode>
                <c:ptCount val="6"/>
                <c:pt idx="0">
                  <c:v>7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38</c:v>
                </c:pt>
                <c:pt idx="5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80648"/>
        <c:axId val="622272808"/>
      </c:barChart>
      <c:catAx>
        <c:axId val="622280648"/>
        <c:scaling>
          <c:orientation val="maxMin"/>
        </c:scaling>
        <c:delete val="0"/>
        <c:axPos val="r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72808"/>
        <c:crosses val="autoZero"/>
        <c:auto val="1"/>
        <c:lblAlgn val="ctr"/>
        <c:lblOffset val="100"/>
        <c:noMultiLvlLbl val="0"/>
      </c:catAx>
      <c:valAx>
        <c:axId val="622272808"/>
        <c:scaling>
          <c:orientation val="maxMin"/>
          <c:max val="5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622280648"/>
        <c:crosses val="max"/>
        <c:crossBetween val="between"/>
        <c:majorUnit val="1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59508383760908512"/>
          <c:h val="0.9171771404222098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Sheet1!$I$2:$I$7</c:f>
              <c:strCache>
                <c:ptCount val="6"/>
                <c:pt idx="0">
                  <c:v>East Asia and Pacific</c:v>
                </c:pt>
                <c:pt idx="1">
                  <c:v>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28</c:v>
                </c:pt>
                <c:pt idx="1">
                  <c:v>50</c:v>
                </c:pt>
                <c:pt idx="2">
                  <c:v>50</c:v>
                </c:pt>
                <c:pt idx="3">
                  <c:v>64</c:v>
                </c:pt>
                <c:pt idx="4">
                  <c:v>9</c:v>
                </c:pt>
                <c:pt idx="5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81432"/>
        <c:axId val="622281040"/>
      </c:barChart>
      <c:catAx>
        <c:axId val="62228143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81040"/>
        <c:crosses val="autoZero"/>
        <c:auto val="1"/>
        <c:lblAlgn val="ctr"/>
        <c:lblOffset val="100"/>
        <c:noMultiLvlLbl val="0"/>
      </c:catAx>
      <c:valAx>
        <c:axId val="622281040"/>
        <c:scaling>
          <c:orientation val="minMax"/>
          <c:max val="8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622281432"/>
        <c:crosses val="max"/>
        <c:crossBetween val="between"/>
        <c:majorUnit val="2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63298046900081095"/>
          <c:h val="0.9171771404222098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Sheet1!$I$2:$I$7</c:f>
              <c:strCache>
                <c:ptCount val="6"/>
                <c:pt idx="0">
                  <c:v>East Asia and Pacific</c:v>
                </c:pt>
                <c:pt idx="1">
                  <c:v>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9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22</c:v>
                </c:pt>
                <c:pt idx="5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81824"/>
        <c:axId val="622283000"/>
      </c:barChart>
      <c:catAx>
        <c:axId val="622281824"/>
        <c:scaling>
          <c:orientation val="maxMin"/>
        </c:scaling>
        <c:delete val="0"/>
        <c:axPos val="r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83000"/>
        <c:crosses val="autoZero"/>
        <c:auto val="1"/>
        <c:lblAlgn val="ctr"/>
        <c:lblOffset val="100"/>
        <c:noMultiLvlLbl val="0"/>
      </c:catAx>
      <c:valAx>
        <c:axId val="622283000"/>
        <c:scaling>
          <c:orientation val="maxMin"/>
          <c:max val="5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622281824"/>
        <c:crosses val="max"/>
        <c:crossBetween val="between"/>
        <c:majorUnit val="1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13276231263645E-3"/>
          <c:y val="1.4598796912043903E-2"/>
          <c:w val="0.59508383760908512"/>
          <c:h val="0.9171771404222098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000000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Sheet1!$I$2:$I$7</c:f>
              <c:strCache>
                <c:ptCount val="6"/>
                <c:pt idx="0">
                  <c:v>East Asia and Pacific</c:v>
                </c:pt>
                <c:pt idx="1">
                  <c:v>Europe and Central Asia</c:v>
                </c:pt>
                <c:pt idx="2">
                  <c:v>Latin America and the Caribbean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24</c:v>
                </c:pt>
                <c:pt idx="1">
                  <c:v>52</c:v>
                </c:pt>
                <c:pt idx="2">
                  <c:v>52</c:v>
                </c:pt>
                <c:pt idx="3">
                  <c:v>76</c:v>
                </c:pt>
                <c:pt idx="4">
                  <c:v>27</c:v>
                </c:pt>
                <c:pt idx="5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2283784"/>
        <c:axId val="622283392"/>
      </c:barChart>
      <c:catAx>
        <c:axId val="62228378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83392"/>
        <c:crosses val="autoZero"/>
        <c:auto val="1"/>
        <c:lblAlgn val="ctr"/>
        <c:lblOffset val="100"/>
        <c:noMultiLvlLbl val="0"/>
      </c:catAx>
      <c:valAx>
        <c:axId val="622283392"/>
        <c:scaling>
          <c:orientation val="minMax"/>
          <c:max val="8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622283784"/>
        <c:crosses val="max"/>
        <c:crossBetween val="between"/>
        <c:majorUnit val="2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25673524644309"/>
          <c:y val="3.3549131138615275E-2"/>
          <c:w val="0.58123001419805176"/>
          <c:h val="0.9003324506447075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dLbls>
            <c:numFmt formatCode="#,##0.00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Sheet1!$Y$2:$Y$42</c:f>
              <c:strCache>
                <c:ptCount val="41"/>
                <c:pt idx="0">
                  <c:v>Brazil (10993)</c:v>
                </c:pt>
                <c:pt idx="1">
                  <c:v>Turkey (10050)</c:v>
                </c:pt>
                <c:pt idx="2">
                  <c:v>Mexico (9128)</c:v>
                </c:pt>
                <c:pt idx="3">
                  <c:v>Gabon (8768)</c:v>
                </c:pt>
                <c:pt idx="4">
                  <c:v>Colombia (6186)</c:v>
                </c:pt>
                <c:pt idx="5">
                  <c:v>Peru (5283)</c:v>
                </c:pt>
                <c:pt idx="6">
                  <c:v>China (4433)</c:v>
                </c:pt>
                <c:pt idx="7">
                  <c:v>Jordan (4370)</c:v>
                </c:pt>
                <c:pt idx="8">
                  <c:v>Armenia (3031)</c:v>
                </c:pt>
                <c:pt idx="9">
                  <c:v>Congo, Rep. (2970)</c:v>
                </c:pt>
                <c:pt idx="10">
                  <c:v>Indonesia (2952)</c:v>
                </c:pt>
                <c:pt idx="11">
                  <c:v>Egypt (2698)</c:v>
                </c:pt>
                <c:pt idx="12">
                  <c:v>Honduras (2019)</c:v>
                </c:pt>
                <c:pt idx="13">
                  <c:v>Bolivia (1979)</c:v>
                </c:pt>
                <c:pt idx="14">
                  <c:v>Nicaragua (1456)</c:v>
                </c:pt>
                <c:pt idx="15">
                  <c:v>Nigeria (1443)</c:v>
                </c:pt>
                <c:pt idx="16">
                  <c:v>India (1375)</c:v>
                </c:pt>
                <c:pt idx="17">
                  <c:v>Ghana (1319)</c:v>
                </c:pt>
                <c:pt idx="18">
                  <c:v>Zambia (1252)</c:v>
                </c:pt>
                <c:pt idx="19">
                  <c:v>Cote d'Ivoire (1161)</c:v>
                </c:pt>
                <c:pt idx="20">
                  <c:v>Cameroon (1144)</c:v>
                </c:pt>
                <c:pt idx="21">
                  <c:v>Senegal (1034)</c:v>
                </c:pt>
                <c:pt idx="22">
                  <c:v>Lesotho (1004)</c:v>
                </c:pt>
                <c:pt idx="23">
                  <c:v>Cambodia (795)</c:v>
                </c:pt>
                <c:pt idx="24">
                  <c:v>Kenya (795)</c:v>
                </c:pt>
                <c:pt idx="25">
                  <c:v>Benin (741)</c:v>
                </c:pt>
                <c:pt idx="26">
                  <c:v>Bangladesh (675)</c:v>
                </c:pt>
                <c:pt idx="27">
                  <c:v>Haiti (664)</c:v>
                </c:pt>
                <c:pt idx="28">
                  <c:v>Mali (613)</c:v>
                </c:pt>
                <c:pt idx="29">
                  <c:v>Zimbabwe (591)</c:v>
                </c:pt>
                <c:pt idx="30">
                  <c:v>Burkina Faso (536)</c:v>
                </c:pt>
                <c:pt idx="31">
                  <c:v>Nepal (535)</c:v>
                </c:pt>
                <c:pt idx="32">
                  <c:v>Rwanda (529)</c:v>
                </c:pt>
                <c:pt idx="33">
                  <c:v>Tanzania (527)</c:v>
                </c:pt>
                <c:pt idx="34">
                  <c:v>Uganda (515)</c:v>
                </c:pt>
                <c:pt idx="35">
                  <c:v>Guinea (474)</c:v>
                </c:pt>
                <c:pt idx="36">
                  <c:v>Madagascar (427)</c:v>
                </c:pt>
                <c:pt idx="37">
                  <c:v>Mozambique (394)</c:v>
                </c:pt>
                <c:pt idx="38">
                  <c:v>Malawi (362)</c:v>
                </c:pt>
                <c:pt idx="39">
                  <c:v>Niger (349)</c:v>
                </c:pt>
                <c:pt idx="40">
                  <c:v>Ethiopia (320)</c:v>
                </c:pt>
              </c:strCache>
            </c:strRef>
          </c:cat>
          <c:val>
            <c:numRef>
              <c:f>Sheet1!$Z$2:$Z$42</c:f>
              <c:numCache>
                <c:formatCode>0.00</c:formatCode>
                <c:ptCount val="41"/>
                <c:pt idx="0">
                  <c:v>-0.56999999284744263</c:v>
                </c:pt>
                <c:pt idx="1">
                  <c:v>0</c:v>
                </c:pt>
                <c:pt idx="2">
                  <c:v>3.9999999105930328E-2</c:v>
                </c:pt>
                <c:pt idx="3">
                  <c:v>0</c:v>
                </c:pt>
                <c:pt idx="4">
                  <c:v>-0.20000000298023224</c:v>
                </c:pt>
                <c:pt idx="5">
                  <c:v>0</c:v>
                </c:pt>
                <c:pt idx="6">
                  <c:v>0.11999999731779099</c:v>
                </c:pt>
                <c:pt idx="7">
                  <c:v>0</c:v>
                </c:pt>
                <c:pt idx="8">
                  <c:v>0.20000000298023224</c:v>
                </c:pt>
                <c:pt idx="9">
                  <c:v>0</c:v>
                </c:pt>
                <c:pt idx="10">
                  <c:v>-0.48</c:v>
                </c:pt>
                <c:pt idx="11">
                  <c:v>0</c:v>
                </c:pt>
                <c:pt idx="12">
                  <c:v>0.17000000178813934</c:v>
                </c:pt>
                <c:pt idx="13">
                  <c:v>0</c:v>
                </c:pt>
                <c:pt idx="14">
                  <c:v>-0.33000001311302185</c:v>
                </c:pt>
                <c:pt idx="15">
                  <c:v>-0.40000000596046448</c:v>
                </c:pt>
                <c:pt idx="16">
                  <c:v>-0.28999999165534973</c:v>
                </c:pt>
                <c:pt idx="17">
                  <c:v>-0.20000000298023224</c:v>
                </c:pt>
                <c:pt idx="18">
                  <c:v>-1</c:v>
                </c:pt>
                <c:pt idx="19">
                  <c:v>-0.23000000417232513</c:v>
                </c:pt>
                <c:pt idx="20">
                  <c:v>0.28999999165534973</c:v>
                </c:pt>
                <c:pt idx="21">
                  <c:v>1.6000000238418579</c:v>
                </c:pt>
                <c:pt idx="22">
                  <c:v>0</c:v>
                </c:pt>
                <c:pt idx="23">
                  <c:v>-0.20000000298023224</c:v>
                </c:pt>
                <c:pt idx="24">
                  <c:v>0</c:v>
                </c:pt>
                <c:pt idx="25">
                  <c:v>-0.40000000596046448</c:v>
                </c:pt>
                <c:pt idx="26">
                  <c:v>-1.5</c:v>
                </c:pt>
                <c:pt idx="27">
                  <c:v>-0.86000001430511475</c:v>
                </c:pt>
                <c:pt idx="28">
                  <c:v>0.20000000298023224</c:v>
                </c:pt>
                <c:pt idx="29">
                  <c:v>-0.40000000596046448</c:v>
                </c:pt>
                <c:pt idx="30">
                  <c:v>-0.86000001430511475</c:v>
                </c:pt>
                <c:pt idx="31">
                  <c:v>-1.6000000238418579</c:v>
                </c:pt>
                <c:pt idx="32">
                  <c:v>-0.40000000596046448</c:v>
                </c:pt>
                <c:pt idx="33">
                  <c:v>0.33000001311302185</c:v>
                </c:pt>
                <c:pt idx="34">
                  <c:v>0</c:v>
                </c:pt>
                <c:pt idx="35">
                  <c:v>-0.17000000178813934</c:v>
                </c:pt>
                <c:pt idx="36">
                  <c:v>1.3999999761581421</c:v>
                </c:pt>
                <c:pt idx="37">
                  <c:v>-0.11999999731779099</c:v>
                </c:pt>
                <c:pt idx="38">
                  <c:v>-0.33000001311302185</c:v>
                </c:pt>
                <c:pt idx="39">
                  <c:v>-0.5</c:v>
                </c:pt>
                <c:pt idx="4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22284960"/>
        <c:axId val="622286920"/>
      </c:barChart>
      <c:catAx>
        <c:axId val="6222849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900"/>
            </a:pPr>
            <a:endParaRPr lang="en-US"/>
          </a:p>
        </c:txPr>
        <c:crossAx val="622286920"/>
        <c:crosses val="autoZero"/>
        <c:auto val="1"/>
        <c:lblAlgn val="ctr"/>
        <c:lblOffset val="100"/>
        <c:noMultiLvlLbl val="0"/>
      </c:catAx>
      <c:valAx>
        <c:axId val="622286920"/>
        <c:scaling>
          <c:orientation val="minMax"/>
          <c:max val="0.75000000000000011"/>
          <c:min val="-1.75"/>
        </c:scaling>
        <c:delete val="0"/>
        <c:axPos val="b"/>
        <c:numFmt formatCode="0.0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622284960"/>
        <c:crosses val="max"/>
        <c:crossBetween val="between"/>
        <c:majorUnit val="0.5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6A3C5-643F-C049-B818-E39AEC0FFDB0}" type="doc">
      <dgm:prSet loTypeId="urn:microsoft.com/office/officeart/2005/8/layout/hChevron3" loCatId="process" qsTypeId="urn:microsoft.com/office/officeart/2005/8/quickstyle/simple4" qsCatId="simple" csTypeId="urn:microsoft.com/office/officeart/2005/8/colors/accent1_2" csCatId="accent1" phldr="1"/>
      <dgm:spPr/>
    </dgm:pt>
    <dgm:pt modelId="{3AF1A9E4-3D5B-764E-B466-8563E63B77F1}">
      <dgm:prSet phldrT="[Texto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JUNE</a:t>
          </a:r>
          <a:endParaRPr lang="es-ES_tradnl" dirty="0">
            <a:solidFill>
              <a:srgbClr val="000000"/>
            </a:solidFill>
          </a:endParaRPr>
        </a:p>
      </dgm:t>
    </dgm:pt>
    <dgm:pt modelId="{4D18D941-A35B-8945-92FB-213B8252DE80}" type="parTrans" cxnId="{D13B90DB-18E7-7B4B-8867-A7B011315FC3}">
      <dgm:prSet/>
      <dgm:spPr/>
      <dgm:t>
        <a:bodyPr/>
        <a:lstStyle/>
        <a:p>
          <a:endParaRPr lang="es-ES_tradnl"/>
        </a:p>
      </dgm:t>
    </dgm:pt>
    <dgm:pt modelId="{5D3B035C-A039-2D48-9D28-91EB9E2283D3}" type="sibTrans" cxnId="{D13B90DB-18E7-7B4B-8867-A7B011315FC3}">
      <dgm:prSet/>
      <dgm:spPr/>
      <dgm:t>
        <a:bodyPr/>
        <a:lstStyle/>
        <a:p>
          <a:endParaRPr lang="es-ES_tradnl"/>
        </a:p>
      </dgm:t>
    </dgm:pt>
    <dgm:pt modelId="{A15F112A-3F88-F74C-98E6-6B68BD3F59FF}">
      <dgm:prSet phldrT="[Texto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JULY</a:t>
          </a:r>
          <a:endParaRPr lang="es-ES_tradnl" dirty="0">
            <a:solidFill>
              <a:srgbClr val="000000"/>
            </a:solidFill>
          </a:endParaRPr>
        </a:p>
      </dgm:t>
    </dgm:pt>
    <dgm:pt modelId="{048BF4D8-3302-284D-8F54-E25EEC0742DA}" type="parTrans" cxnId="{F731BD89-ACCB-E041-906B-78D4DECAC7F5}">
      <dgm:prSet/>
      <dgm:spPr/>
      <dgm:t>
        <a:bodyPr/>
        <a:lstStyle/>
        <a:p>
          <a:endParaRPr lang="es-ES_tradnl"/>
        </a:p>
      </dgm:t>
    </dgm:pt>
    <dgm:pt modelId="{B15A5713-46AF-2D42-AC33-7D8586251548}" type="sibTrans" cxnId="{F731BD89-ACCB-E041-906B-78D4DECAC7F5}">
      <dgm:prSet/>
      <dgm:spPr/>
      <dgm:t>
        <a:bodyPr/>
        <a:lstStyle/>
        <a:p>
          <a:endParaRPr lang="es-ES_tradnl"/>
        </a:p>
      </dgm:t>
    </dgm:pt>
    <dgm:pt modelId="{54772F66-E294-F44E-BC3E-3222BD8E5502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MAY</a:t>
          </a:r>
          <a:endParaRPr lang="es-ES_tradnl" dirty="0">
            <a:solidFill>
              <a:srgbClr val="000000"/>
            </a:solidFill>
          </a:endParaRPr>
        </a:p>
      </dgm:t>
    </dgm:pt>
    <dgm:pt modelId="{67F60CE4-F82A-4B45-8967-6F0634DA4422}" type="parTrans" cxnId="{AC750059-554C-C84D-B77D-9DBC0A43BE11}">
      <dgm:prSet/>
      <dgm:spPr/>
      <dgm:t>
        <a:bodyPr/>
        <a:lstStyle/>
        <a:p>
          <a:endParaRPr lang="es-ES_tradnl"/>
        </a:p>
      </dgm:t>
    </dgm:pt>
    <dgm:pt modelId="{2D857596-A4E4-6540-A599-EE880406A507}" type="sibTrans" cxnId="{AC750059-554C-C84D-B77D-9DBC0A43BE11}">
      <dgm:prSet/>
      <dgm:spPr/>
      <dgm:t>
        <a:bodyPr/>
        <a:lstStyle/>
        <a:p>
          <a:endParaRPr lang="es-ES_tradnl"/>
        </a:p>
      </dgm:t>
    </dgm:pt>
    <dgm:pt modelId="{430206BA-4D92-A747-AF30-5212344428A3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AUG</a:t>
          </a:r>
          <a:endParaRPr lang="es-ES_tradnl" dirty="0">
            <a:solidFill>
              <a:srgbClr val="000000"/>
            </a:solidFill>
          </a:endParaRPr>
        </a:p>
      </dgm:t>
    </dgm:pt>
    <dgm:pt modelId="{F245E8E2-E62D-DF46-A1AF-9476992DECEA}" type="parTrans" cxnId="{387F2178-EDE9-6D42-AACD-BC61FBAE4AE3}">
      <dgm:prSet/>
      <dgm:spPr/>
      <dgm:t>
        <a:bodyPr/>
        <a:lstStyle/>
        <a:p>
          <a:endParaRPr lang="es-ES_tradnl"/>
        </a:p>
      </dgm:t>
    </dgm:pt>
    <dgm:pt modelId="{F54B277D-FAD0-714C-A379-89730F262DDD}" type="sibTrans" cxnId="{387F2178-EDE9-6D42-AACD-BC61FBAE4AE3}">
      <dgm:prSet/>
      <dgm:spPr/>
      <dgm:t>
        <a:bodyPr/>
        <a:lstStyle/>
        <a:p>
          <a:endParaRPr lang="es-ES_tradnl"/>
        </a:p>
      </dgm:t>
    </dgm:pt>
    <dgm:pt modelId="{F951DCC7-A232-5647-83C0-A486571102FF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OCT</a:t>
          </a:r>
          <a:endParaRPr lang="es-ES_tradnl" dirty="0">
            <a:solidFill>
              <a:schemeClr val="tx1"/>
            </a:solidFill>
          </a:endParaRPr>
        </a:p>
      </dgm:t>
    </dgm:pt>
    <dgm:pt modelId="{E3A6C622-86A0-7946-BD83-CCBE173D9567}" type="parTrans" cxnId="{A8F5AB6D-6274-8A46-8E2F-C4998F81BCD3}">
      <dgm:prSet/>
      <dgm:spPr/>
      <dgm:t>
        <a:bodyPr/>
        <a:lstStyle/>
        <a:p>
          <a:endParaRPr lang="es-ES_tradnl"/>
        </a:p>
      </dgm:t>
    </dgm:pt>
    <dgm:pt modelId="{DDDEBD69-44A0-A848-916B-CB38236EA9B3}" type="sibTrans" cxnId="{A8F5AB6D-6274-8A46-8E2F-C4998F81BCD3}">
      <dgm:prSet/>
      <dgm:spPr/>
      <dgm:t>
        <a:bodyPr/>
        <a:lstStyle/>
        <a:p>
          <a:endParaRPr lang="es-ES_tradnl"/>
        </a:p>
      </dgm:t>
    </dgm:pt>
    <dgm:pt modelId="{02EF1202-17D9-4041-89B6-EA985CA21B3F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APR</a:t>
          </a:r>
          <a:endParaRPr lang="es-ES_tradnl" dirty="0">
            <a:solidFill>
              <a:srgbClr val="000000"/>
            </a:solidFill>
          </a:endParaRPr>
        </a:p>
      </dgm:t>
    </dgm:pt>
    <dgm:pt modelId="{FAA207B6-B7D4-EB4E-A570-9A6EAA7C4CEB}" type="parTrans" cxnId="{96CECDC4-A571-F044-B547-56B1BBF166C3}">
      <dgm:prSet/>
      <dgm:spPr/>
      <dgm:t>
        <a:bodyPr/>
        <a:lstStyle/>
        <a:p>
          <a:endParaRPr lang="es-ES_tradnl"/>
        </a:p>
      </dgm:t>
    </dgm:pt>
    <dgm:pt modelId="{7F61DE9F-7C34-C242-B706-69F206454431}" type="sibTrans" cxnId="{96CECDC4-A571-F044-B547-56B1BBF166C3}">
      <dgm:prSet/>
      <dgm:spPr/>
      <dgm:t>
        <a:bodyPr/>
        <a:lstStyle/>
        <a:p>
          <a:endParaRPr lang="es-ES_tradnl"/>
        </a:p>
      </dgm:t>
    </dgm:pt>
    <dgm:pt modelId="{70D0FE6F-A188-F643-B40D-FA547BB8F200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MAR</a:t>
          </a:r>
          <a:endParaRPr lang="es-ES_tradnl" dirty="0">
            <a:solidFill>
              <a:srgbClr val="000000"/>
            </a:solidFill>
          </a:endParaRPr>
        </a:p>
      </dgm:t>
    </dgm:pt>
    <dgm:pt modelId="{58D22AB0-4384-9145-9810-CD98FD318418}" type="parTrans" cxnId="{5E736036-101F-6848-946D-9B2A56FB7943}">
      <dgm:prSet/>
      <dgm:spPr/>
      <dgm:t>
        <a:bodyPr/>
        <a:lstStyle/>
        <a:p>
          <a:endParaRPr lang="es-ES_tradnl"/>
        </a:p>
      </dgm:t>
    </dgm:pt>
    <dgm:pt modelId="{B87CF483-8AF1-B84E-B9D8-69C3B251C2E2}" type="sibTrans" cxnId="{5E736036-101F-6848-946D-9B2A56FB7943}">
      <dgm:prSet/>
      <dgm:spPr/>
      <dgm:t>
        <a:bodyPr/>
        <a:lstStyle/>
        <a:p>
          <a:endParaRPr lang="es-ES_tradnl"/>
        </a:p>
      </dgm:t>
    </dgm:pt>
    <dgm:pt modelId="{05E1C365-4471-D247-813A-7762F8E7862A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FEB</a:t>
          </a:r>
          <a:endParaRPr lang="es-ES_tradnl" dirty="0">
            <a:solidFill>
              <a:srgbClr val="000000"/>
            </a:solidFill>
          </a:endParaRPr>
        </a:p>
      </dgm:t>
    </dgm:pt>
    <dgm:pt modelId="{48EC304B-66B5-204A-B6F0-3D47C168D7E7}" type="parTrans" cxnId="{4737AAEE-C32B-314F-89D2-57EF9D938D68}">
      <dgm:prSet/>
      <dgm:spPr/>
      <dgm:t>
        <a:bodyPr/>
        <a:lstStyle/>
        <a:p>
          <a:endParaRPr lang="es-ES_tradnl"/>
        </a:p>
      </dgm:t>
    </dgm:pt>
    <dgm:pt modelId="{6128D645-BE57-1641-9A81-96FD4834D380}" type="sibTrans" cxnId="{4737AAEE-C32B-314F-89D2-57EF9D938D68}">
      <dgm:prSet/>
      <dgm:spPr/>
      <dgm:t>
        <a:bodyPr/>
        <a:lstStyle/>
        <a:p>
          <a:endParaRPr lang="es-ES_tradnl"/>
        </a:p>
      </dgm:t>
    </dgm:pt>
    <dgm:pt modelId="{D34C88CE-CF60-164F-B6CD-07CE7E5639B9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JAN</a:t>
          </a:r>
          <a:endParaRPr lang="es-ES_tradnl" dirty="0">
            <a:solidFill>
              <a:srgbClr val="000000"/>
            </a:solidFill>
          </a:endParaRPr>
        </a:p>
      </dgm:t>
    </dgm:pt>
    <dgm:pt modelId="{9787534E-957B-7044-B7D5-C132136FE3B0}" type="parTrans" cxnId="{2E55B0FD-BF20-0A4E-A6F9-45025EFE506D}">
      <dgm:prSet/>
      <dgm:spPr/>
      <dgm:t>
        <a:bodyPr/>
        <a:lstStyle/>
        <a:p>
          <a:endParaRPr lang="es-ES_tradnl"/>
        </a:p>
      </dgm:t>
    </dgm:pt>
    <dgm:pt modelId="{8D4B5383-7554-EC42-9AF9-7B7D7F1DF73C}" type="sibTrans" cxnId="{2E55B0FD-BF20-0A4E-A6F9-45025EFE506D}">
      <dgm:prSet/>
      <dgm:spPr/>
      <dgm:t>
        <a:bodyPr/>
        <a:lstStyle/>
        <a:p>
          <a:endParaRPr lang="es-ES_tradnl"/>
        </a:p>
      </dgm:t>
    </dgm:pt>
    <dgm:pt modelId="{1EDC5577-B597-5E44-9E83-455E25C66F32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DEC</a:t>
          </a:r>
          <a:endParaRPr lang="es-ES_tradnl" dirty="0">
            <a:solidFill>
              <a:srgbClr val="000000"/>
            </a:solidFill>
          </a:endParaRPr>
        </a:p>
      </dgm:t>
    </dgm:pt>
    <dgm:pt modelId="{C521964E-4135-3B49-9F53-037513461816}" type="parTrans" cxnId="{F0F13272-4D06-B54D-A247-DCE15CF74E22}">
      <dgm:prSet/>
      <dgm:spPr/>
      <dgm:t>
        <a:bodyPr/>
        <a:lstStyle/>
        <a:p>
          <a:endParaRPr lang="es-ES_tradnl"/>
        </a:p>
      </dgm:t>
    </dgm:pt>
    <dgm:pt modelId="{F3399300-48EF-6342-904B-BC5D7F1E31CE}" type="sibTrans" cxnId="{F0F13272-4D06-B54D-A247-DCE15CF74E22}">
      <dgm:prSet/>
      <dgm:spPr/>
      <dgm:t>
        <a:bodyPr/>
        <a:lstStyle/>
        <a:p>
          <a:endParaRPr lang="es-ES_tradnl"/>
        </a:p>
      </dgm:t>
    </dgm:pt>
    <dgm:pt modelId="{30D816F4-E6DE-2047-8762-5D7D7159E86D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OCT</a:t>
          </a:r>
          <a:endParaRPr lang="es-ES_tradnl" dirty="0">
            <a:solidFill>
              <a:srgbClr val="000000"/>
            </a:solidFill>
          </a:endParaRPr>
        </a:p>
      </dgm:t>
    </dgm:pt>
    <dgm:pt modelId="{CA1A290F-7543-6F43-ACA6-1844DFF3C18E}" type="parTrans" cxnId="{D48B4DBE-226D-EA4E-86EF-59536DF6E99D}">
      <dgm:prSet/>
      <dgm:spPr/>
      <dgm:t>
        <a:bodyPr/>
        <a:lstStyle/>
        <a:p>
          <a:endParaRPr lang="es-ES_tradnl"/>
        </a:p>
      </dgm:t>
    </dgm:pt>
    <dgm:pt modelId="{568CE8F9-A786-5146-80D6-491E0CE4E506}" type="sibTrans" cxnId="{D48B4DBE-226D-EA4E-86EF-59536DF6E99D}">
      <dgm:prSet/>
      <dgm:spPr/>
      <dgm:t>
        <a:bodyPr/>
        <a:lstStyle/>
        <a:p>
          <a:endParaRPr lang="es-ES_tradnl"/>
        </a:p>
      </dgm:t>
    </dgm:pt>
    <dgm:pt modelId="{69E8B421-0A0B-354C-A343-BB1947AA77DF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SEPT</a:t>
          </a:r>
          <a:endParaRPr lang="es-ES_tradnl" dirty="0">
            <a:solidFill>
              <a:srgbClr val="000000"/>
            </a:solidFill>
          </a:endParaRPr>
        </a:p>
      </dgm:t>
    </dgm:pt>
    <dgm:pt modelId="{1F0A2904-C74B-6345-9D4C-A3A6A51936E2}" type="parTrans" cxnId="{13774D6B-26A8-024F-8AF4-8F3FD3E1F8BB}">
      <dgm:prSet/>
      <dgm:spPr/>
      <dgm:t>
        <a:bodyPr/>
        <a:lstStyle/>
        <a:p>
          <a:endParaRPr lang="es-ES_tradnl"/>
        </a:p>
      </dgm:t>
    </dgm:pt>
    <dgm:pt modelId="{A4E98647-9971-3448-8C9B-98ECC852A427}" type="sibTrans" cxnId="{13774D6B-26A8-024F-8AF4-8F3FD3E1F8BB}">
      <dgm:prSet/>
      <dgm:spPr/>
      <dgm:t>
        <a:bodyPr/>
        <a:lstStyle/>
        <a:p>
          <a:endParaRPr lang="es-ES_tradnl"/>
        </a:p>
      </dgm:t>
    </dgm:pt>
    <dgm:pt modelId="{8BB29001-2C6F-5045-AB5A-33A5B7476EDC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NOV</a:t>
          </a:r>
          <a:endParaRPr lang="es-ES_tradnl" dirty="0">
            <a:solidFill>
              <a:srgbClr val="000000"/>
            </a:solidFill>
          </a:endParaRPr>
        </a:p>
      </dgm:t>
    </dgm:pt>
    <dgm:pt modelId="{C08AC720-7AC3-5A4D-959F-81923A4F5420}" type="parTrans" cxnId="{5C50B574-5586-0D44-A9D3-3FAC45EAD4C0}">
      <dgm:prSet/>
      <dgm:spPr/>
      <dgm:t>
        <a:bodyPr/>
        <a:lstStyle/>
        <a:p>
          <a:endParaRPr lang="en-US"/>
        </a:p>
      </dgm:t>
    </dgm:pt>
    <dgm:pt modelId="{EF9D70AC-7709-1745-8F72-B1B5787751F7}" type="sibTrans" cxnId="{5C50B574-5586-0D44-A9D3-3FAC45EAD4C0}">
      <dgm:prSet/>
      <dgm:spPr/>
      <dgm:t>
        <a:bodyPr/>
        <a:lstStyle/>
        <a:p>
          <a:endParaRPr lang="en-US"/>
        </a:p>
      </dgm:t>
    </dgm:pt>
    <dgm:pt modelId="{53F41746-5783-1E42-80C5-11CC2338F342}">
      <dgm:prSet/>
      <dgm:spPr/>
      <dgm:t>
        <a:bodyPr/>
        <a:lstStyle/>
        <a:p>
          <a:r>
            <a:rPr lang="es-ES_tradnl" smtClean="0">
              <a:solidFill>
                <a:schemeClr val="tx1"/>
              </a:solidFill>
            </a:rPr>
            <a:t>NOV</a:t>
          </a:r>
          <a:endParaRPr lang="es-ES_tradnl" dirty="0">
            <a:solidFill>
              <a:schemeClr val="tx1"/>
            </a:solidFill>
          </a:endParaRPr>
        </a:p>
      </dgm:t>
    </dgm:pt>
    <dgm:pt modelId="{DA4D85D4-EFE2-BF47-A5C2-C39F25DD8CA8}" type="parTrans" cxnId="{1F5A3B3D-736F-4F40-9480-4E4EF5043885}">
      <dgm:prSet/>
      <dgm:spPr/>
      <dgm:t>
        <a:bodyPr/>
        <a:lstStyle/>
        <a:p>
          <a:endParaRPr lang="en-US"/>
        </a:p>
      </dgm:t>
    </dgm:pt>
    <dgm:pt modelId="{45F1E539-8AF9-D941-835D-4D3422A5684F}" type="sibTrans" cxnId="{1F5A3B3D-736F-4F40-9480-4E4EF5043885}">
      <dgm:prSet/>
      <dgm:spPr/>
      <dgm:t>
        <a:bodyPr/>
        <a:lstStyle/>
        <a:p>
          <a:endParaRPr lang="en-US"/>
        </a:p>
      </dgm:t>
    </dgm:pt>
    <dgm:pt modelId="{31671C2E-B05F-B44F-9024-62C9FCB75E49}" type="pres">
      <dgm:prSet presAssocID="{99A6A3C5-643F-C049-B818-E39AEC0FFDB0}" presName="Name0" presStyleCnt="0">
        <dgm:presLayoutVars>
          <dgm:dir/>
          <dgm:resizeHandles val="exact"/>
        </dgm:presLayoutVars>
      </dgm:prSet>
      <dgm:spPr/>
    </dgm:pt>
    <dgm:pt modelId="{9E211A56-3B03-4445-87A9-89B9D8A61840}" type="pres">
      <dgm:prSet presAssocID="{F951DCC7-A232-5647-83C0-A486571102FF}" presName="parTxOnly" presStyleLbl="node1" presStyleIdx="0" presStyleCnt="14" custLinFactNeighborX="-5290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7E7EA60-0191-B84E-9809-592618AEB2EB}" type="pres">
      <dgm:prSet presAssocID="{DDDEBD69-44A0-A848-916B-CB38236EA9B3}" presName="parSpace" presStyleCnt="0"/>
      <dgm:spPr/>
    </dgm:pt>
    <dgm:pt modelId="{4B5DABC4-413D-A949-8E54-F782FF1706CF}" type="pres">
      <dgm:prSet presAssocID="{53F41746-5783-1E42-80C5-11CC2338F342}" presName="parTxOnly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089DF-36E5-094A-B0D3-63DC22CA8795}" type="pres">
      <dgm:prSet presAssocID="{45F1E539-8AF9-D941-835D-4D3422A5684F}" presName="parSpace" presStyleCnt="0"/>
      <dgm:spPr/>
    </dgm:pt>
    <dgm:pt modelId="{68F5DAC9-5A26-D44B-982F-A24C033D0FEA}" type="pres">
      <dgm:prSet presAssocID="{1EDC5577-B597-5E44-9E83-455E25C66F32}" presName="parTxOnly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289493-948C-7643-A441-CA4DECE2679C}" type="pres">
      <dgm:prSet presAssocID="{F3399300-48EF-6342-904B-BC5D7F1E31CE}" presName="parSpace" presStyleCnt="0"/>
      <dgm:spPr/>
    </dgm:pt>
    <dgm:pt modelId="{95AA30FC-3A1C-7A4D-9DA5-F60FC7FE5A7F}" type="pres">
      <dgm:prSet presAssocID="{D34C88CE-CF60-164F-B6CD-07CE7E5639B9}" presName="parTxOnly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5433BC5-194C-024B-948E-3B5A8AA5ABF8}" type="pres">
      <dgm:prSet presAssocID="{8D4B5383-7554-EC42-9AF9-7B7D7F1DF73C}" presName="parSpace" presStyleCnt="0"/>
      <dgm:spPr/>
    </dgm:pt>
    <dgm:pt modelId="{A2E481E2-4AE9-E94C-8E75-8CC56172B36C}" type="pres">
      <dgm:prSet presAssocID="{05E1C365-4471-D247-813A-7762F8E7862A}" presName="parTxOnly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E3811A3-7EBF-E748-A8A7-16540D1192C5}" type="pres">
      <dgm:prSet presAssocID="{6128D645-BE57-1641-9A81-96FD4834D380}" presName="parSpace" presStyleCnt="0"/>
      <dgm:spPr/>
    </dgm:pt>
    <dgm:pt modelId="{7A68448C-1AC7-1842-AF2C-B19FAC72DA53}" type="pres">
      <dgm:prSet presAssocID="{70D0FE6F-A188-F643-B40D-FA547BB8F200}" presName="parTxOnly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54118D1-1467-2645-9968-1B74D263D60F}" type="pres">
      <dgm:prSet presAssocID="{B87CF483-8AF1-B84E-B9D8-69C3B251C2E2}" presName="parSpace" presStyleCnt="0"/>
      <dgm:spPr/>
    </dgm:pt>
    <dgm:pt modelId="{DF0AA987-DE91-5B4F-8E84-B5CDEB3A1346}" type="pres">
      <dgm:prSet presAssocID="{02EF1202-17D9-4041-89B6-EA985CA21B3F}" presName="parTxOnly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AA554A3-421C-D746-BC32-B930E677BE33}" type="pres">
      <dgm:prSet presAssocID="{7F61DE9F-7C34-C242-B706-69F206454431}" presName="parSpace" presStyleCnt="0"/>
      <dgm:spPr/>
    </dgm:pt>
    <dgm:pt modelId="{41AF9CA6-0A70-8B4A-A475-3A2874480E33}" type="pres">
      <dgm:prSet presAssocID="{54772F66-E294-F44E-BC3E-3222BD8E5502}" presName="parTxOnly" presStyleLbl="node1" presStyleIdx="7" presStyleCnt="14" custLinFactNeighborY="100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9D84E3C-02BA-4D4E-84E4-22B8FC43F4DE}" type="pres">
      <dgm:prSet presAssocID="{2D857596-A4E4-6540-A599-EE880406A507}" presName="parSpace" presStyleCnt="0"/>
      <dgm:spPr/>
    </dgm:pt>
    <dgm:pt modelId="{27B3609E-BD00-F944-85E6-A6EA0360E91C}" type="pres">
      <dgm:prSet presAssocID="{3AF1A9E4-3D5B-764E-B466-8563E63B77F1}" presName="parTxOnly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66FECE6-8C1F-F54B-855B-56FF21571EEB}" type="pres">
      <dgm:prSet presAssocID="{5D3B035C-A039-2D48-9D28-91EB9E2283D3}" presName="parSpace" presStyleCnt="0"/>
      <dgm:spPr/>
    </dgm:pt>
    <dgm:pt modelId="{734EC355-1454-3E45-BEA8-6F4128C48EB2}" type="pres">
      <dgm:prSet presAssocID="{A15F112A-3F88-F74C-98E6-6B68BD3F59FF}" presName="parTxOnly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9A9872D-20B8-9645-9A45-17A73FB7E41C}" type="pres">
      <dgm:prSet presAssocID="{B15A5713-46AF-2D42-AC33-7D8586251548}" presName="parSpace" presStyleCnt="0"/>
      <dgm:spPr/>
    </dgm:pt>
    <dgm:pt modelId="{674FC4FE-3C87-6C42-A53B-5A73E8B6BAD1}" type="pres">
      <dgm:prSet presAssocID="{430206BA-4D92-A747-AF30-5212344428A3}" presName="parTxOnly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97BCA54-B4D7-754D-BA22-905E429CE1C3}" type="pres">
      <dgm:prSet presAssocID="{F54B277D-FAD0-714C-A379-89730F262DDD}" presName="parSpace" presStyleCnt="0"/>
      <dgm:spPr/>
    </dgm:pt>
    <dgm:pt modelId="{64090533-C4FF-B743-8A82-1CCD225F0B29}" type="pres">
      <dgm:prSet presAssocID="{69E8B421-0A0B-354C-A343-BB1947AA77DF}" presName="parTxOnly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8BDE222-2679-A145-86CA-02422CC59B88}" type="pres">
      <dgm:prSet presAssocID="{A4E98647-9971-3448-8C9B-98ECC852A427}" presName="parSpace" presStyleCnt="0"/>
      <dgm:spPr/>
    </dgm:pt>
    <dgm:pt modelId="{5C17F1BC-2999-AB4A-8E1F-7E18FF062FFD}" type="pres">
      <dgm:prSet presAssocID="{30D816F4-E6DE-2047-8762-5D7D7159E86D}" presName="parTxOnly" presStyleLbl="node1" presStyleIdx="12" presStyleCnt="14" custLinFactNeighborX="188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9841406-27AA-5A4D-A252-8928709FE41E}" type="pres">
      <dgm:prSet presAssocID="{568CE8F9-A786-5146-80D6-491E0CE4E506}" presName="parSpace" presStyleCnt="0"/>
      <dgm:spPr/>
    </dgm:pt>
    <dgm:pt modelId="{839E8238-BCC1-D547-BD8D-53C3B08A4058}" type="pres">
      <dgm:prSet presAssocID="{8BB29001-2C6F-5045-AB5A-33A5B7476EDC}" presName="parTxOnly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7B2859-6EB2-4189-9576-9CA5B71B413D}" type="presOf" srcId="{99A6A3C5-643F-C049-B818-E39AEC0FFDB0}" destId="{31671C2E-B05F-B44F-9024-62C9FCB75E49}" srcOrd="0" destOrd="0" presId="urn:microsoft.com/office/officeart/2005/8/layout/hChevron3"/>
    <dgm:cxn modelId="{580493D1-09B4-49B7-B296-EF02CFF6716C}" type="presOf" srcId="{54772F66-E294-F44E-BC3E-3222BD8E5502}" destId="{41AF9CA6-0A70-8B4A-A475-3A2874480E33}" srcOrd="0" destOrd="0" presId="urn:microsoft.com/office/officeart/2005/8/layout/hChevron3"/>
    <dgm:cxn modelId="{F0F13272-4D06-B54D-A247-DCE15CF74E22}" srcId="{99A6A3C5-643F-C049-B818-E39AEC0FFDB0}" destId="{1EDC5577-B597-5E44-9E83-455E25C66F32}" srcOrd="2" destOrd="0" parTransId="{C521964E-4135-3B49-9F53-037513461816}" sibTransId="{F3399300-48EF-6342-904B-BC5D7F1E31CE}"/>
    <dgm:cxn modelId="{96CECDC4-A571-F044-B547-56B1BBF166C3}" srcId="{99A6A3C5-643F-C049-B818-E39AEC0FFDB0}" destId="{02EF1202-17D9-4041-89B6-EA985CA21B3F}" srcOrd="6" destOrd="0" parTransId="{FAA207B6-B7D4-EB4E-A570-9A6EAA7C4CEB}" sibTransId="{7F61DE9F-7C34-C242-B706-69F206454431}"/>
    <dgm:cxn modelId="{BA37CE9A-1606-408C-96D0-C96E0EC121C1}" type="presOf" srcId="{D34C88CE-CF60-164F-B6CD-07CE7E5639B9}" destId="{95AA30FC-3A1C-7A4D-9DA5-F60FC7FE5A7F}" srcOrd="0" destOrd="0" presId="urn:microsoft.com/office/officeart/2005/8/layout/hChevron3"/>
    <dgm:cxn modelId="{F731BD89-ACCB-E041-906B-78D4DECAC7F5}" srcId="{99A6A3C5-643F-C049-B818-E39AEC0FFDB0}" destId="{A15F112A-3F88-F74C-98E6-6B68BD3F59FF}" srcOrd="9" destOrd="0" parTransId="{048BF4D8-3302-284D-8F54-E25EEC0742DA}" sibTransId="{B15A5713-46AF-2D42-AC33-7D8586251548}"/>
    <dgm:cxn modelId="{ED0D4C4B-1EAD-4CAB-99E7-90E8EE9E796B}" type="presOf" srcId="{53F41746-5783-1E42-80C5-11CC2338F342}" destId="{4B5DABC4-413D-A949-8E54-F782FF1706CF}" srcOrd="0" destOrd="0" presId="urn:microsoft.com/office/officeart/2005/8/layout/hChevron3"/>
    <dgm:cxn modelId="{2E55B0FD-BF20-0A4E-A6F9-45025EFE506D}" srcId="{99A6A3C5-643F-C049-B818-E39AEC0FFDB0}" destId="{D34C88CE-CF60-164F-B6CD-07CE7E5639B9}" srcOrd="3" destOrd="0" parTransId="{9787534E-957B-7044-B7D5-C132136FE3B0}" sibTransId="{8D4B5383-7554-EC42-9AF9-7B7D7F1DF73C}"/>
    <dgm:cxn modelId="{E38DDE22-F6E9-480C-BD21-0478EA54FEAB}" type="presOf" srcId="{3AF1A9E4-3D5B-764E-B466-8563E63B77F1}" destId="{27B3609E-BD00-F944-85E6-A6EA0360E91C}" srcOrd="0" destOrd="0" presId="urn:microsoft.com/office/officeart/2005/8/layout/hChevron3"/>
    <dgm:cxn modelId="{7B9C3F96-6F91-48E1-B424-C3F30B26082B}" type="presOf" srcId="{430206BA-4D92-A747-AF30-5212344428A3}" destId="{674FC4FE-3C87-6C42-A53B-5A73E8B6BAD1}" srcOrd="0" destOrd="0" presId="urn:microsoft.com/office/officeart/2005/8/layout/hChevron3"/>
    <dgm:cxn modelId="{D48B4DBE-226D-EA4E-86EF-59536DF6E99D}" srcId="{99A6A3C5-643F-C049-B818-E39AEC0FFDB0}" destId="{30D816F4-E6DE-2047-8762-5D7D7159E86D}" srcOrd="12" destOrd="0" parTransId="{CA1A290F-7543-6F43-ACA6-1844DFF3C18E}" sibTransId="{568CE8F9-A786-5146-80D6-491E0CE4E506}"/>
    <dgm:cxn modelId="{7C740A97-B0CD-4359-A2D9-27022884A477}" type="presOf" srcId="{F951DCC7-A232-5647-83C0-A486571102FF}" destId="{9E211A56-3B03-4445-87A9-89B9D8A61840}" srcOrd="0" destOrd="0" presId="urn:microsoft.com/office/officeart/2005/8/layout/hChevron3"/>
    <dgm:cxn modelId="{E0E6E975-C9D6-4F8B-A8D6-A3919A4D5202}" type="presOf" srcId="{05E1C365-4471-D247-813A-7762F8E7862A}" destId="{A2E481E2-4AE9-E94C-8E75-8CC56172B36C}" srcOrd="0" destOrd="0" presId="urn:microsoft.com/office/officeart/2005/8/layout/hChevron3"/>
    <dgm:cxn modelId="{F7E4F2B3-2FD8-4000-B286-DD68CCCA02C7}" type="presOf" srcId="{70D0FE6F-A188-F643-B40D-FA547BB8F200}" destId="{7A68448C-1AC7-1842-AF2C-B19FAC72DA53}" srcOrd="0" destOrd="0" presId="urn:microsoft.com/office/officeart/2005/8/layout/hChevron3"/>
    <dgm:cxn modelId="{E1D06D40-5DD5-40CD-95BB-26B6B93698F6}" type="presOf" srcId="{1EDC5577-B597-5E44-9E83-455E25C66F32}" destId="{68F5DAC9-5A26-D44B-982F-A24C033D0FEA}" srcOrd="0" destOrd="0" presId="urn:microsoft.com/office/officeart/2005/8/layout/hChevron3"/>
    <dgm:cxn modelId="{D13B90DB-18E7-7B4B-8867-A7B011315FC3}" srcId="{99A6A3C5-643F-C049-B818-E39AEC0FFDB0}" destId="{3AF1A9E4-3D5B-764E-B466-8563E63B77F1}" srcOrd="8" destOrd="0" parTransId="{4D18D941-A35B-8945-92FB-213B8252DE80}" sibTransId="{5D3B035C-A039-2D48-9D28-91EB9E2283D3}"/>
    <dgm:cxn modelId="{5E736036-101F-6848-946D-9B2A56FB7943}" srcId="{99A6A3C5-643F-C049-B818-E39AEC0FFDB0}" destId="{70D0FE6F-A188-F643-B40D-FA547BB8F200}" srcOrd="5" destOrd="0" parTransId="{58D22AB0-4384-9145-9810-CD98FD318418}" sibTransId="{B87CF483-8AF1-B84E-B9D8-69C3B251C2E2}"/>
    <dgm:cxn modelId="{B8AAAC3F-2937-4452-B51F-73E4542984BA}" type="presOf" srcId="{30D816F4-E6DE-2047-8762-5D7D7159E86D}" destId="{5C17F1BC-2999-AB4A-8E1F-7E18FF062FFD}" srcOrd="0" destOrd="0" presId="urn:microsoft.com/office/officeart/2005/8/layout/hChevron3"/>
    <dgm:cxn modelId="{7535A891-3EFB-441C-B4C0-85210885E5C1}" type="presOf" srcId="{02EF1202-17D9-4041-89B6-EA985CA21B3F}" destId="{DF0AA987-DE91-5B4F-8E84-B5CDEB3A1346}" srcOrd="0" destOrd="0" presId="urn:microsoft.com/office/officeart/2005/8/layout/hChevron3"/>
    <dgm:cxn modelId="{4737AAEE-C32B-314F-89D2-57EF9D938D68}" srcId="{99A6A3C5-643F-C049-B818-E39AEC0FFDB0}" destId="{05E1C365-4471-D247-813A-7762F8E7862A}" srcOrd="4" destOrd="0" parTransId="{48EC304B-66B5-204A-B6F0-3D47C168D7E7}" sibTransId="{6128D645-BE57-1641-9A81-96FD4834D380}"/>
    <dgm:cxn modelId="{FDBB762B-5BBF-4742-A5FB-1928F3A464B2}" type="presOf" srcId="{A15F112A-3F88-F74C-98E6-6B68BD3F59FF}" destId="{734EC355-1454-3E45-BEA8-6F4128C48EB2}" srcOrd="0" destOrd="0" presId="urn:microsoft.com/office/officeart/2005/8/layout/hChevron3"/>
    <dgm:cxn modelId="{A8F5AB6D-6274-8A46-8E2F-C4998F81BCD3}" srcId="{99A6A3C5-643F-C049-B818-E39AEC0FFDB0}" destId="{F951DCC7-A232-5647-83C0-A486571102FF}" srcOrd="0" destOrd="0" parTransId="{E3A6C622-86A0-7946-BD83-CCBE173D9567}" sibTransId="{DDDEBD69-44A0-A848-916B-CB38236EA9B3}"/>
    <dgm:cxn modelId="{13774D6B-26A8-024F-8AF4-8F3FD3E1F8BB}" srcId="{99A6A3C5-643F-C049-B818-E39AEC0FFDB0}" destId="{69E8B421-0A0B-354C-A343-BB1947AA77DF}" srcOrd="11" destOrd="0" parTransId="{1F0A2904-C74B-6345-9D4C-A3A6A51936E2}" sibTransId="{A4E98647-9971-3448-8C9B-98ECC852A427}"/>
    <dgm:cxn modelId="{AD8CCB25-6AFF-4E86-800D-3FB8C57BB697}" type="presOf" srcId="{8BB29001-2C6F-5045-AB5A-33A5B7476EDC}" destId="{839E8238-BCC1-D547-BD8D-53C3B08A4058}" srcOrd="0" destOrd="0" presId="urn:microsoft.com/office/officeart/2005/8/layout/hChevron3"/>
    <dgm:cxn modelId="{AC750059-554C-C84D-B77D-9DBC0A43BE11}" srcId="{99A6A3C5-643F-C049-B818-E39AEC0FFDB0}" destId="{54772F66-E294-F44E-BC3E-3222BD8E5502}" srcOrd="7" destOrd="0" parTransId="{67F60CE4-F82A-4B45-8967-6F0634DA4422}" sibTransId="{2D857596-A4E4-6540-A599-EE880406A507}"/>
    <dgm:cxn modelId="{1F5A3B3D-736F-4F40-9480-4E4EF5043885}" srcId="{99A6A3C5-643F-C049-B818-E39AEC0FFDB0}" destId="{53F41746-5783-1E42-80C5-11CC2338F342}" srcOrd="1" destOrd="0" parTransId="{DA4D85D4-EFE2-BF47-A5C2-C39F25DD8CA8}" sibTransId="{45F1E539-8AF9-D941-835D-4D3422A5684F}"/>
    <dgm:cxn modelId="{5C50B574-5586-0D44-A9D3-3FAC45EAD4C0}" srcId="{99A6A3C5-643F-C049-B818-E39AEC0FFDB0}" destId="{8BB29001-2C6F-5045-AB5A-33A5B7476EDC}" srcOrd="13" destOrd="0" parTransId="{C08AC720-7AC3-5A4D-959F-81923A4F5420}" sibTransId="{EF9D70AC-7709-1745-8F72-B1B5787751F7}"/>
    <dgm:cxn modelId="{387F2178-EDE9-6D42-AACD-BC61FBAE4AE3}" srcId="{99A6A3C5-643F-C049-B818-E39AEC0FFDB0}" destId="{430206BA-4D92-A747-AF30-5212344428A3}" srcOrd="10" destOrd="0" parTransId="{F245E8E2-E62D-DF46-A1AF-9476992DECEA}" sibTransId="{F54B277D-FAD0-714C-A379-89730F262DDD}"/>
    <dgm:cxn modelId="{6BB5A9F4-0267-4953-955D-51F4F3B22932}" type="presOf" srcId="{69E8B421-0A0B-354C-A343-BB1947AA77DF}" destId="{64090533-C4FF-B743-8A82-1CCD225F0B29}" srcOrd="0" destOrd="0" presId="urn:microsoft.com/office/officeart/2005/8/layout/hChevron3"/>
    <dgm:cxn modelId="{3DA07C81-A56F-408C-8423-0E1BC4599BA3}" type="presParOf" srcId="{31671C2E-B05F-B44F-9024-62C9FCB75E49}" destId="{9E211A56-3B03-4445-87A9-89B9D8A61840}" srcOrd="0" destOrd="0" presId="urn:microsoft.com/office/officeart/2005/8/layout/hChevron3"/>
    <dgm:cxn modelId="{8AEDFCEA-DA2B-49C2-8B08-C68D6D7A2E44}" type="presParOf" srcId="{31671C2E-B05F-B44F-9024-62C9FCB75E49}" destId="{C7E7EA60-0191-B84E-9809-592618AEB2EB}" srcOrd="1" destOrd="0" presId="urn:microsoft.com/office/officeart/2005/8/layout/hChevron3"/>
    <dgm:cxn modelId="{A77812EA-B5F0-444E-8C5A-238B0DF22015}" type="presParOf" srcId="{31671C2E-B05F-B44F-9024-62C9FCB75E49}" destId="{4B5DABC4-413D-A949-8E54-F782FF1706CF}" srcOrd="2" destOrd="0" presId="urn:microsoft.com/office/officeart/2005/8/layout/hChevron3"/>
    <dgm:cxn modelId="{B76B3E8A-2867-4F41-86A9-7214D3793D84}" type="presParOf" srcId="{31671C2E-B05F-B44F-9024-62C9FCB75E49}" destId="{6DB089DF-36E5-094A-B0D3-63DC22CA8795}" srcOrd="3" destOrd="0" presId="urn:microsoft.com/office/officeart/2005/8/layout/hChevron3"/>
    <dgm:cxn modelId="{DB7BC926-11EA-4418-9A5A-8D05768F5658}" type="presParOf" srcId="{31671C2E-B05F-B44F-9024-62C9FCB75E49}" destId="{68F5DAC9-5A26-D44B-982F-A24C033D0FEA}" srcOrd="4" destOrd="0" presId="urn:microsoft.com/office/officeart/2005/8/layout/hChevron3"/>
    <dgm:cxn modelId="{CA4FA34F-70C2-4BB9-8C31-A17FE32CC2E8}" type="presParOf" srcId="{31671C2E-B05F-B44F-9024-62C9FCB75E49}" destId="{01289493-948C-7643-A441-CA4DECE2679C}" srcOrd="5" destOrd="0" presId="urn:microsoft.com/office/officeart/2005/8/layout/hChevron3"/>
    <dgm:cxn modelId="{4B2D453E-19EC-4EEE-9478-B3151CCBA7F0}" type="presParOf" srcId="{31671C2E-B05F-B44F-9024-62C9FCB75E49}" destId="{95AA30FC-3A1C-7A4D-9DA5-F60FC7FE5A7F}" srcOrd="6" destOrd="0" presId="urn:microsoft.com/office/officeart/2005/8/layout/hChevron3"/>
    <dgm:cxn modelId="{682AC6AD-9DD5-4A79-9878-D2CEF99A1CA3}" type="presParOf" srcId="{31671C2E-B05F-B44F-9024-62C9FCB75E49}" destId="{15433BC5-194C-024B-948E-3B5A8AA5ABF8}" srcOrd="7" destOrd="0" presId="urn:microsoft.com/office/officeart/2005/8/layout/hChevron3"/>
    <dgm:cxn modelId="{E5A15782-08F5-4852-BBC6-DA204FE68D36}" type="presParOf" srcId="{31671C2E-B05F-B44F-9024-62C9FCB75E49}" destId="{A2E481E2-4AE9-E94C-8E75-8CC56172B36C}" srcOrd="8" destOrd="0" presId="urn:microsoft.com/office/officeart/2005/8/layout/hChevron3"/>
    <dgm:cxn modelId="{D323F123-D4A9-445F-9F8F-E4E9A3A9641B}" type="presParOf" srcId="{31671C2E-B05F-B44F-9024-62C9FCB75E49}" destId="{CE3811A3-7EBF-E748-A8A7-16540D1192C5}" srcOrd="9" destOrd="0" presId="urn:microsoft.com/office/officeart/2005/8/layout/hChevron3"/>
    <dgm:cxn modelId="{871A9959-6416-47B9-81AD-57299338D11C}" type="presParOf" srcId="{31671C2E-B05F-B44F-9024-62C9FCB75E49}" destId="{7A68448C-1AC7-1842-AF2C-B19FAC72DA53}" srcOrd="10" destOrd="0" presId="urn:microsoft.com/office/officeart/2005/8/layout/hChevron3"/>
    <dgm:cxn modelId="{1AD838B4-075F-4826-A8E2-6DF31F286218}" type="presParOf" srcId="{31671C2E-B05F-B44F-9024-62C9FCB75E49}" destId="{854118D1-1467-2645-9968-1B74D263D60F}" srcOrd="11" destOrd="0" presId="urn:microsoft.com/office/officeart/2005/8/layout/hChevron3"/>
    <dgm:cxn modelId="{A00ADF63-4786-497D-BABE-98526EDFEFB4}" type="presParOf" srcId="{31671C2E-B05F-B44F-9024-62C9FCB75E49}" destId="{DF0AA987-DE91-5B4F-8E84-B5CDEB3A1346}" srcOrd="12" destOrd="0" presId="urn:microsoft.com/office/officeart/2005/8/layout/hChevron3"/>
    <dgm:cxn modelId="{DE109640-1875-45E3-A137-9CB7A3A72E17}" type="presParOf" srcId="{31671C2E-B05F-B44F-9024-62C9FCB75E49}" destId="{4AA554A3-421C-D746-BC32-B930E677BE33}" srcOrd="13" destOrd="0" presId="urn:microsoft.com/office/officeart/2005/8/layout/hChevron3"/>
    <dgm:cxn modelId="{C2F25C04-286C-433F-AC24-9129E51B1CDB}" type="presParOf" srcId="{31671C2E-B05F-B44F-9024-62C9FCB75E49}" destId="{41AF9CA6-0A70-8B4A-A475-3A2874480E33}" srcOrd="14" destOrd="0" presId="urn:microsoft.com/office/officeart/2005/8/layout/hChevron3"/>
    <dgm:cxn modelId="{90916957-5E16-4954-BD44-D1491B3656E8}" type="presParOf" srcId="{31671C2E-B05F-B44F-9024-62C9FCB75E49}" destId="{C9D84E3C-02BA-4D4E-84E4-22B8FC43F4DE}" srcOrd="15" destOrd="0" presId="urn:microsoft.com/office/officeart/2005/8/layout/hChevron3"/>
    <dgm:cxn modelId="{96EDA316-AA2A-40DD-8353-BF3BF51916B5}" type="presParOf" srcId="{31671C2E-B05F-B44F-9024-62C9FCB75E49}" destId="{27B3609E-BD00-F944-85E6-A6EA0360E91C}" srcOrd="16" destOrd="0" presId="urn:microsoft.com/office/officeart/2005/8/layout/hChevron3"/>
    <dgm:cxn modelId="{5625CF94-3555-4DDE-9F0D-265CBD7013B4}" type="presParOf" srcId="{31671C2E-B05F-B44F-9024-62C9FCB75E49}" destId="{A66FECE6-8C1F-F54B-855B-56FF21571EEB}" srcOrd="17" destOrd="0" presId="urn:microsoft.com/office/officeart/2005/8/layout/hChevron3"/>
    <dgm:cxn modelId="{36F060FF-9CF7-4C2F-9473-A210C3D44AF0}" type="presParOf" srcId="{31671C2E-B05F-B44F-9024-62C9FCB75E49}" destId="{734EC355-1454-3E45-BEA8-6F4128C48EB2}" srcOrd="18" destOrd="0" presId="urn:microsoft.com/office/officeart/2005/8/layout/hChevron3"/>
    <dgm:cxn modelId="{9C278815-1BC8-43DE-BB07-0721B88F95CE}" type="presParOf" srcId="{31671C2E-B05F-B44F-9024-62C9FCB75E49}" destId="{79A9872D-20B8-9645-9A45-17A73FB7E41C}" srcOrd="19" destOrd="0" presId="urn:microsoft.com/office/officeart/2005/8/layout/hChevron3"/>
    <dgm:cxn modelId="{9BD27D63-624F-42DE-AF39-20324DCC7B86}" type="presParOf" srcId="{31671C2E-B05F-B44F-9024-62C9FCB75E49}" destId="{674FC4FE-3C87-6C42-A53B-5A73E8B6BAD1}" srcOrd="20" destOrd="0" presId="urn:microsoft.com/office/officeart/2005/8/layout/hChevron3"/>
    <dgm:cxn modelId="{CDB248C2-86CF-42C4-B549-4EA547C379B2}" type="presParOf" srcId="{31671C2E-B05F-B44F-9024-62C9FCB75E49}" destId="{697BCA54-B4D7-754D-BA22-905E429CE1C3}" srcOrd="21" destOrd="0" presId="urn:microsoft.com/office/officeart/2005/8/layout/hChevron3"/>
    <dgm:cxn modelId="{990AD1A0-2070-405D-90EB-A01E206471D2}" type="presParOf" srcId="{31671C2E-B05F-B44F-9024-62C9FCB75E49}" destId="{64090533-C4FF-B743-8A82-1CCD225F0B29}" srcOrd="22" destOrd="0" presId="urn:microsoft.com/office/officeart/2005/8/layout/hChevron3"/>
    <dgm:cxn modelId="{826F0AFE-99BE-46F7-B0CE-1C66D436B42D}" type="presParOf" srcId="{31671C2E-B05F-B44F-9024-62C9FCB75E49}" destId="{98BDE222-2679-A145-86CA-02422CC59B88}" srcOrd="23" destOrd="0" presId="urn:microsoft.com/office/officeart/2005/8/layout/hChevron3"/>
    <dgm:cxn modelId="{8F10E2E0-2572-4730-8ADC-C1075EB8CDB1}" type="presParOf" srcId="{31671C2E-B05F-B44F-9024-62C9FCB75E49}" destId="{5C17F1BC-2999-AB4A-8E1F-7E18FF062FFD}" srcOrd="24" destOrd="0" presId="urn:microsoft.com/office/officeart/2005/8/layout/hChevron3"/>
    <dgm:cxn modelId="{2F684299-D601-47E8-9673-052324BCA76A}" type="presParOf" srcId="{31671C2E-B05F-B44F-9024-62C9FCB75E49}" destId="{E9841406-27AA-5A4D-A252-8928709FE41E}" srcOrd="25" destOrd="0" presId="urn:microsoft.com/office/officeart/2005/8/layout/hChevron3"/>
    <dgm:cxn modelId="{EB8C8954-01A8-4F90-B94C-9955FF783EF0}" type="presParOf" srcId="{31671C2E-B05F-B44F-9024-62C9FCB75E49}" destId="{839E8238-BCC1-D547-BD8D-53C3B08A4058}" srcOrd="2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0.10634</cdr:x>
      <cdr:y>0.19517</cdr:y>
    </cdr:from>
    <cdr:to>
      <cdr:x>0.22029</cdr:x>
      <cdr:y>0.27778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07576" y="1143000"/>
          <a:ext cx="972430" cy="4838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1000" dirty="0"/>
            <a:t>1965: 235 MET-</a:t>
          </a:r>
          <a:r>
            <a:rPr lang="en-US" sz="1000" dirty="0" err="1"/>
            <a:t>hr</a:t>
          </a:r>
          <a:r>
            <a:rPr lang="en-US" sz="1000" dirty="0"/>
            <a:t>/</a:t>
          </a:r>
          <a:r>
            <a:rPr lang="en-US" sz="1000" dirty="0" err="1"/>
            <a:t>wk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0.55515</cdr:x>
      <cdr:y>0.33525</cdr:y>
    </cdr:from>
    <cdr:to>
      <cdr:x>0.65939</cdr:x>
      <cdr:y>0.40922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737882" y="1963432"/>
          <a:ext cx="889651" cy="433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2009: 160 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</a:t>
          </a:r>
          <a:r>
            <a:rPr lang="en-US" sz="1000" dirty="0" err="1">
              <a:latin typeface="+mj-lt"/>
            </a:rPr>
            <a:t>wk</a:t>
          </a:r>
          <a:endParaRPr lang="en-US" sz="1000" dirty="0">
            <a:latin typeface="+mj-lt"/>
          </a:endParaRPr>
        </a:p>
      </cdr:txBody>
    </cdr:sp>
  </cdr:relSizeAnchor>
  <cdr:relSizeAnchor xmlns:cdr="http://schemas.openxmlformats.org/drawingml/2006/chartDrawing">
    <cdr:from>
      <cdr:x>0.70424</cdr:x>
      <cdr:y>0.39961</cdr:y>
    </cdr:from>
    <cdr:to>
      <cdr:x>0.81576</cdr:x>
      <cdr:y>0.47358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010290" y="2340371"/>
          <a:ext cx="951721" cy="433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by 2020: 142 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</a:t>
          </a:r>
          <a:r>
            <a:rPr lang="en-US" sz="1000" dirty="0" err="1">
              <a:latin typeface="+mj-lt"/>
            </a:rPr>
            <a:t>wk</a:t>
          </a:r>
          <a:endParaRPr lang="en-US" sz="1000" dirty="0">
            <a:latin typeface="+mj-lt"/>
          </a:endParaRPr>
        </a:p>
      </cdr:txBody>
    </cdr:sp>
  </cdr:relSizeAnchor>
  <cdr:relSizeAnchor xmlns:cdr="http://schemas.openxmlformats.org/drawingml/2006/chartDrawing">
    <cdr:from>
      <cdr:x>0.8117</cdr:x>
      <cdr:y>0.45539</cdr:y>
    </cdr:from>
    <cdr:to>
      <cdr:x>0.92322</cdr:x>
      <cdr:y>0.52935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927408" y="2667000"/>
          <a:ext cx="951721" cy="433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by 2030: 126 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</a:t>
          </a:r>
          <a:r>
            <a:rPr lang="en-US" sz="1000" dirty="0" err="1">
              <a:latin typeface="+mj-lt"/>
            </a:rPr>
            <a:t>wk</a:t>
          </a:r>
          <a:endParaRPr lang="en-US" sz="1000" dirty="0">
            <a:latin typeface="+mj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0.78762</cdr:x>
      <cdr:y>0.1994</cdr:y>
    </cdr:from>
    <cdr:to>
      <cdr:x>0.9089</cdr:x>
      <cdr:y>0.28207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6729369" y="1152620"/>
          <a:ext cx="1036207" cy="4778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by 2030: 140 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/week</a:t>
          </a:r>
        </a:p>
      </cdr:txBody>
    </cdr:sp>
  </cdr:relSizeAnchor>
  <cdr:relSizeAnchor xmlns:cdr="http://schemas.openxmlformats.org/drawingml/2006/chartDrawing">
    <cdr:from>
      <cdr:x>0.52737</cdr:x>
      <cdr:y>0.23325</cdr:y>
    </cdr:from>
    <cdr:to>
      <cdr:x>0.63322</cdr:x>
      <cdr:y>0.30583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505780" y="1155302"/>
          <a:ext cx="904420" cy="3594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2005:</a:t>
          </a:r>
          <a:r>
            <a:rPr lang="en-US" sz="1000" baseline="0" dirty="0">
              <a:latin typeface="+mj-lt"/>
            </a:rPr>
            <a:t> 173 </a:t>
          </a:r>
          <a:r>
            <a:rPr lang="en-US" sz="1000" dirty="0">
              <a:latin typeface="+mj-lt"/>
            </a:rPr>
            <a:t>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/week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0.00399</cdr:x>
      <cdr:y>0.00516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0.00399</cdr:x>
      <cdr:y>0.00516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0.73776</cdr:x>
      <cdr:y>0.35399</cdr:y>
    </cdr:from>
    <cdr:to>
      <cdr:x>0.84281</cdr:x>
      <cdr:y>0.43665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6303366" y="2046195"/>
          <a:ext cx="897539" cy="4778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by 2020: 153 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/week</a:t>
          </a:r>
        </a:p>
      </cdr:txBody>
    </cdr:sp>
  </cdr:relSizeAnchor>
  <cdr:relSizeAnchor xmlns:cdr="http://schemas.openxmlformats.org/drawingml/2006/chartDrawing">
    <cdr:from>
      <cdr:x>0.09099</cdr:x>
      <cdr:y>0.18456</cdr:y>
    </cdr:from>
    <cdr:to>
      <cdr:x>0.19557</cdr:x>
      <cdr:y>0.25714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77401" y="1066800"/>
          <a:ext cx="893524" cy="4195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1961:</a:t>
          </a:r>
          <a:r>
            <a:rPr lang="en-US" sz="1000" baseline="0" dirty="0">
              <a:latin typeface="+mj-lt"/>
            </a:rPr>
            <a:t> 216 </a:t>
          </a:r>
          <a:r>
            <a:rPr lang="en-US" sz="1000" dirty="0">
              <a:latin typeface="+mj-lt"/>
            </a:rPr>
            <a:t>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/week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0.80022</cdr:x>
      <cdr:y>0.55832</cdr:y>
    </cdr:from>
    <cdr:to>
      <cdr:x>0.9215</cdr:x>
      <cdr:y>0.64099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6829434" y="3269847"/>
          <a:ext cx="1035052" cy="4841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n-lt"/>
            </a:rPr>
            <a:t>by 2030: 151 MET-</a:t>
          </a:r>
          <a:r>
            <a:rPr lang="en-US" sz="1000" dirty="0" err="1">
              <a:latin typeface="+mn-lt"/>
            </a:rPr>
            <a:t>hr</a:t>
          </a:r>
          <a:r>
            <a:rPr lang="en-US" sz="1000" dirty="0">
              <a:latin typeface="+mn-lt"/>
            </a:rPr>
            <a:t>/week</a:t>
          </a:r>
        </a:p>
      </cdr:txBody>
    </cdr:sp>
  </cdr:relSizeAnchor>
  <cdr:relSizeAnchor xmlns:cdr="http://schemas.openxmlformats.org/drawingml/2006/chartDrawing">
    <cdr:from>
      <cdr:x>0.13255</cdr:x>
      <cdr:y>0.21782</cdr:y>
    </cdr:from>
    <cdr:to>
      <cdr:x>0.2397</cdr:x>
      <cdr:y>0.29504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1131199" y="1275688"/>
          <a:ext cx="914461" cy="4522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n-lt"/>
            </a:rPr>
            <a:t>2008:</a:t>
          </a:r>
          <a:r>
            <a:rPr lang="en-US" sz="1000" baseline="0" dirty="0">
              <a:latin typeface="+mn-lt"/>
            </a:rPr>
            <a:t> 214 </a:t>
          </a:r>
          <a:r>
            <a:rPr lang="en-US" sz="1000" dirty="0">
              <a:latin typeface="+mn-lt"/>
            </a:rPr>
            <a:t>MET-</a:t>
          </a:r>
          <a:r>
            <a:rPr lang="en-US" sz="1000" dirty="0" err="1">
              <a:latin typeface="+mn-lt"/>
            </a:rPr>
            <a:t>hr</a:t>
          </a:r>
          <a:r>
            <a:rPr lang="en-US" sz="1000" dirty="0">
              <a:latin typeface="+mn-lt"/>
            </a:rPr>
            <a:t>/week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0.00399</cdr:x>
      <cdr:y>0.00516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0.00399</cdr:x>
      <cdr:y>0.00516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0.59684</cdr:x>
      <cdr:y>0.45946</cdr:y>
    </cdr:from>
    <cdr:to>
      <cdr:x>0.71936</cdr:x>
      <cdr:y>0.54212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5093660" y="2590800"/>
          <a:ext cx="1045634" cy="4661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n-lt"/>
            </a:rPr>
            <a:t>by 2020: 180 MET-</a:t>
          </a:r>
          <a:r>
            <a:rPr lang="en-US" sz="1000" dirty="0" err="1">
              <a:latin typeface="+mn-lt"/>
            </a:rPr>
            <a:t>hr</a:t>
          </a:r>
          <a:r>
            <a:rPr lang="en-US" sz="1000" dirty="0">
              <a:latin typeface="+mn-lt"/>
            </a:rPr>
            <a:t>/week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0.78863</cdr:x>
      <cdr:y>0.62643</cdr:y>
    </cdr:from>
    <cdr:to>
      <cdr:x>0.90991</cdr:x>
      <cdr:y>0.69321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6670390" y="3711931"/>
          <a:ext cx="1025810" cy="3957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/>
            <a:t>by </a:t>
          </a:r>
          <a:r>
            <a:rPr lang="en-US" sz="1000" dirty="0">
              <a:latin typeface="+mj-lt"/>
            </a:rPr>
            <a:t>2030</a:t>
          </a:r>
          <a:r>
            <a:rPr lang="en-US" sz="1000" dirty="0"/>
            <a:t>: 188 MET-</a:t>
          </a:r>
          <a:r>
            <a:rPr lang="en-US" sz="1000" dirty="0" err="1"/>
            <a:t>hr</a:t>
          </a:r>
          <a:r>
            <a:rPr lang="en-US" sz="1000" dirty="0"/>
            <a:t>/week</a:t>
          </a:r>
        </a:p>
      </cdr:txBody>
    </cdr:sp>
  </cdr:relSizeAnchor>
  <cdr:relSizeAnchor xmlns:cdr="http://schemas.openxmlformats.org/drawingml/2006/chartDrawing">
    <cdr:from>
      <cdr:x>0.33771</cdr:x>
      <cdr:y>0.55149</cdr:y>
    </cdr:from>
    <cdr:to>
      <cdr:x>0.46287</cdr:x>
      <cdr:y>0.62407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2856456" y="3267847"/>
          <a:ext cx="1058601" cy="4300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/>
            <a:t>2009:</a:t>
          </a:r>
          <a:r>
            <a:rPr lang="en-US" sz="1000" baseline="0" dirty="0"/>
            <a:t> 213 </a:t>
          </a:r>
          <a:r>
            <a:rPr lang="en-US" sz="1000" dirty="0">
              <a:latin typeface="+mj-lt"/>
            </a:rPr>
            <a:t>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/week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0.00399</cdr:x>
      <cdr:y>0.00516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0.00399</cdr:x>
      <cdr:y>0.00516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0.62162</cdr:x>
      <cdr:y>0.61842</cdr:y>
    </cdr:from>
    <cdr:to>
      <cdr:x>0.74414</cdr:x>
      <cdr:y>0.68792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5257800" y="3581400"/>
          <a:ext cx="1036299" cy="4025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by 2020: 200 MET-</a:t>
          </a:r>
          <a:r>
            <a:rPr lang="en-US" sz="1000" dirty="0" err="1">
              <a:latin typeface="+mj-lt"/>
            </a:rPr>
            <a:t>hr</a:t>
          </a:r>
          <a:r>
            <a:rPr lang="en-US" sz="1000" dirty="0">
              <a:latin typeface="+mj-lt"/>
            </a:rPr>
            <a:t>/week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7622" cy="45902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5296" y="0"/>
            <a:ext cx="2987622" cy="45902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AC1BD85-0B06-4684-B277-447FFCFD8E1F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19894"/>
            <a:ext cx="2987622" cy="459026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5296" y="8719894"/>
            <a:ext cx="2987622" cy="459026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8E2F4FD-8B32-4C63-BE06-5B29C169D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78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7622" cy="45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5296" y="0"/>
            <a:ext cx="2987622" cy="45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88975"/>
            <a:ext cx="4587875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9452" y="4360744"/>
            <a:ext cx="5515610" cy="413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8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19894"/>
            <a:ext cx="2987622" cy="45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5296" y="8719894"/>
            <a:ext cx="2987622" cy="45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D1C687-CCA0-49BA-BCED-766E2A788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4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66699-BFD7-4E6B-BE4E-F235210548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66699-BFD7-4E6B-BE4E-F235210548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0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ationa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AEA1C-C7BE-4DAD-B371-8718FD5E3BB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66699-BFD7-4E6B-BE4E-F235210548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80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66699-BFD7-4E6B-BE4E-F235210548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46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66699-BFD7-4E6B-BE4E-F235210548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33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E0792-F02A-497A-80FD-0D58B144AEA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4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160C5-7C3F-4113-985B-23AB5107F08F}" type="slidenum">
              <a:rPr lang="es-MX" smtClean="0">
                <a:solidFill>
                  <a:prstClr val="black"/>
                </a:solidFill>
              </a:rPr>
              <a:pPr/>
              <a:t>29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24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160C5-7C3F-4113-985B-23AB5107F08F}" type="slidenum">
              <a:rPr lang="es-MX" smtClean="0">
                <a:solidFill>
                  <a:prstClr val="black"/>
                </a:solidFill>
              </a:rPr>
              <a:pPr/>
              <a:t>30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4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4624388"/>
          </a:xfrm>
          <a:prstGeom prst="rect">
            <a:avLst/>
          </a:prstGeom>
          <a:solidFill>
            <a:srgbClr val="6699CC"/>
          </a:solidFill>
          <a:ln w="9525">
            <a:solidFill>
              <a:srgbClr val="6195CA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9" name="Picture 8" descr="pattern-background-00-1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0" y="6749377"/>
            <a:ext cx="9144000" cy="122202"/>
          </a:xfrm>
          <a:prstGeom prst="rect">
            <a:avLst/>
          </a:prstGeom>
          <a:gradFill>
            <a:gsLst>
              <a:gs pos="0">
                <a:srgbClr val="64A0C8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6" y="5672315"/>
            <a:ext cx="1635068" cy="768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41" y="5614565"/>
            <a:ext cx="2053263" cy="900134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2608928" y="6120326"/>
            <a:ext cx="3829895" cy="690806"/>
            <a:chOff x="182879" y="5889216"/>
            <a:chExt cx="3829895" cy="690806"/>
          </a:xfrm>
        </p:grpSpPr>
        <p:pic>
          <p:nvPicPr>
            <p:cNvPr id="14" name="Picture 13" descr="donut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1930" y="5894222"/>
              <a:ext cx="704850" cy="685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2879" y="5889216"/>
              <a:ext cx="38298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entury Schoolbook"/>
                </a:rPr>
                <a:t>THE</a:t>
              </a:r>
              <a:r>
                <a:rPr lang="en-US" sz="3600" b="1" dirty="0" smtClean="0">
                  <a:solidFill>
                    <a:prstClr val="black"/>
                  </a:solidFill>
                  <a:latin typeface="Century Schoolbook"/>
                </a:rPr>
                <a:t> </a:t>
              </a:r>
              <a:r>
                <a:rPr lang="en-US" sz="2800" b="1" dirty="0" smtClean="0">
                  <a:solidFill>
                    <a:prstClr val="black"/>
                  </a:solidFill>
                  <a:latin typeface="Century Schoolbook"/>
                </a:rPr>
                <a:t>W     RLD IS FAT</a:t>
              </a:r>
              <a:endParaRPr lang="en-US" sz="2800" b="1" dirty="0">
                <a:solidFill>
                  <a:prstClr val="black"/>
                </a:solidFill>
                <a:latin typeface="Century Schoolbook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r="1"/>
          <a:stretch/>
        </p:blipFill>
        <p:spPr>
          <a:xfrm>
            <a:off x="0" y="3957024"/>
            <a:ext cx="9144000" cy="1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2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528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A99B2-6EB0-44C5-BD43-D68C90C56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1BC56-2AA1-4F4A-8FF0-9B99B45E4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7194-B70A-42B3-83E0-C03BD176D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6DB16-4BF0-4A4E-95CD-0BBB7E756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7E096-2347-4180-A4F8-60D84A804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BA7AA-56D6-4248-BD63-5A0D928A4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5ADFB-43D5-4208-945A-6126672F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8F6CF-1FE1-4B63-89D3-5CC778A58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2939C-1846-42F3-98D1-3E660C8B3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CC5BB-7AE8-4F6B-A75D-A610055FB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272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3D7CC-3C20-4D28-91B2-8BB4D1CFA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7140-838F-4D51-B261-2C1A1DF96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063FD-9DE7-4C61-8722-531B8D07D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4471-F944-4A39-A484-90816E954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B468-C76F-43DA-AF40-8079819AD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AF832-ED0F-42AA-BEBE-C10D5015A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67B10-E1ED-4369-BB4E-801A3EBAA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B3403-67EA-4DA2-82B3-DB32E97D4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ECD8D-0D6B-49A4-8A68-EC4412F8B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A6660-B985-4600-BEC3-7E4EF45A8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61DF-4A4B-4CAD-8FE0-7AAD339D3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86DCA-3489-4E60-8AC1-5F4DFE127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768D3-77CF-4DA8-A294-AE21BF33C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F6E2B-D42F-43C4-9846-FD37A590B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05ABD-CFC3-4923-A17D-15A739A13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C8513-FD24-484A-A239-17DBB72C8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66CB5-9EBD-4AB7-9309-B4B59FB21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762F8-3C05-4675-BECB-2374F2FD0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C80D9-6B68-4897-986A-1D75DFB58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281DE-43D8-4D8B-B31E-773D1BE9F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6BF63-1AA0-4E18-9B02-F8F7D423D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0F5F9-8EE8-4024-9231-029F5608C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D7D32-FC54-4DE0-A0CB-4225507EB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1774D-F1CA-4F44-BC47-2F2B1DB83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EEDD0-F78F-4B90-871D-7E7043683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41ACA-0DD6-4AA1-A828-94F3B7434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53E3-EB76-4D40-B93A-3B825CFCA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8F81B-EA71-43AC-985E-62A5ED061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7E760-4D0F-4D6A-A979-6D228C2EF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599B5-ED1D-42CF-8BC7-F84E966C6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C38FB-B4D4-4D4E-B3CB-79740F560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611A7-542B-458F-98E2-9FF849E9D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2AC97-8E21-4B2C-BE5E-EE602B8B4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B6084-0D21-411E-9E18-34BE245CA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B4EC5-4CDF-4C07-BE8F-B5690C16D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3EFA8-C0F9-4795-9EDA-01A32CEF4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E641F-645F-4A6C-936D-58AC7EE3F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5888E-2B9F-4D23-B4E3-65DC2C30C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82337-9B11-4B71-8C16-F674ECE12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343A-0FC9-4AE9-AF62-9D43C8FDD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0603B-F3C7-4355-8CAB-A196B259D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29AEC-6220-4B21-81FC-9A063C9BF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F39CD-2C22-422D-A922-80F06DB8A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18F6F-F41D-468D-B611-4080F9D1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267D2-1B74-48FE-B3EF-713395982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52CC-2EFF-47AD-9B1E-34ADDA59E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EED5C-BCA3-43B5-92AA-BC192D37B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8CD90-1500-49E4-B3C2-7E3D45E38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3993D-1215-414C-BBAA-C28D96226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FA0FB-CC84-427D-B00B-AEF17FF31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4385-E169-4D30-AF5E-4E977BD7A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9377-3CBF-46C7-88E6-16C3F8CE4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4F6C6-2A6A-479B-B0FC-48AFE40E3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E406A-806B-4194-9AE8-2C515B5E0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718EA-84F9-4B48-A00D-D734AE24C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E2C01-AACB-4628-9A62-789F76E0E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ACD25-9CA1-437D-8589-9C101B135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B3783-BD33-41E0-85F6-04CEF662F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8DBCA-95DB-46EA-90C1-D6FFECBD0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3A2D7-AD55-4B1F-8C17-9FBA1BF65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A57B6-1A61-4A25-A84D-33D602FA7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E0186-8E4F-4661-B5A0-357A0402E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0191F-CB4E-4BC4-BB34-30F9907E8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31D99-F50D-4785-A3CD-C459FB21C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CB626-26C2-4CA8-BAD9-420222875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BCD8B-EFD6-4B61-8D99-7B8D144E1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32A1B-7BA8-4FC2-B844-3737B5530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9A4F3-F7ED-48A5-889C-9B58C840E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2662-E963-420A-9E6D-F64857565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D4111-3A40-440A-A385-3DEBB57F0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8D69C-4A5F-46BB-8363-80D67BACB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76F5F-427F-4AA5-8AEE-F12444713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02BF8-C923-4FFE-96AB-82D89AEBB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D3EB-510C-429B-8BC2-3147BA612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984CC-6B6A-4DBB-9367-DDE7E98BD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B871A-0AFE-45C6-A948-1D2C48691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6C4B0-9BF1-4742-926D-D147D770A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0F9F3-52B8-4330-82D8-C19853DD4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16315-9B0A-4004-BD13-6CF81C9E1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7BB71-8F72-4606-A30D-3C8ACA373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FDAA2-15B8-4561-910D-F386B35E7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C1F80-86E1-4B3F-A1B9-05F032672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5A9D2-E496-42FB-8D43-7E473E72A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80F8E-1FD9-43DE-B47E-A3F88D92B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EA176-227B-402C-9A34-B178D7162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5D7F5-2A73-4584-87F0-78F87F8BA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BC8BE-1AFD-4D67-B9F6-68D85C89E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7831-A214-4E7A-9177-50213A2B0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96990-70DE-488F-B341-A4C8AF75D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B27B4-47A3-46AF-922D-3C479EFF5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9B6C2-6C72-4D0C-8F6C-CE6C6BE05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392E-680D-4CAC-92CE-95821DFBB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337B4-461A-47C1-A30C-66714B749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A0A12-3073-49FF-B8A3-BFBFF071A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ECFC0-0965-44CF-B2A4-D473F1869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B03ED-E65B-4A5B-97EE-716E0CE28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8A74F-C39F-4653-AF31-3C9EAD424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13EDA-1961-46DA-B4DC-BF9F5E7A1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1CEF4-18F8-4EE1-9D88-1A7D925AC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1D292-6651-47EE-ABB8-9DA723721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33882-9876-469D-8F17-FBABF46BD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7531-FE4F-462F-95F8-15FAFA40C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EE147-D40E-451A-B8ED-7E05F821F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8A169-C596-440D-8C0B-CBAC5E75A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FD562-1532-471D-8639-40AC829EC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2977B-B5AB-4196-BEF9-07875A5A4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53805-2FDA-4CE4-83CA-02569D995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8C3D-E901-44C8-B51F-7F9E75030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92267-C955-4D4E-B629-DCEBBBACD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1039A-A2B1-4CCA-9BBE-C76C43974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D604-F5A2-424D-82F4-7997CEE6D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033A0-62F4-4A6C-A07E-72269A8DD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8DA53-99BE-460E-A087-08E676613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FAFBC-9A6A-408B-AB75-B4397E54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8882A-C9A6-4895-B1DA-BDE9E4029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81CAF-8D7F-4750-9065-406C9D293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69871-1205-475B-A1E4-E79F22F78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9E1C9-0ED2-431C-A0C3-7B4052750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C1869-787A-47B6-8F03-F080E6573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85036-5939-439E-972E-C6F55801C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B8268-5BA8-4947-917F-D4714DA9A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C05F-F008-4A71-B6C9-0A009993A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58191-7CC4-43AF-934A-DD8FAE728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D48EA-4C66-4786-8A61-A1C4447F3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DA00-7AB6-4ED0-BD5C-FB518040B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792B6-A189-49A8-ABA7-59A99D0C3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87FD6-4DB8-425E-922B-40E6FC22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81EE5-3A8A-4BBE-9EAA-07E9AACD4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45D77-A5AD-47A4-B097-FF431F4DF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F58DC-A016-4ED5-8E5C-FB7608FC8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3D22-A1EB-48FE-B3AA-A2A0720D559C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BF8B-5911-4F7E-B8F5-74F3761D7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EEEBE-5051-43AE-9F1F-E3A60D7F4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AAC6C-338A-42E9-BC1A-5994474C9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82D3B-D2F1-4EDD-A7CB-F1D40C046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7C50-3AAE-4CCE-89D1-F559BC272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AFC8-BC5B-452A-81D5-34AC34B13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F22C0-0FB4-44CE-B499-57104A0E2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C465A-0DEB-404A-9C55-DA050B25B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96A1F-C710-42FD-A9C6-EC9386B6B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36539-9546-4690-9E45-EDC4359DA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A087-DD1A-430F-810A-67F805879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A389-9038-42B9-93B7-C4C97D13B492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47D0-EC5C-429A-AF09-A5DBD01E0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C789-9C44-45A0-8B88-937AFAF32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6BFED-4ED5-47B6-8BEC-8F4970C38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EA8F6-2C39-4B77-A1EE-9BA004250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35E8A-7982-41A8-8DA7-B6AAE8E71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7160D-A093-4179-BE88-14C592DD5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7AB5C-64BA-4EF8-8796-7E7AA4595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2943E-6F52-4CBF-AFCB-408D7B423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17E0A-0077-49A6-BCD0-F9A4908D1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63D9B-758C-456B-91F3-E9A316949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91B74-E110-47FA-B53F-9F0F4D4B4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75EF-03B2-4611-A854-CCB341447623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76AE-400A-4E12-BF91-AE43840D3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8A842-03A7-46CA-9312-A6C0099C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CD7E-46BE-4687-A7B8-62C6BE60D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CDEB2-4919-4891-BE9C-CB580DD3D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8D216-6513-48E6-9F98-80741390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F92A3-FDD3-4CF7-96D9-14ABC798B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600200"/>
            <a:ext cx="33147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0" y="1600200"/>
            <a:ext cx="33147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D105-782A-4992-AA95-A270DE422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D0367-3286-4A54-9F37-8B21CEAFE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7BAC6-9FE3-479B-A19D-F379310DB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CC552-7761-4B83-ACE1-0A95AADCC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28546-7F30-4F61-9903-772452858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1D6A-4722-4875-9B57-BB6FE35C9879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0AB3-D376-45A5-8C02-767824577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DE893-B12F-4DEC-A4DE-73976E255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6CA7-4F07-49AB-AD74-B7B062895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277813"/>
            <a:ext cx="169545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277813"/>
            <a:ext cx="493395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4F1B-D60C-4D3C-B0BC-8BE95D706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7813"/>
            <a:ext cx="6781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133600" y="1600200"/>
            <a:ext cx="67818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39263-9070-4798-9085-5DB2B110A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CD1AF8-062C-4368-AD50-EDD2F74865FF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66C06C-833C-4058-9BD0-690179F79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A8917F-CFE0-4960-B96A-3E1C575BF8E2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A24305-21BE-4A4E-9647-D927B2886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BCA9B63-EFD0-4B85-A97A-1869DF4C3CCA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F810A5D-8EFF-4FF1-8E7B-02C474A74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97A1BB-915A-45FC-8B2D-26873F281D89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A34082-48C7-4C7D-8873-2837996DD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A367B1-1E5E-400D-ACD8-CD13FB13793C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FB9AEEF-368F-4E10-8C1A-CB36BF9F2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35ADB73-AF69-45B5-8D37-9ADDBE5DD2F3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D37B3F0-2262-4900-9AFD-C21B7AF28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9BE6-9FE7-45CB-949B-368543C65814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2E66-E46F-4A9E-B60A-EC24A25E2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22ED520-FC6B-46BD-A4A6-66FC8C24BB21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3E486B1-A815-4482-B4B5-8D46DC26D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AD0B986-5EDE-44C7-BD5D-21BFB07EE66D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68AA16C-1949-4AF8-AFFA-147455AFF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1DD8A4-7343-4DF2-AA09-203AE850A4C8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43D973F-CC77-4082-BC49-77A0F554E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69017F9-A054-4161-9069-A6EC06BD6168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C0BF2DC-1FCC-4C20-A0BA-312F24021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DB9E40A-9714-492F-B1FE-72E841D1B71E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95FA273-AAFB-462D-B267-4E8EA9AA4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01BF4-0ECC-4051-96B3-1FEB06A7E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4834-FAB0-4AE3-9936-76622F64A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82DFC-1A3B-49E2-A40F-C6EDB2D91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600200"/>
            <a:ext cx="33147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0" y="1600200"/>
            <a:ext cx="33147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CE23F-429D-413F-A9E4-B3F599C34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7D30-47C0-444D-B64F-87AB56014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BAB0-33DA-427F-8B76-1F54871C3038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EE2C-A124-44D5-BFAA-B2AE39F98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59B0-7F5B-4A7E-B1B4-0E680302D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728C-AC91-44F4-98B5-4F4CB00B1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81C9-C01B-4BD1-B34C-2C873F665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3FDEE-01BD-4AC6-BDE1-1616CFADA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6B1B-996C-44F4-AA50-31B90A5D7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277813"/>
            <a:ext cx="169545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277813"/>
            <a:ext cx="493395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33402-BA8D-4C7F-A102-443C34BC4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7813"/>
            <a:ext cx="6781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133600" y="1600200"/>
            <a:ext cx="67818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CA6EF-CDAC-4930-9A76-E90640A3E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A9EA8BE-C60B-40BE-8C1A-F961D447E4F7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5E9C028-7D38-4F02-9328-55CD6CBA0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0FA7E1F-E76F-4BF2-82BE-361599687527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185F570-B93E-4629-8C5B-8DE9D77F3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27094FC-6EAC-446C-9953-F5EB406FD46E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B13F9D3-6CC6-4B9A-BBA5-A7A7F99C6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21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C922-3FFD-4788-ACE5-EAF54972852C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B91C-B447-4B78-884F-F984E8E22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AD14FE9-8429-473D-8DD8-EC7629C045DC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175376-B8A4-4992-ACA2-38F07C543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0A1DAE4-46AC-4BA6-984B-FBEC84A559F2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1ADC46-846D-4F54-8F4F-5727D0EA3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F3C5E28-1CDD-4B4F-95F8-2DE71F7ACB55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EA1BD4F-1B4A-436F-83AA-0D4A85C55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BA7FCC9-CC2E-4DAE-A7EE-2AE0F16A4290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ED69C65-393B-431F-9339-785EA1C56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D573E7C-BFA8-4756-BA9E-2F5E1AC478AC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160A2DC-7E20-4EA0-8977-2D34973D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1573590-270F-4B0B-8F10-B2AE73A7AD27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7B804B-D648-44B3-932C-5CBA93B3D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F1EC0F1-C4B9-494D-9BD6-862821C54DC1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A9267B-A475-426F-8378-AC6BCEBBD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975A37-9EC2-4B75-BF54-D6EAFADD50EB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09E63AC-E8A0-4F58-A259-AB43E91EF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69385-F291-4167-8D4C-DCBE28CA6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44715-F701-4FC8-B445-47E6ABE80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06F2-2981-4588-949B-47F73A3D03F2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5D91-8CB1-417C-8172-964A016E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208D-B130-4734-A351-F14022426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0E0C-1F58-4AFF-BE2E-671D50C3E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1B665-9C57-4066-8A45-4A543C737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036A6-ACD2-4345-83AD-78EB728DA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C6303-D7D9-4C14-BC15-388B4E426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9D6E8-0FBE-4067-AE95-F5FCA4392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7447B-7C57-4726-B10B-518BBD029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0649-1422-4AA5-88E9-5DC9B5BB3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10B7C-1C6B-42E1-A608-D4B734DB4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2D786-2BD5-481F-A00A-FF8FA6E99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1F4A-5620-4473-B6F4-EF665B03958C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58FA-9241-4EFA-A3F0-A9DFB4524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A5892-2C65-4F10-B884-9FBD233D0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E2156-1436-4791-974C-F9352159D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E181D-A60C-4FA5-B756-BDDFD6D9C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F413E-0600-48C9-9C83-C31785856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093A-217F-4C93-9FE3-B7FFCDAFF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2A204-6675-426C-BE44-818EFBEB7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D48BC-2B95-4FAA-8C46-2FE6C243E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C71B5-3A0A-4A6A-A2F0-3190453F8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CA792-034D-46A5-A15F-ABED7BD3E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E9875-C8E5-49A3-95A6-B9BE17F58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DFB6-D27E-4070-8FF0-64503D62C7C7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518-8013-485B-AC8B-7133B8FB9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D2AC6-553B-43A6-916F-DED03A4EB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AB16A-C9F1-42F8-816A-F1C15FE94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B9A4C-A039-4768-AF38-2684FD0FDD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F4ACC-F7C8-4149-93E6-2C325F8DD3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517B5-4DFC-46E9-9F00-E054A33EBC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940F6-1138-44CA-9090-13EDC6365A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4A4EB-6170-4A84-920E-A5CC4BEBE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D5E5-A24A-4233-AB43-7E5679ABD6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00516-2F5D-45CC-8E57-F80FEC68ED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D27CC-4F68-4A31-9B28-3832387F12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E45D-1D88-4B56-A4D1-E6B5FCC8468C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0E9-D995-4AB6-BA47-074914AC8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25423-B1FB-4D99-A421-A60AAC4E2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3BDA8-9315-4F47-94D1-108E21BE84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961AD-5909-4834-9994-DA6773D071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FE203-AA1A-441E-82DF-E153CD7696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B445-CB3B-4D4A-AD78-4A6441652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3D68B-7751-41AA-ACD9-FDCB9F306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5D3FA-61A7-4A17-BF97-2AF533AEF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600200"/>
            <a:ext cx="33147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0" y="1600200"/>
            <a:ext cx="33147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1D58B-34CC-4A40-87DC-1C6733033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B445-CB3B-4D4A-AD78-4A6441652E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3D68B-7751-41AA-ACD9-FDCB9F306F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5D3FA-61A7-4A17-BF97-2AF533AEF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600200"/>
            <a:ext cx="33147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0" y="1600200"/>
            <a:ext cx="33147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1D58B-34CC-4A40-87DC-1C67330331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EAD4-B06B-46E1-A453-FC48B866B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E06FD-9BE7-40D5-808E-95DF716F1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B56A-74FC-434B-B1BA-AC7A3EE6F5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57F03-3EFB-409D-87AA-FC8B0602C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F0FF-15C4-4700-993A-05E70646C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067E7-3385-4DE8-873B-CDE7745340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EAD4-B06B-46E1-A453-FC48B866B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277813"/>
            <a:ext cx="169545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277813"/>
            <a:ext cx="493395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5A99-59D6-491F-9E42-CF418E2FD3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61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E06FD-9BE7-40D5-808E-95DF716F1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D3F9C-6563-4FBD-A7A0-DD794A33C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0DA3-FA5E-4E85-9542-DCAC6E4D2E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19486-1197-43DA-B9BC-85FE9E89FC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A7B33-77B2-43C9-BB77-F53411D000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5FF10-3CE6-4A90-AD31-31E9D93AD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CD9A-1831-4CB0-99FC-ED06D416A3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D8725-39DD-4476-80B6-F8494978D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B56A-74FC-434B-B1BA-AC7A3EE6F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C9FF6-0868-40B5-8638-52ACC205D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E6FC6-4963-4611-BE92-2BC8B3BE22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6CAD-0A31-4DCE-A393-19D86AA060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B6B9-6B2F-4B7E-80A5-9B9724751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5D92B-13DC-4130-B35F-86BAD44506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57F03-3EFB-409D-87AA-FC8B0602C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3D22-A1EB-48FE-B3AA-A2A0720D55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BF8B-5911-4F7E-B8F5-74F3761D7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A389-9038-42B9-93B7-C4C97D13B4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47D0-EC5C-429A-AF09-A5DBD01E0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75EF-03B2-4611-A854-CCB3414476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76AE-400A-4E12-BF91-AE43840D3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F0FF-15C4-4700-993A-05E70646C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1D6A-4722-4875-9B57-BB6FE35C98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0AB3-D376-45A5-8C02-767824577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9BE6-9FE7-45CB-949B-368543C658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2E66-E46F-4A9E-B60A-EC24A25E2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BAB0-33DA-427F-8B76-1F54871C303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EE2C-A124-44D5-BFAA-B2AE39F98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C922-3FFD-4788-ACE5-EAF54972852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B91C-B447-4B78-884F-F984E8E22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06F2-2981-4588-949B-47F73A3D03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5D91-8CB1-417C-8172-964A016EB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1F4A-5620-4473-B6F4-EF665B039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58FA-9241-4EFA-A3F0-A9DFB452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DFB6-D27E-4070-8FF0-64503D62C7C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518-8013-485B-AC8B-7133B8FB9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E45D-1D88-4B56-A4D1-E6B5FCC846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0E9-D995-4AB6-BA47-074914AC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00915-3211-4824-80AE-D078CDCDF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138F-199A-4710-B04F-A84794347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067E7-3385-4DE8-873B-CDE774534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FC724-524A-4C58-A503-1ABDBC692D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C1642-E38A-4561-B879-25832A248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9D9F-EE5E-4682-A39E-0C70E72E2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DBF7-074C-48A2-8C42-C2966CA4B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BF54B-07E4-4360-B059-A346C646E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3778E-1A75-4CB8-8EDF-3B082BA97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0087-DB39-480E-BBDB-C60445D6B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AE2E-D3CB-4859-818F-B54FF7518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48CAA-C839-46E5-B589-4A3BF3128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A5CE-F68C-4AD3-B1DE-7FC5B8AB6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277813"/>
            <a:ext cx="169545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277813"/>
            <a:ext cx="493395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5A99-59D6-491F-9E42-CF418E2FD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00915-3211-4824-80AE-D078CDCDF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138F-199A-4710-B04F-A84794347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FC724-524A-4C58-A503-1ABDBC692D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C1642-E38A-4561-B879-25832A248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9D9F-EE5E-4682-A39E-0C70E72E2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DBF7-074C-48A2-8C42-C2966CA4B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BF54B-07E4-4360-B059-A346C646E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3778E-1A75-4CB8-8EDF-3B082BA97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0087-DB39-480E-BBDB-C60445D6B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AE2E-D3CB-4859-818F-B54FF7518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4866CC-D692-46FE-9C28-7901D5A06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48CAA-C839-46E5-B589-4A3BF3128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A5CE-F68C-4AD3-B1DE-7FC5B8AB6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4828B-8B6C-4BB5-90E3-DDD37807584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E0EB8-1727-4F29-99E2-7680A8149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016A4-9C27-44B2-85C0-07B11864A4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0C666-CFAC-42E9-B651-CB5E3B4AB8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BF0C-E048-4CD5-886B-0BF67F59C17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1AFF1-2E67-4D5C-9741-CBED21C009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41FD0-AE32-423F-974D-5BE60DF1CD9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E30C2-7331-4A28-B338-8B1BCEFFC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FB4C-2A2A-4436-8D44-DB1B691A514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AB166-17B4-4880-9F08-2589A07C21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762B3-D18B-4B86-AE41-EBFDC296BC7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50201-7D8D-4CA4-A261-72BDBEDA8F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B543E-B22A-4BED-BEF0-23549E4396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DBAD6-4435-44C5-A4F5-C129A3BCF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EA8C6-70F7-42C4-AC0A-588074871DF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219D0-8132-4A58-8F17-A2EED910C2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402A6D-ED60-4BF4-A749-A9046D8B8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9167-33D8-4A34-BAC8-CAF521186AB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B21D9-D4BE-4AAF-BF49-5B60C740F4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4261E-CA74-4184-8C97-DB845ECD1EE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261E-ECEA-42C5-9C82-47AAAC03C2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A72B1-5FC4-4B71-9656-2835CEE75E0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9335B-AEDE-499A-A87E-C9DFF5A89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00915-3211-4824-80AE-D078CDCDF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138F-199A-4710-B04F-A84794347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FC724-524A-4C58-A503-1ABDBC692D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C1642-E38A-4561-B879-25832A248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9D9F-EE5E-4682-A39E-0C70E72E2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DBF7-074C-48A2-8C42-C2966CA4B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BF54B-07E4-4360-B059-A346C646E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052906-7C23-4C20-A3E5-C4D12A678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3778E-1A75-4CB8-8EDF-3B082BA97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0087-DB39-480E-BBDB-C60445D6B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AE2E-D3CB-4859-818F-B54FF7518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48CAA-C839-46E5-B589-4A3BF3128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A5CE-F68C-4AD3-B1DE-7FC5B8AB6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00915-3211-4824-80AE-D078CDCDF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138F-199A-4710-B04F-A84794347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FC724-524A-4C58-A503-1ABDBC692D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C1642-E38A-4561-B879-25832A248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9D9F-EE5E-4682-A39E-0C70E72E2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3C4B25-4D6A-42C2-BBB8-0B2CC964F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DBF7-074C-48A2-8C42-C2966CA4B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BF54B-07E4-4360-B059-A346C646E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3778E-1A75-4CB8-8EDF-3B082BA97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0087-DB39-480E-BBDB-C60445D6B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AE2E-D3CB-4859-818F-B54FF7518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48CAA-C839-46E5-B589-4A3BF3128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A5CE-F68C-4AD3-B1DE-7FC5B8AB6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4828B-8B6C-4BB5-90E3-DDD37807584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E0EB8-1727-4F29-99E2-7680A8149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016A4-9C27-44B2-85C0-07B11864A4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0C666-CFAC-42E9-B651-CB5E3B4AB8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BF0C-E048-4CD5-886B-0BF67F59C17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1AFF1-2E67-4D5C-9741-CBED21C009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94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1D7CAE-3F0D-48F4-B79D-1E769A7D8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41FD0-AE32-423F-974D-5BE60DF1CD9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E30C2-7331-4A28-B338-8B1BCEFFC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FB4C-2A2A-4436-8D44-DB1B691A514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AB166-17B4-4880-9F08-2589A07C21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762B3-D18B-4B86-AE41-EBFDC296BC7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50201-7D8D-4CA4-A261-72BDBEDA8F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B543E-B22A-4BED-BEF0-23549E4396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DBAD6-4435-44C5-A4F5-C129A3BCF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EA8C6-70F7-42C4-AC0A-588074871DF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219D0-8132-4A58-8F17-A2EED910C2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9167-33D8-4A34-BAC8-CAF521186AB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B21D9-D4BE-4AAF-BF49-5B60C740F4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4261E-CA74-4184-8C97-DB845ECD1EE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261E-ECEA-42C5-9C82-47AAAC03C2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A72B1-5FC4-4B71-9656-2835CEE75E0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9335B-AEDE-499A-A87E-C9DFF5A89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4828B-8B6C-4BB5-90E3-DDD37807584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E0EB8-1727-4F29-99E2-7680A8149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016A4-9C27-44B2-85C0-07B11864A4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0C666-CFAC-42E9-B651-CB5E3B4AB8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02966B-BF26-4236-ADC3-2A3EBEFB7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BF0C-E048-4CD5-886B-0BF67F59C17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1AFF1-2E67-4D5C-9741-CBED21C009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41FD0-AE32-423F-974D-5BE60DF1CD9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E30C2-7331-4A28-B338-8B1BCEFFC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FB4C-2A2A-4436-8D44-DB1B691A514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AB166-17B4-4880-9F08-2589A07C21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762B3-D18B-4B86-AE41-EBFDC296BC7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50201-7D8D-4CA4-A261-72BDBEDA8F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B543E-B22A-4BED-BEF0-23549E4396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DBAD6-4435-44C5-A4F5-C129A3BCF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EA8C6-70F7-42C4-AC0A-588074871DF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219D0-8132-4A58-8F17-A2EED910C2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9167-33D8-4A34-BAC8-CAF521186AB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B21D9-D4BE-4AAF-BF49-5B60C740F4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4261E-CA74-4184-8C97-DB845ECD1EE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261E-ECEA-42C5-9C82-47AAAC03C2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A72B1-5FC4-4B71-9656-2835CEE75E0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9335B-AEDE-499A-A87E-C9DFF5A89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00915-3211-4824-80AE-D078CDCDF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E90711-15CA-4508-A34B-245A8B8FB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138F-199A-4710-B04F-A84794347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FC724-524A-4C58-A503-1ABDBC692D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C1642-E38A-4561-B879-25832A248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9D9F-EE5E-4682-A39E-0C70E72E2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DBF7-074C-48A2-8C42-C2966CA4B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BF54B-07E4-4360-B059-A346C646E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3778E-1A75-4CB8-8EDF-3B082BA97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0087-DB39-480E-BBDB-C60445D6B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AE2E-D3CB-4859-818F-B54FF7518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48CAA-C839-46E5-B589-4A3BF3128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D87452-F95D-4FAC-9038-15109B3D4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A5CE-F68C-4AD3-B1DE-7FC5B8AB6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6F19B5-E20E-448E-9593-80D85A6B9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3D22-A1EB-48FE-B3AA-A2A0720D55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BF8B-5911-4F7E-B8F5-74F3761D7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A389-9038-42B9-93B7-C4C97D13B4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47D0-EC5C-429A-AF09-A5DBD01E0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75EF-03B2-4611-A854-CCB3414476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76AE-400A-4E12-BF91-AE43840D3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1D6A-4722-4875-9B57-BB6FE35C98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0AB3-D376-45A5-8C02-767824577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9BE6-9FE7-45CB-949B-368543C658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2E66-E46F-4A9E-B60A-EC24A25E2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BAB0-33DA-427F-8B76-1F54871C303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EE2C-A124-44D5-BFAA-B2AE39F98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C922-3FFD-4788-ACE5-EAF54972852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B91C-B447-4B78-884F-F984E8E22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5F306F-CBB4-4FE1-9368-4831FFF09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06F2-2981-4588-949B-47F73A3D03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5D91-8CB1-417C-8172-964A016EB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1F4A-5620-4473-B6F4-EF665B039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58FA-9241-4EFA-A3F0-A9DFB452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DFB6-D27E-4070-8FF0-64503D62C7C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518-8013-485B-AC8B-7133B8FB9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E45D-1D88-4B56-A4D1-E6B5FCC846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0E9-D995-4AB6-BA47-074914AC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27A456-F4D0-4140-B954-06E5909D6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B9E2D-52C8-4B4B-801D-1B63EF8F17D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BAF87-78F1-42F1-98CC-AA94D98F8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8C579-A0F4-4C89-80AC-6F912F6050C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21D9-59FF-4E85-AEB6-F93B3F8447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7E274-D388-4E4F-8B8F-59899B17F40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29A8C-30AC-490F-81DC-05E7998BFC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B72D2-AA00-4B9C-B162-9A30E40F22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05D89-0713-4E5A-B440-983E6504A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405493-5968-4679-87FC-CA2174F47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B5C9-DDF9-49BA-B895-C2D51E014A4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0E327-0A52-4A95-A476-B3AD43EAC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C156-9840-4070-B2DC-285DEE7C279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45AE2-444D-407C-AAC5-AF3D62041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C5565-7368-4606-A848-D787A0D12D7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B528A-2853-4A80-B69D-B276C5D88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CB52-DB8A-4ADD-9A12-C3DAA1C7906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B98DF-BD99-4A9F-8877-9190CA1C2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3D429-73B4-4B66-A8AA-C9A80E2535F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1E6A9-5D24-4995-B510-F1ACC1A050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9D32F-5E2D-49E4-B1EF-5E2714D48B1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EF3FD-FBE8-45DC-B0B5-7C634DB53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2515-314E-4250-9AD0-C5838900B4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1E6D-4071-49D9-BA6E-280BA3DE4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852C5-1C5F-46A3-8CB1-2E9226AB6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FBCC7-31B2-416B-83B2-90857E316C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CCA7-FC4D-4811-BAA5-C433D50F7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7ADDC-7E06-4B53-B29E-874A46F47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B8CE5-D333-49D7-84E9-4F556C1461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F28CA-ECD7-426E-BF08-C7F9A204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88671-72BB-49B8-9619-9D58777B5D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BD8A7-705C-4E0E-8CFF-D4E05D84B3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2F079-94C6-434D-BCBF-A2C7F8067C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685B9-7C8E-429A-8DB8-C5E498F65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76E86-DF16-49E8-8659-7AF63DB3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98C29-41D2-4D01-BD96-DF87094B9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D3B3-8767-4728-A546-29149AE86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852C5-1C5F-46A3-8CB1-2E9226AB6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AF8F4-4117-4537-93F5-E1EC33314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FBCC7-31B2-416B-83B2-90857E316C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CCA7-FC4D-4811-BAA5-C433D50F7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B8CE5-D333-49D7-84E9-4F556C1461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F28CA-ECD7-426E-BF08-C7F9A204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88671-72BB-49B8-9619-9D58777B5D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BD8A7-705C-4E0E-8CFF-D4E05D84B3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2F079-94C6-434D-BCBF-A2C7F8067C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685B9-7C8E-429A-8DB8-C5E498F65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76E86-DF16-49E8-8659-7AF63DB3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98C29-41D2-4D01-BD96-DF87094B9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65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46322-19B4-4C9A-A694-1A9AC67EF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D3B3-8767-4728-A546-29149AE86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852C5-1C5F-46A3-8CB1-2E9226AB6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FBCC7-31B2-416B-83B2-90857E316C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CCA7-FC4D-4811-BAA5-C433D50F7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B8CE5-D333-49D7-84E9-4F556C1461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F28CA-ECD7-426E-BF08-C7F9A204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88671-72BB-49B8-9619-9D58777B5D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BD8A7-705C-4E0E-8CFF-D4E05D84B3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2F079-94C6-434D-BCBF-A2C7F8067C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685B9-7C8E-429A-8DB8-C5E498F65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742AE-D846-4F44-BAB0-33C64708C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76E86-DF16-49E8-8659-7AF63DB3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98C29-41D2-4D01-BD96-DF87094B9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D3B3-8767-4728-A546-29149AE86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B9E2D-52C8-4B4B-801D-1B63EF8F17D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BAF87-78F1-42F1-98CC-AA94D98F8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8C579-A0F4-4C89-80AC-6F912F6050C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21D9-59FF-4E85-AEB6-F93B3F8447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7E274-D388-4E4F-8B8F-59899B17F40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29A8C-30AC-490F-81DC-05E7998BFC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B72D2-AA00-4B9C-B162-9A30E40F22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05D89-0713-4E5A-B440-983E6504A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B5C9-DDF9-49BA-B895-C2D51E014A4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0E327-0A52-4A95-A476-B3AD43EAC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C156-9840-4070-B2DC-285DEE7C279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45AE2-444D-407C-AAC5-AF3D62041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C5565-7368-4606-A848-D787A0D12D7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B528A-2853-4A80-B69D-B276C5D88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740B8-35B6-4E43-8C4F-6F96065A1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CB52-DB8A-4ADD-9A12-C3DAA1C7906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B98DF-BD99-4A9F-8877-9190CA1C2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3D429-73B4-4B66-A8AA-C9A80E2535F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1E6A9-5D24-4995-B510-F1ACC1A050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9D32F-5E2D-49E4-B1EF-5E2714D48B1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EF3FD-FBE8-45DC-B0B5-7C634DB53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2515-314E-4250-9AD0-C5838900B4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1E6D-4071-49D9-BA6E-280BA3DE4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852C5-1C5F-46A3-8CB1-2E9226AB6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FBCC7-31B2-416B-83B2-90857E316C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CCA7-FC4D-4811-BAA5-C433D50F7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B8CE5-D333-49D7-84E9-4F556C1461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F28CA-ECD7-426E-BF08-C7F9A204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88671-72BB-49B8-9619-9D58777B5D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FCC17-2FAD-4BDE-9A48-F73D92003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BD8A7-705C-4E0E-8CFF-D4E05D84B3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2F079-94C6-434D-BCBF-A2C7F8067C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685B9-7C8E-429A-8DB8-C5E498F65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76E86-DF16-49E8-8659-7AF63DB3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98C29-41D2-4D01-BD96-DF87094B9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D3B3-8767-4728-A546-29149AE86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36B1A-5562-449C-B6D4-012A16F80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10974-DABF-4752-8E71-9AE1895A8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447FD-36C8-491F-A4AD-9BD591D1F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3D22-A1EB-48FE-B3AA-A2A0720D55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BF8B-5911-4F7E-B8F5-74F3761D7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A389-9038-42B9-93B7-C4C97D13B4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47D0-EC5C-429A-AF09-A5DBD01E0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75EF-03B2-4611-A854-CCB3414476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76AE-400A-4E12-BF91-AE43840D3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1D6A-4722-4875-9B57-BB6FE35C98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0AB3-D376-45A5-8C02-767824577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9BE6-9FE7-45CB-949B-368543C658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2E66-E46F-4A9E-B60A-EC24A25E2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BAB0-33DA-427F-8B76-1F54871C303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EE2C-A124-44D5-BFAA-B2AE39F98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C922-3FFD-4788-ACE5-EAF54972852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B91C-B447-4B78-884F-F984E8E22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06F2-2981-4588-949B-47F73A3D03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5D91-8CB1-417C-8172-964A016EB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1F4A-5620-4473-B6F4-EF665B039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58FA-9241-4EFA-A3F0-A9DFB452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DFB6-D27E-4070-8FF0-64503D62C7C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518-8013-485B-AC8B-7133B8FB9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4AD4D-D09A-45C6-BC29-DFAC85033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E45D-1D88-4B56-A4D1-E6B5FCC846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0E9-D995-4AB6-BA47-074914AC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3A925-ADB3-4EE3-AC85-3D4C77CFB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3C94-75FC-4FFC-9438-7671C0F58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11893"/>
      </p:ext>
    </p:extLst>
  </p:cSld>
  <p:clrMapOvr>
    <a:masterClrMapping/>
  </p:clrMapOvr>
  <p:transition spd="slow">
    <p:cover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55042"/>
      </p:ext>
    </p:extLst>
  </p:cSld>
  <p:clrMapOvr>
    <a:masterClrMapping/>
  </p:clrMapOvr>
  <p:transition spd="slow">
    <p:cover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62237"/>
      </p:ext>
    </p:extLst>
  </p:cSld>
  <p:clrMapOvr>
    <a:masterClrMapping/>
  </p:clrMapOvr>
  <p:transition spd="slow">
    <p:cover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62116"/>
      </p:ext>
    </p:extLst>
  </p:cSld>
  <p:clrMapOvr>
    <a:masterClrMapping/>
  </p:clrMapOvr>
  <p:transition spd="slow">
    <p:cover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5151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667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F9ABD-EC94-4F20-B39C-6159026F2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59543"/>
      </p:ext>
    </p:extLst>
  </p:cSld>
  <p:clrMapOvr>
    <a:masterClrMapping/>
  </p:clrMapOvr>
  <p:transition spd="slow">
    <p:cover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85959"/>
      </p:ext>
    </p:extLst>
  </p:cSld>
  <p:clrMapOvr>
    <a:masterClrMapping/>
  </p:clrMapOvr>
  <p:transition spd="slow">
    <p:cover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41534"/>
      </p:ext>
    </p:extLst>
  </p:cSld>
  <p:clrMapOvr>
    <a:masterClrMapping/>
  </p:clrMapOvr>
  <p:transition spd="slow">
    <p:cover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88911"/>
      </p:ext>
    </p:extLst>
  </p:cSld>
  <p:clrMapOvr>
    <a:masterClrMapping/>
  </p:clrMapOvr>
  <p:transition spd="slow">
    <p:cover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0310"/>
      </p:ext>
    </p:extLst>
  </p:cSld>
  <p:clrMapOvr>
    <a:masterClrMapping/>
  </p:clrMapOvr>
  <p:transition spd="slow">
    <p:cover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25"/>
      </p:ext>
    </p:extLst>
  </p:cSld>
  <p:clrMapOvr>
    <a:masterClrMapping/>
  </p:clrMapOvr>
  <p:transition spd="slow">
    <p:cover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92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92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97393"/>
      </p:ext>
    </p:extLst>
  </p:cSld>
  <p:clrMapOvr>
    <a:masterClrMapping/>
  </p:clrMapOvr>
  <p:transition spd="slow">
    <p:cover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86445"/>
      </p:ext>
    </p:extLst>
  </p:cSld>
  <p:clrMapOvr>
    <a:masterClrMapping/>
  </p:clrMapOvr>
  <p:transition spd="slow">
    <p:cover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12410"/>
      </p:ext>
    </p:extLst>
  </p:cSld>
  <p:clrMapOvr>
    <a:masterClrMapping/>
  </p:clrMapOvr>
  <p:transition spd="slow">
    <p:cover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15309"/>
      </p:ext>
    </p:extLst>
  </p:cSld>
  <p:clrMapOvr>
    <a:masterClrMapping/>
  </p:clrMapOvr>
  <p:transition spd="slow">
    <p:cov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D29A5-5C57-48A1-B4B0-2B8321708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93456"/>
      </p:ext>
    </p:extLst>
  </p:cSld>
  <p:clrMapOvr>
    <a:masterClrMapping/>
  </p:clrMapOvr>
  <p:transition spd="slow">
    <p:cover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00254"/>
      </p:ext>
    </p:extLst>
  </p:cSld>
  <p:clrMapOvr>
    <a:masterClrMapping/>
  </p:clrMapOvr>
  <p:transition spd="slow">
    <p:cover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85519"/>
      </p:ext>
    </p:extLst>
  </p:cSld>
  <p:clrMapOvr>
    <a:masterClrMapping/>
  </p:clrMapOvr>
  <p:transition spd="slow">
    <p:cover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36579"/>
      </p:ext>
    </p:extLst>
  </p:cSld>
  <p:clrMapOvr>
    <a:masterClrMapping/>
  </p:clrMapOvr>
  <p:transition spd="slow">
    <p:cover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97245"/>
      </p:ext>
    </p:extLst>
  </p:cSld>
  <p:clrMapOvr>
    <a:masterClrMapping/>
  </p:clrMapOvr>
  <p:transition spd="slow">
    <p:cover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62882"/>
      </p:ext>
    </p:extLst>
  </p:cSld>
  <p:clrMapOvr>
    <a:masterClrMapping/>
  </p:clrMapOvr>
  <p:transition spd="slow">
    <p:cover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40185"/>
      </p:ext>
    </p:extLst>
  </p:cSld>
  <p:clrMapOvr>
    <a:masterClrMapping/>
  </p:clrMapOvr>
  <p:transition spd="slow">
    <p:cover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70792"/>
      </p:ext>
    </p:extLst>
  </p:cSld>
  <p:clrMapOvr>
    <a:masterClrMapping/>
  </p:clrMapOvr>
  <p:transition spd="slow">
    <p:cover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92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92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2876"/>
      </p:ext>
    </p:extLst>
  </p:cSld>
  <p:clrMapOvr>
    <a:masterClrMapping/>
  </p:clrMapOvr>
  <p:transition spd="slow">
    <p:cover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41837"/>
      </p:ext>
    </p:extLst>
  </p:cSld>
  <p:clrMapOvr>
    <a:masterClrMapping/>
  </p:clrMapOvr>
  <p:transition spd="slow">
    <p:cov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8AC4B-24FE-4AF9-A45E-380D17417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828800"/>
            <a:ext cx="8226425" cy="4116387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sz="2400">
                <a:latin typeface="+mj-lt"/>
              </a:defRPr>
            </a:lvl1pPr>
            <a:lvl2pPr>
              <a:spcBef>
                <a:spcPts val="400"/>
              </a:spcBef>
              <a:spcAft>
                <a:spcPts val="400"/>
              </a:spcAft>
              <a:defRPr sz="2200">
                <a:latin typeface="+mj-lt"/>
              </a:defRPr>
            </a:lvl2pPr>
            <a:lvl3pPr>
              <a:spcBef>
                <a:spcPts val="400"/>
              </a:spcBef>
              <a:spcAft>
                <a:spcPts val="400"/>
              </a:spcAft>
              <a:defRPr>
                <a:latin typeface="+mj-lt"/>
              </a:defRPr>
            </a:lvl3pPr>
            <a:lvl4pPr>
              <a:spcBef>
                <a:spcPts val="400"/>
              </a:spcBef>
              <a:spcAft>
                <a:spcPts val="400"/>
              </a:spcAft>
              <a:defRPr>
                <a:latin typeface="+mj-lt"/>
              </a:defRPr>
            </a:lvl4pPr>
            <a:lvl5pPr>
              <a:spcBef>
                <a:spcPts val="400"/>
              </a:spcBef>
              <a:spcAft>
                <a:spcPts val="4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20946"/>
      </p:ext>
    </p:extLst>
  </p:cSld>
  <p:clrMapOvr>
    <a:masterClrMapping/>
  </p:clrMapOvr>
  <p:transition spd="slow">
    <p:cover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843577"/>
      </p:ext>
    </p:extLst>
  </p:cSld>
  <p:clrMapOvr>
    <a:masterClrMapping/>
  </p:clrMapOvr>
  <p:transition spd="slow">
    <p:cover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24727"/>
      </p:ext>
    </p:extLst>
  </p:cSld>
  <p:clrMapOvr>
    <a:masterClrMapping/>
  </p:clrMapOvr>
  <p:transition spd="slow">
    <p:cover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73965"/>
      </p:ext>
    </p:extLst>
  </p:cSld>
  <p:clrMapOvr>
    <a:masterClrMapping/>
  </p:clrMapOvr>
  <p:transition spd="slow">
    <p:cover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9286"/>
      </p:ext>
    </p:extLst>
  </p:cSld>
  <p:clrMapOvr>
    <a:masterClrMapping/>
  </p:clrMapOvr>
  <p:transition spd="slow">
    <p:cover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888782"/>
      </p:ext>
    </p:extLst>
  </p:cSld>
  <p:clrMapOvr>
    <a:masterClrMapping/>
  </p:clrMapOvr>
  <p:transition spd="slow">
    <p:cover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728317"/>
      </p:ext>
    </p:extLst>
  </p:cSld>
  <p:clrMapOvr>
    <a:masterClrMapping/>
  </p:clrMapOvr>
  <p:transition spd="slow">
    <p:cover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799871"/>
      </p:ext>
    </p:extLst>
  </p:cSld>
  <p:clrMapOvr>
    <a:masterClrMapping/>
  </p:clrMapOvr>
  <p:transition spd="slow">
    <p:cover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67379"/>
      </p:ext>
    </p:extLst>
  </p:cSld>
  <p:clrMapOvr>
    <a:masterClrMapping/>
  </p:clrMapOvr>
  <p:transition spd="slow">
    <p:cover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44991"/>
      </p:ext>
    </p:extLst>
  </p:cSld>
  <p:clrMapOvr>
    <a:masterClrMapping/>
  </p:clrMapOvr>
  <p:transition spd="slow">
    <p:cov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DCF8-AAF6-46D3-9B51-62DE1EBB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614554"/>
      </p:ext>
    </p:extLst>
  </p:cSld>
  <p:clrMapOvr>
    <a:masterClrMapping/>
  </p:clrMapOvr>
  <p:transition spd="slow">
    <p:cover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206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2057400"/>
            <a:ext cx="7772400" cy="4495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81851"/>
      </p:ext>
    </p:extLst>
  </p:cSld>
  <p:clrMapOvr>
    <a:masterClrMapping/>
  </p:clrMapOvr>
  <p:transition spd="slow">
    <p:cover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35049"/>
      </p:ext>
    </p:extLst>
  </p:cSld>
  <p:clrMapOvr>
    <a:masterClrMapping/>
  </p:clrMapOvr>
  <p:transition spd="slow">
    <p:cover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58481"/>
      </p:ext>
    </p:extLst>
  </p:cSld>
  <p:clrMapOvr>
    <a:masterClrMapping/>
  </p:clrMapOvr>
  <p:transition spd="slow">
    <p:cover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36371"/>
      </p:ext>
    </p:extLst>
  </p:cSld>
  <p:clrMapOvr>
    <a:masterClrMapping/>
  </p:clrMapOvr>
  <p:transition spd="slow">
    <p:cover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78245"/>
      </p:ext>
    </p:extLst>
  </p:cSld>
  <p:clrMapOvr>
    <a:masterClrMapping/>
  </p:clrMapOvr>
  <p:transition spd="slow">
    <p:cover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7511"/>
      </p:ext>
    </p:extLst>
  </p:cSld>
  <p:clrMapOvr>
    <a:masterClrMapping/>
  </p:clrMapOvr>
  <p:transition spd="slow">
    <p:cover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55939"/>
      </p:ext>
    </p:extLst>
  </p:cSld>
  <p:clrMapOvr>
    <a:masterClrMapping/>
  </p:clrMapOvr>
  <p:transition spd="slow">
    <p:cover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65012"/>
      </p:ext>
    </p:extLst>
  </p:cSld>
  <p:clrMapOvr>
    <a:masterClrMapping/>
  </p:clrMapOvr>
  <p:transition spd="slow">
    <p:cover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17843"/>
      </p:ext>
    </p:extLst>
  </p:cSld>
  <p:clrMapOvr>
    <a:masterClrMapping/>
  </p:clrMapOvr>
  <p:transition spd="slow">
    <p:cov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A38A5-EE4E-4574-866F-7CF998242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71329"/>
      </p:ext>
    </p:extLst>
  </p:cSld>
  <p:clrMapOvr>
    <a:masterClrMapping/>
  </p:clrMapOvr>
  <p:transition spd="slow">
    <p:cover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96921"/>
      </p:ext>
    </p:extLst>
  </p:cSld>
  <p:clrMapOvr>
    <a:masterClrMapping/>
  </p:clrMapOvr>
  <p:transition spd="slow">
    <p:cover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85177"/>
      </p:ext>
    </p:extLst>
  </p:cSld>
  <p:clrMapOvr>
    <a:masterClrMapping/>
  </p:clrMapOvr>
  <p:transition spd="slow">
    <p:cover/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36989"/>
      </p:ext>
    </p:extLst>
  </p:cSld>
  <p:clrMapOvr>
    <a:masterClrMapping/>
  </p:clrMapOvr>
  <p:transition spd="slow">
    <p:cover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3B3B3B"/>
                </a:solidFill>
              </a:rPr>
              <a:pPr/>
              <a:t>10/28/2015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3B3B3B"/>
                </a:solidFill>
              </a:rPr>
              <a:pPr/>
              <a:t>‹#›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07435"/>
      </p:ext>
    </p:extLst>
  </p:cSld>
  <p:clrMapOvr>
    <a:masterClrMapping/>
  </p:clrMapOvr>
  <p:transition spd="slow">
    <p:cover/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93215"/>
      </p:ext>
    </p:extLst>
  </p:cSld>
  <p:clrMapOvr>
    <a:masterClrMapping/>
  </p:clrMapOvr>
  <p:transition spd="slow">
    <p:cover/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96048"/>
      </p:ext>
    </p:extLst>
  </p:cSld>
  <p:clrMapOvr>
    <a:masterClrMapping/>
  </p:clrMapOvr>
  <p:transition spd="slow">
    <p:cover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60552"/>
      </p:ext>
    </p:extLst>
  </p:cSld>
  <p:clrMapOvr>
    <a:masterClrMapping/>
  </p:clrMapOvr>
  <p:transition spd="slow">
    <p:cover/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68886"/>
      </p:ext>
    </p:extLst>
  </p:cSld>
  <p:clrMapOvr>
    <a:masterClrMapping/>
  </p:clrMapOvr>
  <p:transition spd="slow">
    <p:cover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28745"/>
      </p:ext>
    </p:extLst>
  </p:cSld>
  <p:clrMapOvr>
    <a:masterClrMapping/>
  </p:clrMapOvr>
  <p:transition spd="slow">
    <p:cov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DEC63-2CA1-4BF5-A2E2-09E870E72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22472"/>
      </p:ext>
    </p:extLst>
  </p:cSld>
  <p:clrMapOvr>
    <a:masterClrMapping/>
  </p:clrMapOvr>
  <p:transition spd="slow">
    <p:cover/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49338"/>
      </p:ext>
    </p:extLst>
  </p:cSld>
  <p:clrMapOvr>
    <a:masterClrMapping/>
  </p:clrMapOvr>
  <p:transition spd="slow">
    <p:cover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7735"/>
      </p:ext>
    </p:extLst>
  </p:cSld>
  <p:clrMapOvr>
    <a:masterClrMapping/>
  </p:clrMapOvr>
  <p:transition spd="slow">
    <p:cover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58249"/>
      </p:ext>
    </p:extLst>
  </p:cSld>
  <p:clrMapOvr>
    <a:masterClrMapping/>
  </p:clrMapOvr>
  <p:transition spd="slow">
    <p:cover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34960"/>
      </p:ext>
    </p:extLst>
  </p:cSld>
  <p:clrMapOvr>
    <a:masterClrMapping/>
  </p:clrMapOvr>
  <p:transition spd="slow">
    <p:cover/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8622"/>
      </p:ext>
    </p:extLst>
  </p:cSld>
  <p:clrMapOvr>
    <a:masterClrMapping/>
  </p:clrMapOvr>
  <p:transition spd="slow">
    <p:cover/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66582"/>
      </p:ext>
    </p:extLst>
  </p:cSld>
  <p:clrMapOvr>
    <a:masterClrMapping/>
  </p:clrMapOvr>
  <p:transition spd="slow">
    <p:cover/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3B3B3B"/>
                </a:solidFill>
              </a:rPr>
              <a:pPr/>
              <a:t>10/28/2015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3B3B3B"/>
                </a:solidFill>
              </a:rPr>
              <a:pPr/>
              <a:t>‹#›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9366"/>
      </p:ext>
    </p:extLst>
  </p:cSld>
  <p:clrMapOvr>
    <a:masterClrMapping/>
  </p:clrMapOvr>
  <p:transition spd="slow">
    <p:cover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75332"/>
      </p:ext>
    </p:extLst>
  </p:cSld>
  <p:clrMapOvr>
    <a:masterClrMapping/>
  </p:clrMapOvr>
  <p:transition spd="slow">
    <p:cover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90925"/>
      </p:ext>
    </p:extLst>
  </p:cSld>
  <p:clrMapOvr>
    <a:masterClrMapping/>
  </p:clrMapOvr>
  <p:transition spd="slow">
    <p:cov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36CAC-091A-46C3-8A38-CF707BC9C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75849"/>
      </p:ext>
    </p:extLst>
  </p:cSld>
  <p:clrMapOvr>
    <a:masterClrMapping/>
  </p:clrMapOvr>
  <p:transition spd="slow">
    <p:cover/>
  </p:transition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04088"/>
      </p:ext>
    </p:extLst>
  </p:cSld>
  <p:clrMapOvr>
    <a:masterClrMapping/>
  </p:clrMapOvr>
  <p:transition spd="slow">
    <p:cover/>
  </p:transition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61924"/>
      </p:ext>
    </p:extLst>
  </p:cSld>
  <p:clrMapOvr>
    <a:masterClrMapping/>
  </p:clrMapOvr>
  <p:transition spd="slow">
    <p:cover/>
  </p:transition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28803"/>
      </p:ext>
    </p:extLst>
  </p:cSld>
  <p:clrMapOvr>
    <a:masterClrMapping/>
  </p:clrMapOvr>
  <p:transition spd="slow">
    <p:cover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57126"/>
      </p:ext>
    </p:extLst>
  </p:cSld>
  <p:clrMapOvr>
    <a:masterClrMapping/>
  </p:clrMapOvr>
  <p:transition spd="slow">
    <p:cover/>
  </p:transition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30517"/>
      </p:ext>
    </p:extLst>
  </p:cSld>
  <p:clrMapOvr>
    <a:masterClrMapping/>
  </p:clrMapOvr>
  <p:transition spd="slow">
    <p:cover/>
  </p:transition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6568"/>
      </p:ext>
    </p:extLst>
  </p:cSld>
  <p:clrMapOvr>
    <a:masterClrMapping/>
  </p:clrMapOvr>
  <p:transition spd="slow">
    <p:cover/>
  </p:transition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32011"/>
      </p:ext>
    </p:extLst>
  </p:cSld>
  <p:clrMapOvr>
    <a:masterClrMapping/>
  </p:clrMapOvr>
  <p:transition spd="slow">
    <p:cover/>
  </p:transition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4502"/>
      </p:ext>
    </p:extLst>
  </p:cSld>
  <p:clrMapOvr>
    <a:masterClrMapping/>
  </p:clrMapOvr>
  <p:transition spd="slow">
    <p:cover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998"/>
      </p:ext>
    </p:extLst>
  </p:cSld>
  <p:clrMapOvr>
    <a:masterClrMapping/>
  </p:clrMapOvr>
  <p:transition spd="slow">
    <p:cov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488B5-C908-47B3-917C-275C57351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3B3B3B"/>
                </a:solidFill>
              </a:rPr>
              <a:pPr/>
              <a:t>10/28/2015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3B3B3B"/>
                </a:solidFill>
              </a:rPr>
              <a:pPr/>
              <a:t>‹#›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1991"/>
      </p:ext>
    </p:extLst>
  </p:cSld>
  <p:clrMapOvr>
    <a:masterClrMapping/>
  </p:clrMapOvr>
  <p:transition spd="slow">
    <p:cover/>
  </p:transition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78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828800"/>
            <a:ext cx="8226425" cy="4116387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sz="2400">
                <a:latin typeface="+mj-lt"/>
              </a:defRPr>
            </a:lvl1pPr>
            <a:lvl2pPr>
              <a:spcBef>
                <a:spcPts val="400"/>
              </a:spcBef>
              <a:spcAft>
                <a:spcPts val="400"/>
              </a:spcAft>
              <a:defRPr sz="2200">
                <a:latin typeface="+mj-lt"/>
              </a:defRPr>
            </a:lvl2pPr>
            <a:lvl3pPr>
              <a:spcBef>
                <a:spcPts val="400"/>
              </a:spcBef>
              <a:spcAft>
                <a:spcPts val="400"/>
              </a:spcAft>
              <a:defRPr>
                <a:latin typeface="+mj-lt"/>
              </a:defRPr>
            </a:lvl3pPr>
            <a:lvl4pPr>
              <a:spcBef>
                <a:spcPts val="400"/>
              </a:spcBef>
              <a:spcAft>
                <a:spcPts val="400"/>
              </a:spcAft>
              <a:defRPr>
                <a:latin typeface="+mj-lt"/>
              </a:defRPr>
            </a:lvl4pPr>
            <a:lvl5pPr>
              <a:spcBef>
                <a:spcPts val="400"/>
              </a:spcBef>
              <a:spcAft>
                <a:spcPts val="4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144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041552"/>
      </p:ext>
    </p:extLst>
  </p:cSld>
  <p:clrMapOvr>
    <a:masterClrMapping/>
  </p:clrMapOvr>
  <p:transition spd="slow">
    <p:cover/>
  </p:transition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72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86713"/>
      </p:ext>
    </p:extLst>
  </p:cSld>
  <p:clrMapOvr>
    <a:masterClrMapping/>
  </p:clrMapOvr>
  <p:transition spd="slow">
    <p:cover/>
  </p:transition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79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858132"/>
      </p:ext>
    </p:extLst>
  </p:cSld>
  <p:clrMapOvr>
    <a:masterClrMapping/>
  </p:clrMapOvr>
  <p:transition spd="slow">
    <p:cover/>
  </p:transition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609744"/>
      </p:ext>
    </p:extLst>
  </p:cSld>
  <p:clrMapOvr>
    <a:masterClrMapping/>
  </p:clrMapOvr>
  <p:transition spd="slow">
    <p:cover/>
  </p:transition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631905"/>
      </p:ext>
    </p:extLst>
  </p:cSld>
  <p:clrMapOvr>
    <a:masterClrMapping/>
  </p:clrMapOvr>
  <p:transition spd="slow">
    <p:cov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A3972-F1A0-4338-B4B7-418DEC6BA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4729"/>
      </p:ext>
    </p:extLst>
  </p:cSld>
  <p:clrMapOvr>
    <a:masterClrMapping/>
  </p:clrMapOvr>
  <p:transition spd="slow">
    <p:cover/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66240"/>
      </p:ext>
    </p:extLst>
  </p:cSld>
  <p:clrMapOvr>
    <a:masterClrMapping/>
  </p:clrMapOvr>
  <p:transition spd="slow">
    <p:cover/>
  </p:transition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7782965"/>
      </p:ext>
    </p:extLst>
  </p:cSld>
  <p:clrMapOvr>
    <a:masterClrMapping/>
  </p:clrMapOvr>
  <p:transition spd="slow">
    <p:cover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91993"/>
      </p:ext>
    </p:extLst>
  </p:cSld>
  <p:clrMapOvr>
    <a:masterClrMapping/>
  </p:clrMapOvr>
  <p:transition spd="slow">
    <p:cover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70774"/>
      </p:ext>
    </p:extLst>
  </p:cSld>
  <p:clrMapOvr>
    <a:masterClrMapping/>
  </p:clrMapOvr>
  <p:transition spd="slow">
    <p:cover/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05141"/>
      </p:ext>
    </p:extLst>
  </p:cSld>
  <p:clrMapOvr>
    <a:masterClrMapping/>
  </p:clrMapOvr>
  <p:transition spd="slow">
    <p:cover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53480"/>
      </p:ext>
    </p:extLst>
  </p:cSld>
  <p:clrMapOvr>
    <a:masterClrMapping/>
  </p:clrMapOvr>
  <p:transition spd="slow">
    <p:cover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7444"/>
      </p:ext>
    </p:extLst>
  </p:cSld>
  <p:clrMapOvr>
    <a:masterClrMapping/>
  </p:clrMapOvr>
  <p:transition spd="slow">
    <p:cover/>
  </p:transition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83190"/>
      </p:ext>
    </p:extLst>
  </p:cSld>
  <p:clrMapOvr>
    <a:masterClrMapping/>
  </p:clrMapOvr>
  <p:transition spd="slow">
    <p:cover/>
  </p:transition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10144"/>
      </p:ext>
    </p:extLst>
  </p:cSld>
  <p:clrMapOvr>
    <a:masterClrMapping/>
  </p:clrMapOvr>
  <p:transition spd="slow">
    <p:cov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811B8-8585-4107-8231-1270F554C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46985"/>
      </p:ext>
    </p:extLst>
  </p:cSld>
  <p:clrMapOvr>
    <a:masterClrMapping/>
  </p:clrMapOvr>
  <p:transition spd="slow">
    <p:cover/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5026"/>
      </p:ext>
    </p:extLst>
  </p:cSld>
  <p:clrMapOvr>
    <a:masterClrMapping/>
  </p:clrMapOvr>
  <p:transition spd="slow">
    <p:cover/>
  </p:transition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61655"/>
      </p:ext>
    </p:extLst>
  </p:cSld>
  <p:clrMapOvr>
    <a:masterClrMapping/>
  </p:clrMapOvr>
  <p:transition spd="slow">
    <p:cover/>
  </p:transition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46797"/>
      </p:ext>
    </p:extLst>
  </p:cSld>
  <p:clrMapOvr>
    <a:masterClrMapping/>
  </p:clrMapOvr>
  <p:transition spd="slow">
    <p:cover/>
  </p:transition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45989"/>
      </p:ext>
    </p:extLst>
  </p:cSld>
  <p:clrMapOvr>
    <a:masterClrMapping/>
  </p:clrMapOvr>
  <p:transition spd="slow">
    <p:cover/>
  </p:transition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3B3B3B"/>
                </a:solidFill>
              </a:rPr>
              <a:pPr/>
              <a:t>‹#›</a:t>
            </a:fld>
            <a:endParaRPr lang="en-US" dirty="0">
              <a:solidFill>
                <a:srgbClr val="3B3B3B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00684"/>
      </p:ext>
    </p:extLst>
  </p:cSld>
  <p:clrMapOvr>
    <a:masterClrMapping/>
  </p:clrMapOvr>
  <p:transition spd="slow">
    <p:cover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16151"/>
      </p:ext>
    </p:extLst>
  </p:cSld>
  <p:clrMapOvr>
    <a:masterClrMapping/>
  </p:clrMapOvr>
  <p:transition spd="slow">
    <p:cover/>
  </p:transition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89151"/>
      </p:ext>
    </p:extLst>
  </p:cSld>
  <p:clrMapOvr>
    <a:masterClrMapping/>
  </p:clrMapOvr>
  <p:transition spd="slow">
    <p:cover/>
  </p:transition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69848"/>
      </p:ext>
    </p:extLst>
  </p:cSld>
  <p:clrMapOvr>
    <a:masterClrMapping/>
  </p:clrMapOvr>
  <p:transition spd="slow">
    <p:cover/>
  </p:transition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7863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01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ACD0-A1D7-4B8F-BF63-BE807664A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375"/>
      </p:ext>
    </p:extLst>
  </p:cSld>
  <p:clrMapOvr>
    <a:masterClrMapping/>
  </p:clrMapOvr>
  <p:transition spd="slow">
    <p:cover/>
  </p:transition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84854"/>
      </p:ext>
    </p:extLst>
  </p:cSld>
  <p:clrMapOvr>
    <a:masterClrMapping/>
  </p:clrMapOvr>
  <p:transition spd="slow">
    <p:cover/>
  </p:transition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99805"/>
      </p:ext>
    </p:extLst>
  </p:cSld>
  <p:clrMapOvr>
    <a:masterClrMapping/>
  </p:clrMapOvr>
  <p:transition spd="slow">
    <p:cover/>
  </p:transition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43858"/>
      </p:ext>
    </p:extLst>
  </p:cSld>
  <p:clrMapOvr>
    <a:masterClrMapping/>
  </p:clrMapOvr>
  <p:transition spd="slow">
    <p:cover/>
  </p:transition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73916"/>
      </p:ext>
    </p:extLst>
  </p:cSld>
  <p:clrMapOvr>
    <a:masterClrMapping/>
  </p:clrMapOvr>
  <p:transition spd="slow">
    <p:cover/>
  </p:transition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90768"/>
      </p:ext>
    </p:extLst>
  </p:cSld>
  <p:clrMapOvr>
    <a:masterClrMapping/>
  </p:clrMapOvr>
  <p:transition spd="slow">
    <p:cover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45867"/>
      </p:ext>
    </p:extLst>
  </p:cSld>
  <p:clrMapOvr>
    <a:masterClrMapping/>
  </p:clrMapOvr>
  <p:transition spd="slow">
    <p:cover/>
  </p:transition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75880"/>
      </p:ext>
    </p:extLst>
  </p:cSld>
  <p:clrMapOvr>
    <a:masterClrMapping/>
  </p:clrMapOvr>
  <p:transition spd="slow">
    <p:cover/>
  </p:transition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19075"/>
      </p:ext>
    </p:extLst>
  </p:cSld>
  <p:clrMapOvr>
    <a:masterClrMapping/>
  </p:clrMapOvr>
  <p:transition spd="slow">
    <p:cover/>
  </p:transition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92022"/>
      </p:ext>
    </p:extLst>
  </p:cSld>
  <p:clrMapOvr>
    <a:masterClrMapping/>
  </p:clrMapOvr>
  <p:transition spd="slow">
    <p:cov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80CD9-850A-4CD0-B6FE-A0D89361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73484"/>
      </p:ext>
    </p:extLst>
  </p:cSld>
  <p:clrMapOvr>
    <a:masterClrMapping/>
  </p:clrMapOvr>
  <p:transition spd="slow">
    <p:cover/>
  </p:transition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87426"/>
      </p:ext>
    </p:extLst>
  </p:cSld>
  <p:clrMapOvr>
    <a:masterClrMapping/>
  </p:clrMapOvr>
  <p:transition spd="slow">
    <p:cover/>
  </p:transition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95087"/>
      </p:ext>
    </p:extLst>
  </p:cSld>
  <p:clrMapOvr>
    <a:masterClrMapping/>
  </p:clrMapOvr>
  <p:transition spd="slow">
    <p:cover/>
  </p:transition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011"/>
      </p:ext>
    </p:extLst>
  </p:cSld>
  <p:clrMapOvr>
    <a:masterClrMapping/>
  </p:clrMapOvr>
  <p:transition spd="slow">
    <p:cover/>
  </p:transition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08527"/>
      </p:ext>
    </p:extLst>
  </p:cSld>
  <p:clrMapOvr>
    <a:masterClrMapping/>
  </p:clrMapOvr>
  <p:transition spd="slow">
    <p:cover/>
  </p:transition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7237"/>
      </p:ext>
    </p:extLst>
  </p:cSld>
  <p:clrMapOvr>
    <a:masterClrMapping/>
  </p:clrMapOvr>
  <p:transition spd="slow">
    <p:cover/>
  </p:transition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0404"/>
      </p:ext>
    </p:extLst>
  </p:cSld>
  <p:clrMapOvr>
    <a:masterClrMapping/>
  </p:clrMapOvr>
  <p:transition spd="slow">
    <p:cover/>
  </p:transition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37289"/>
      </p:ext>
    </p:extLst>
  </p:cSld>
  <p:clrMapOvr>
    <a:masterClrMapping/>
  </p:clrMapOvr>
  <p:transition spd="slow">
    <p:cover/>
  </p:transition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94592"/>
      </p:ext>
    </p:extLst>
  </p:cSld>
  <p:clrMapOvr>
    <a:masterClrMapping/>
  </p:clrMapOvr>
  <p:transition spd="slow">
    <p:cover/>
  </p:transition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22786"/>
      </p:ext>
    </p:extLst>
  </p:cSld>
  <p:clrMapOvr>
    <a:masterClrMapping/>
  </p:clrMapOvr>
  <p:transition spd="slow">
    <p:cov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4517-F574-4A99-A267-67FD62E9B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3B3B3B"/>
                </a:solidFill>
              </a:rPr>
              <a:pPr/>
              <a:t>‹#›</a:t>
            </a:fld>
            <a:endParaRPr lang="en-US" dirty="0">
              <a:solidFill>
                <a:srgbClr val="3B3B3B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47237"/>
      </p:ext>
    </p:extLst>
  </p:cSld>
  <p:clrMapOvr>
    <a:masterClrMapping/>
  </p:clrMapOvr>
  <p:transition spd="slow">
    <p:cover/>
  </p:transition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19075"/>
      </p:ext>
    </p:extLst>
  </p:cSld>
  <p:clrMapOvr>
    <a:masterClrMapping/>
  </p:clrMapOvr>
  <p:transition spd="slow">
    <p:cover/>
  </p:transition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92022"/>
      </p:ext>
    </p:extLst>
  </p:cSld>
  <p:clrMapOvr>
    <a:masterClrMapping/>
  </p:clrMapOvr>
  <p:transition spd="slow">
    <p:cover/>
  </p:transition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73484"/>
      </p:ext>
    </p:extLst>
  </p:cSld>
  <p:clrMapOvr>
    <a:masterClrMapping/>
  </p:clrMapOvr>
  <p:transition spd="slow">
    <p:cover/>
  </p:transition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87426"/>
      </p:ext>
    </p:extLst>
  </p:cSld>
  <p:clrMapOvr>
    <a:masterClrMapping/>
  </p:clrMapOvr>
  <p:transition spd="slow">
    <p:cover/>
  </p:transition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95087"/>
      </p:ext>
    </p:extLst>
  </p:cSld>
  <p:clrMapOvr>
    <a:masterClrMapping/>
  </p:clrMapOvr>
  <p:transition spd="slow">
    <p:cover/>
  </p:transition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011"/>
      </p:ext>
    </p:extLst>
  </p:cSld>
  <p:clrMapOvr>
    <a:masterClrMapping/>
  </p:clrMapOvr>
  <p:transition spd="slow">
    <p:cover/>
  </p:transition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08527"/>
      </p:ext>
    </p:extLst>
  </p:cSld>
  <p:clrMapOvr>
    <a:masterClrMapping/>
  </p:clrMapOvr>
  <p:transition spd="slow">
    <p:cover/>
  </p:transition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7237"/>
      </p:ext>
    </p:extLst>
  </p:cSld>
  <p:clrMapOvr>
    <a:masterClrMapping/>
  </p:clrMapOvr>
  <p:transition spd="slow">
    <p:cover/>
  </p:transition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0404"/>
      </p:ext>
    </p:extLst>
  </p:cSld>
  <p:clrMapOvr>
    <a:masterClrMapping/>
  </p:clrMapOvr>
  <p:transition spd="slow">
    <p:cov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C5678-D399-4AF2-A352-57E522D23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37289"/>
      </p:ext>
    </p:extLst>
  </p:cSld>
  <p:clrMapOvr>
    <a:masterClrMapping/>
  </p:clrMapOvr>
  <p:transition spd="slow">
    <p:cover/>
  </p:transition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94592"/>
      </p:ext>
    </p:extLst>
  </p:cSld>
  <p:clrMapOvr>
    <a:masterClrMapping/>
  </p:clrMapOvr>
  <p:transition spd="slow">
    <p:cover/>
  </p:transition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22786"/>
      </p:ext>
    </p:extLst>
  </p:cSld>
  <p:clrMapOvr>
    <a:masterClrMapping/>
  </p:clrMapOvr>
  <p:transition spd="slow">
    <p:cover/>
  </p:transition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3B3B3B"/>
                </a:solidFill>
              </a:rPr>
              <a:pPr/>
              <a:t>‹#›</a:t>
            </a:fld>
            <a:endParaRPr lang="en-US" dirty="0">
              <a:solidFill>
                <a:srgbClr val="3B3B3B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47237"/>
      </p:ext>
    </p:extLst>
  </p:cSld>
  <p:clrMapOvr>
    <a:masterClrMapping/>
  </p:clrMapOvr>
  <p:transition spd="slow">
    <p:cover/>
  </p:transition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EA11-769A-46AE-9BD6-DEA76E96F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02206"/>
      </p:ext>
    </p:extLst>
  </p:cSld>
  <p:clrMapOvr>
    <a:masterClrMapping/>
  </p:clrMapOvr>
  <p:transition spd="slow">
    <p:cover/>
  </p:transition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24C-39C0-486F-A3E8-63BC97AE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05519"/>
      </p:ext>
    </p:extLst>
  </p:cSld>
  <p:clrMapOvr>
    <a:masterClrMapping/>
  </p:clrMapOvr>
  <p:transition spd="slow">
    <p:cover/>
  </p:transition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4A21-D653-4523-9831-98C6009F4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32175"/>
      </p:ext>
    </p:extLst>
  </p:cSld>
  <p:clrMapOvr>
    <a:masterClrMapping/>
  </p:clrMapOvr>
  <p:transition spd="slow">
    <p:cover/>
  </p:transition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19E3-0E06-400F-9503-683CE10292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31696"/>
      </p:ext>
    </p:extLst>
  </p:cSld>
  <p:clrMapOvr>
    <a:masterClrMapping/>
  </p:clrMapOvr>
  <p:transition spd="slow">
    <p:cover/>
  </p:transition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2A30-6BE7-43FE-A89F-12A6CA23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39218"/>
      </p:ext>
    </p:extLst>
  </p:cSld>
  <p:clrMapOvr>
    <a:masterClrMapping/>
  </p:clrMapOvr>
  <p:transition spd="slow">
    <p:cover/>
  </p:transition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82455-0996-490A-BB75-EC7152185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40994"/>
      </p:ext>
    </p:extLst>
  </p:cSld>
  <p:clrMapOvr>
    <a:masterClrMapping/>
  </p:clrMapOvr>
  <p:transition spd="slow">
    <p:cov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9E6CD-1254-45A0-B5B6-8980899EA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BE36-5C55-42C0-8488-57369DC4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07706"/>
      </p:ext>
    </p:extLst>
  </p:cSld>
  <p:clrMapOvr>
    <a:masterClrMapping/>
  </p:clrMapOvr>
  <p:transition spd="slow">
    <p:cover/>
  </p:transition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9F78-945E-4794-8888-6EE18F685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93934"/>
      </p:ext>
    </p:extLst>
  </p:cSld>
  <p:clrMapOvr>
    <a:masterClrMapping/>
  </p:clrMapOvr>
  <p:transition spd="slow">
    <p:cover/>
  </p:transition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9D454-24B8-447E-9E45-3F4B0CB24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6673"/>
      </p:ext>
    </p:extLst>
  </p:cSld>
  <p:clrMapOvr>
    <a:masterClrMapping/>
  </p:clrMapOvr>
  <p:transition spd="slow">
    <p:cover/>
  </p:transition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CC20-2423-4526-AE08-37E1D9DB8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83583"/>
      </p:ext>
    </p:extLst>
  </p:cSld>
  <p:clrMapOvr>
    <a:masterClrMapping/>
  </p:clrMapOvr>
  <p:transition spd="slow">
    <p:cover/>
  </p:transition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461F-A09D-47CB-BE50-AEAF280718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60296"/>
      </p:ext>
    </p:extLst>
  </p:cSld>
  <p:clrMapOvr>
    <a:masterClrMapping/>
  </p:clrMapOvr>
  <p:transition spd="slow">
    <p:cover/>
  </p:transition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0D01-B3F2-4A97-8F43-A9193EE1A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17414"/>
      </p:ext>
    </p:extLst>
  </p:cSld>
  <p:clrMapOvr>
    <a:masterClrMapping/>
  </p:clrMapOvr>
  <p:transition spd="slow">
    <p:cover/>
  </p:transition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83234"/>
      </p:ext>
    </p:extLst>
  </p:cSld>
  <p:clrMapOvr>
    <a:masterClrMapping/>
  </p:clrMapOvr>
  <p:transition spd="slow">
    <p:cover/>
  </p:transition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07371"/>
      </p:ext>
    </p:extLst>
  </p:cSld>
  <p:clrMapOvr>
    <a:masterClrMapping/>
  </p:clrMapOvr>
  <p:transition spd="slow">
    <p:cover/>
  </p:transition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24524"/>
      </p:ext>
    </p:extLst>
  </p:cSld>
  <p:clrMapOvr>
    <a:masterClrMapping/>
  </p:clrMapOvr>
  <p:transition spd="slow">
    <p:cover/>
  </p:transition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90675"/>
      </p:ext>
    </p:extLst>
  </p:cSld>
  <p:clrMapOvr>
    <a:masterClrMapping/>
  </p:clrMapOvr>
  <p:transition spd="slow">
    <p:cov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103BD-B2EF-42EE-8969-D13115474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6090"/>
      </p:ext>
    </p:extLst>
  </p:cSld>
  <p:clrMapOvr>
    <a:masterClrMapping/>
  </p:clrMapOvr>
  <p:transition spd="slow">
    <p:cover/>
  </p:transition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67919"/>
      </p:ext>
    </p:extLst>
  </p:cSld>
  <p:clrMapOvr>
    <a:masterClrMapping/>
  </p:clrMapOvr>
  <p:transition spd="slow">
    <p:cover/>
  </p:transition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45997"/>
      </p:ext>
    </p:extLst>
  </p:cSld>
  <p:clrMapOvr>
    <a:masterClrMapping/>
  </p:clrMapOvr>
  <p:transition spd="slow">
    <p:cover/>
  </p:transition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3942"/>
      </p:ext>
    </p:extLst>
  </p:cSld>
  <p:clrMapOvr>
    <a:masterClrMapping/>
  </p:clrMapOvr>
  <p:transition spd="slow">
    <p:cover/>
  </p:transition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06495"/>
      </p:ext>
    </p:extLst>
  </p:cSld>
  <p:clrMapOvr>
    <a:masterClrMapping/>
  </p:clrMapOvr>
  <p:transition spd="slow">
    <p:cover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57316"/>
      </p:ext>
    </p:extLst>
  </p:cSld>
  <p:clrMapOvr>
    <a:masterClrMapping/>
  </p:clrMapOvr>
  <p:transition spd="slow">
    <p:cover/>
  </p:transition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51943"/>
      </p:ext>
    </p:extLst>
  </p:cSld>
  <p:clrMapOvr>
    <a:masterClrMapping/>
  </p:clrMapOvr>
  <p:transition spd="slow">
    <p:cover/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3D22-A1EB-48FE-B3AA-A2A0720D55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BF8B-5911-4F7E-B8F5-74F3761D7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49241"/>
      </p:ext>
    </p:extLst>
  </p:cSld>
  <p:clrMapOvr>
    <a:masterClrMapping/>
  </p:clrMapOvr>
  <p:transition spd="slow">
    <p:cover/>
  </p:transition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A389-9038-42B9-93B7-C4C97D13B4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47D0-EC5C-429A-AF09-A5DBD01E0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19536"/>
      </p:ext>
    </p:extLst>
  </p:cSld>
  <p:clrMapOvr>
    <a:masterClrMapping/>
  </p:clrMapOvr>
  <p:transition spd="slow">
    <p:cover/>
  </p:transition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75EF-03B2-4611-A854-CCB3414476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76AE-400A-4E12-BF91-AE43840D3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01170"/>
      </p:ext>
    </p:extLst>
  </p:cSld>
  <p:clrMapOvr>
    <a:masterClrMapping/>
  </p:clrMapOvr>
  <p:transition spd="slow">
    <p:cover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0253C-AEFA-43C6-8FEE-D2CE87A54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1D6A-4722-4875-9B57-BB6FE35C98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0AB3-D376-45A5-8C02-767824577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93201"/>
      </p:ext>
    </p:extLst>
  </p:cSld>
  <p:clrMapOvr>
    <a:masterClrMapping/>
  </p:clrMapOvr>
  <p:transition spd="slow">
    <p:cover/>
  </p:transition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9BE6-9FE7-45CB-949B-368543C658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2E66-E46F-4A9E-B60A-EC24A25E2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60024"/>
      </p:ext>
    </p:extLst>
  </p:cSld>
  <p:clrMapOvr>
    <a:masterClrMapping/>
  </p:clrMapOvr>
  <p:transition spd="slow">
    <p:cover/>
  </p:transition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BAB0-33DA-427F-8B76-1F54871C303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EE2C-A124-44D5-BFAA-B2AE39F98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03642"/>
      </p:ext>
    </p:extLst>
  </p:cSld>
  <p:clrMapOvr>
    <a:masterClrMapping/>
  </p:clrMapOvr>
  <p:transition spd="slow">
    <p:cover/>
  </p:transition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C922-3FFD-4788-ACE5-EAF54972852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B91C-B447-4B78-884F-F984E8E22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71187"/>
      </p:ext>
    </p:extLst>
  </p:cSld>
  <p:clrMapOvr>
    <a:masterClrMapping/>
  </p:clrMapOvr>
  <p:transition spd="slow">
    <p:cover/>
  </p:transition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06F2-2981-4588-949B-47F73A3D03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5D91-8CB1-417C-8172-964A016EB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28128"/>
      </p:ext>
    </p:extLst>
  </p:cSld>
  <p:clrMapOvr>
    <a:masterClrMapping/>
  </p:clrMapOvr>
  <p:transition spd="slow">
    <p:cover/>
  </p:transition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1F4A-5620-4473-B6F4-EF665B039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58FA-9241-4EFA-A3F0-A9DFB452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1340"/>
      </p:ext>
    </p:extLst>
  </p:cSld>
  <p:clrMapOvr>
    <a:masterClrMapping/>
  </p:clrMapOvr>
  <p:transition spd="slow">
    <p:cover/>
  </p:transition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DFB6-D27E-4070-8FF0-64503D62C7C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518-8013-485B-AC8B-7133B8FB9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71296"/>
      </p:ext>
    </p:extLst>
  </p:cSld>
  <p:clrMapOvr>
    <a:masterClrMapping/>
  </p:clrMapOvr>
  <p:transition spd="slow">
    <p:cover/>
  </p:transition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E45D-1D88-4B56-A4D1-E6B5FCC846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0E9-D995-4AB6-BA47-074914AC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18106"/>
      </p:ext>
    </p:extLst>
  </p:cSld>
  <p:clrMapOvr>
    <a:masterClrMapping/>
  </p:clrMapOvr>
  <p:transition spd="slow">
    <p:cover/>
  </p:transition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3D22-A1EB-48FE-B3AA-A2A0720D55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BF8B-5911-4F7E-B8F5-74F3761D7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18626"/>
      </p:ext>
    </p:extLst>
  </p:cSld>
  <p:clrMapOvr>
    <a:masterClrMapping/>
  </p:clrMapOvr>
  <p:transition spd="slow">
    <p:cover/>
  </p:transition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A389-9038-42B9-93B7-C4C97D13B4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47D0-EC5C-429A-AF09-A5DBD01E0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82877"/>
      </p:ext>
    </p:extLst>
  </p:cSld>
  <p:clrMapOvr>
    <a:masterClrMapping/>
  </p:clrMapOvr>
  <p:transition spd="slow">
    <p:cover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7672D-3AA0-4493-8B4C-9A5BE37E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75EF-03B2-4611-A854-CCB3414476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76AE-400A-4E12-BF91-AE43840D3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73042"/>
      </p:ext>
    </p:extLst>
  </p:cSld>
  <p:clrMapOvr>
    <a:masterClrMapping/>
  </p:clrMapOvr>
  <p:transition spd="slow">
    <p:cover/>
  </p:transition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1D6A-4722-4875-9B57-BB6FE35C98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0AB3-D376-45A5-8C02-767824577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57452"/>
      </p:ext>
    </p:extLst>
  </p:cSld>
  <p:clrMapOvr>
    <a:masterClrMapping/>
  </p:clrMapOvr>
  <p:transition spd="slow">
    <p:cover/>
  </p:transition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9BE6-9FE7-45CB-949B-368543C658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2E66-E46F-4A9E-B60A-EC24A25E2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60315"/>
      </p:ext>
    </p:extLst>
  </p:cSld>
  <p:clrMapOvr>
    <a:masterClrMapping/>
  </p:clrMapOvr>
  <p:transition spd="slow">
    <p:cover/>
  </p:transition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BAB0-33DA-427F-8B76-1F54871C303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EE2C-A124-44D5-BFAA-B2AE39F98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84496"/>
      </p:ext>
    </p:extLst>
  </p:cSld>
  <p:clrMapOvr>
    <a:masterClrMapping/>
  </p:clrMapOvr>
  <p:transition spd="slow">
    <p:cover/>
  </p:transition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C922-3FFD-4788-ACE5-EAF54972852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B91C-B447-4B78-884F-F984E8E22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00173"/>
      </p:ext>
    </p:extLst>
  </p:cSld>
  <p:clrMapOvr>
    <a:masterClrMapping/>
  </p:clrMapOvr>
  <p:transition spd="slow">
    <p:cover/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06F2-2981-4588-949B-47F73A3D03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5D91-8CB1-417C-8172-964A016EB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046"/>
      </p:ext>
    </p:extLst>
  </p:cSld>
  <p:clrMapOvr>
    <a:masterClrMapping/>
  </p:clrMapOvr>
  <p:transition spd="slow">
    <p:cover/>
  </p:transition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1F4A-5620-4473-B6F4-EF665B039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58FA-9241-4EFA-A3F0-A9DFB452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50817"/>
      </p:ext>
    </p:extLst>
  </p:cSld>
  <p:clrMapOvr>
    <a:masterClrMapping/>
  </p:clrMapOvr>
  <p:transition spd="slow">
    <p:cover/>
  </p:transition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DFB6-D27E-4070-8FF0-64503D62C7C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518-8013-485B-AC8B-7133B8FB9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01665"/>
      </p:ext>
    </p:extLst>
  </p:cSld>
  <p:clrMapOvr>
    <a:masterClrMapping/>
  </p:clrMapOvr>
  <p:transition spd="slow">
    <p:cover/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E45D-1D88-4B56-A4D1-E6B5FCC846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0E9-D995-4AB6-BA47-074914AC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11232"/>
      </p:ext>
    </p:extLst>
  </p:cSld>
  <p:clrMapOvr>
    <a:masterClrMapping/>
  </p:clrMapOvr>
  <p:transition spd="slow">
    <p:cover/>
  </p:transition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3D22-A1EB-48FE-B3AA-A2A0720D55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BF8B-5911-4F7E-B8F5-74F3761D7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46586"/>
      </p:ext>
    </p:extLst>
  </p:cSld>
  <p:clrMapOvr>
    <a:masterClrMapping/>
  </p:clrMapOvr>
  <p:transition spd="slow">
    <p:cov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F7E9B-9E8C-4E7C-B00A-A56D991CD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A389-9038-42B9-93B7-C4C97D13B4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47D0-EC5C-429A-AF09-A5DBD01E0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65504"/>
      </p:ext>
    </p:extLst>
  </p:cSld>
  <p:clrMapOvr>
    <a:masterClrMapping/>
  </p:clrMapOvr>
  <p:transition spd="slow">
    <p:cover/>
  </p:transition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75EF-03B2-4611-A854-CCB3414476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76AE-400A-4E12-BF91-AE43840D3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12094"/>
      </p:ext>
    </p:extLst>
  </p:cSld>
  <p:clrMapOvr>
    <a:masterClrMapping/>
  </p:clrMapOvr>
  <p:transition spd="slow">
    <p:cover/>
  </p:transition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1D6A-4722-4875-9B57-BB6FE35C98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0AB3-D376-45A5-8C02-767824577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34755"/>
      </p:ext>
    </p:extLst>
  </p:cSld>
  <p:clrMapOvr>
    <a:masterClrMapping/>
  </p:clrMapOvr>
  <p:transition spd="slow">
    <p:cover/>
  </p:transition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9BE6-9FE7-45CB-949B-368543C658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2E66-E46F-4A9E-B60A-EC24A25E2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02359"/>
      </p:ext>
    </p:extLst>
  </p:cSld>
  <p:clrMapOvr>
    <a:masterClrMapping/>
  </p:clrMapOvr>
  <p:transition spd="slow">
    <p:cover/>
  </p:transition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BAB0-33DA-427F-8B76-1F54871C303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EE2C-A124-44D5-BFAA-B2AE39F98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85077"/>
      </p:ext>
    </p:extLst>
  </p:cSld>
  <p:clrMapOvr>
    <a:masterClrMapping/>
  </p:clrMapOvr>
  <p:transition spd="slow">
    <p:cover/>
  </p:transition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C922-3FFD-4788-ACE5-EAF54972852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B91C-B447-4B78-884F-F984E8E22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42792"/>
      </p:ext>
    </p:extLst>
  </p:cSld>
  <p:clrMapOvr>
    <a:masterClrMapping/>
  </p:clrMapOvr>
  <p:transition spd="slow">
    <p:cover/>
  </p:transition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06F2-2981-4588-949B-47F73A3D03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5D91-8CB1-417C-8172-964A016EB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82698"/>
      </p:ext>
    </p:extLst>
  </p:cSld>
  <p:clrMapOvr>
    <a:masterClrMapping/>
  </p:clrMapOvr>
  <p:transition spd="slow">
    <p:cover/>
  </p:transition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1F4A-5620-4473-B6F4-EF665B039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58FA-9241-4EFA-A3F0-A9DFB452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7030"/>
      </p:ext>
    </p:extLst>
  </p:cSld>
  <p:clrMapOvr>
    <a:masterClrMapping/>
  </p:clrMapOvr>
  <p:transition spd="slow">
    <p:cover/>
  </p:transition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DFB6-D27E-4070-8FF0-64503D62C7C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518-8013-485B-AC8B-7133B8FB9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13478"/>
      </p:ext>
    </p:extLst>
  </p:cSld>
  <p:clrMapOvr>
    <a:masterClrMapping/>
  </p:clrMapOvr>
  <p:transition spd="slow">
    <p:cover/>
  </p:transition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E45D-1D88-4B56-A4D1-E6B5FCC846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0E9-D995-4AB6-BA47-074914AC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70771"/>
      </p:ext>
    </p:extLst>
  </p:cSld>
  <p:clrMapOvr>
    <a:masterClrMapping/>
  </p:clrMapOvr>
  <p:transition spd="slow">
    <p:cover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A8BB3-F953-4F6B-B317-ACE4BAC52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3D22-A1EB-48FE-B3AA-A2A0720D55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BF8B-5911-4F7E-B8F5-74F3761D7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6322"/>
      </p:ext>
    </p:extLst>
  </p:cSld>
  <p:clrMapOvr>
    <a:masterClrMapping/>
  </p:clrMapOvr>
  <p:transition spd="slow">
    <p:cover/>
  </p:transition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A389-9038-42B9-93B7-C4C97D13B4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47D0-EC5C-429A-AF09-A5DBD01E0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98110"/>
      </p:ext>
    </p:extLst>
  </p:cSld>
  <p:clrMapOvr>
    <a:masterClrMapping/>
  </p:clrMapOvr>
  <p:transition spd="slow">
    <p:cover/>
  </p:transition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75EF-03B2-4611-A854-CCB3414476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76AE-400A-4E12-BF91-AE43840D3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96877"/>
      </p:ext>
    </p:extLst>
  </p:cSld>
  <p:clrMapOvr>
    <a:masterClrMapping/>
  </p:clrMapOvr>
  <p:transition spd="slow">
    <p:cover/>
  </p:transition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1D6A-4722-4875-9B57-BB6FE35C98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0AB3-D376-45A5-8C02-767824577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87160"/>
      </p:ext>
    </p:extLst>
  </p:cSld>
  <p:clrMapOvr>
    <a:masterClrMapping/>
  </p:clrMapOvr>
  <p:transition spd="slow">
    <p:cover/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9BE6-9FE7-45CB-949B-368543C658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2E66-E46F-4A9E-B60A-EC24A25E2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03978"/>
      </p:ext>
    </p:extLst>
  </p:cSld>
  <p:clrMapOvr>
    <a:masterClrMapping/>
  </p:clrMapOvr>
  <p:transition spd="slow">
    <p:cover/>
  </p:transition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BAB0-33DA-427F-8B76-1F54871C303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EE2C-A124-44D5-BFAA-B2AE39F981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19409"/>
      </p:ext>
    </p:extLst>
  </p:cSld>
  <p:clrMapOvr>
    <a:masterClrMapping/>
  </p:clrMapOvr>
  <p:transition spd="slow">
    <p:cover/>
  </p:transition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C922-3FFD-4788-ACE5-EAF54972852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B91C-B447-4B78-884F-F984E8E22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70556"/>
      </p:ext>
    </p:extLst>
  </p:cSld>
  <p:clrMapOvr>
    <a:masterClrMapping/>
  </p:clrMapOvr>
  <p:transition spd="slow">
    <p:cover/>
  </p:transition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06F2-2981-4588-949B-47F73A3D03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5D91-8CB1-417C-8172-964A016EB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91469"/>
      </p:ext>
    </p:extLst>
  </p:cSld>
  <p:clrMapOvr>
    <a:masterClrMapping/>
  </p:clrMapOvr>
  <p:transition spd="slow">
    <p:cover/>
  </p:transition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1F4A-5620-4473-B6F4-EF665B039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58FA-9241-4EFA-A3F0-A9DFB452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03278"/>
      </p:ext>
    </p:extLst>
  </p:cSld>
  <p:clrMapOvr>
    <a:masterClrMapping/>
  </p:clrMapOvr>
  <p:transition spd="slow">
    <p:cover/>
  </p:transition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DFB6-D27E-4070-8FF0-64503D62C7C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518-8013-485B-AC8B-7133B8FB9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9089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52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623F-B49E-4E67-9154-1F974DE99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E45D-1D88-4B56-A4D1-E6B5FCC846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0E9-D995-4AB6-BA47-074914AC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64362"/>
      </p:ext>
    </p:extLst>
  </p:cSld>
  <p:clrMapOvr>
    <a:masterClrMapping/>
  </p:clrMapOvr>
  <p:transition spd="slow">
    <p:cover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8A916-22F9-497B-AA96-F464ABD0C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AA680-7314-423B-8611-F757103CC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8788" y="1827213"/>
            <a:ext cx="8226425" cy="4116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63E8-2B5F-4B80-AE9C-C164F6CD8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C9213-5CD0-45E0-A813-0E9B539B6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FF26E-AF6C-4FB6-8FBB-E0B8B3201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2B8D6-9DA6-467B-B463-67F001FE7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827213"/>
            <a:ext cx="4037012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4037013" cy="4116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0CE3F-3275-4F2B-B83F-396FF85E7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D4539-F2D2-49A8-ADC7-5DE755BA4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2B023-E40B-46E7-AF2E-ABFDFE0BF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6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image" Target="../media/image6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6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image" Target="../media/image6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image" Target="../media/image6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image" Target="../media/image6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image" Target="../media/image6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theme" Target="../theme/theme23.xml"/><Relationship Id="rId18" Type="http://schemas.openxmlformats.org/officeDocument/2006/relationships/image" Target="../media/image13.jpeg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263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image" Target="../media/image9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image" Target="../media/image7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13" Type="http://schemas.openxmlformats.org/officeDocument/2006/relationships/theme" Target="../theme/theme25.xml"/><Relationship Id="rId18" Type="http://schemas.openxmlformats.org/officeDocument/2006/relationships/image" Target="../media/image13.jpeg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296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286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Relationship Id="rId14" Type="http://schemas.openxmlformats.org/officeDocument/2006/relationships/image" Target="../media/image9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image" Target="../media/image7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image" Target="../media/image6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image" Target="../media/image6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43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Relationship Id="rId14" Type="http://schemas.openxmlformats.org/officeDocument/2006/relationships/image" Target="../media/image6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image" Target="../media/image6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image" Target="../media/image6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slideLayout" Target="../slideLayouts/slideLayout402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Relationship Id="rId14" Type="http://schemas.openxmlformats.org/officeDocument/2006/relationships/image" Target="../media/image6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409.xml"/><Relationship Id="rId12" Type="http://schemas.openxmlformats.org/officeDocument/2006/relationships/slideLayout" Target="../slideLayouts/slideLayout414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40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Relationship Id="rId14" Type="http://schemas.openxmlformats.org/officeDocument/2006/relationships/image" Target="../media/image6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2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17.xml"/><Relationship Id="rId7" Type="http://schemas.openxmlformats.org/officeDocument/2006/relationships/slideLayout" Target="../slideLayouts/slideLayout421.xml"/><Relationship Id="rId12" Type="http://schemas.openxmlformats.org/officeDocument/2006/relationships/slideLayout" Target="../slideLayouts/slideLayout426.xml"/><Relationship Id="rId2" Type="http://schemas.openxmlformats.org/officeDocument/2006/relationships/slideLayout" Target="../slideLayouts/slideLayout416.xm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41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Relationship Id="rId14" Type="http://schemas.openxmlformats.org/officeDocument/2006/relationships/image" Target="../media/image6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Relationship Id="rId14" Type="http://schemas.openxmlformats.org/officeDocument/2006/relationships/image" Target="../media/image7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slideLayout" Target="../slideLayouts/slideLayout449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Relationship Id="rId14" Type="http://schemas.openxmlformats.org/officeDocument/2006/relationships/image" Target="../media/image6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7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52.xml"/><Relationship Id="rId7" Type="http://schemas.openxmlformats.org/officeDocument/2006/relationships/slideLayout" Target="../slideLayouts/slideLayout456.xml"/><Relationship Id="rId12" Type="http://schemas.openxmlformats.org/officeDocument/2006/relationships/slideLayout" Target="../slideLayouts/slideLayout461.xml"/><Relationship Id="rId2" Type="http://schemas.openxmlformats.org/officeDocument/2006/relationships/slideLayout" Target="../slideLayouts/slideLayout451.xml"/><Relationship Id="rId1" Type="http://schemas.openxmlformats.org/officeDocument/2006/relationships/slideLayout" Target="../slideLayouts/slideLayout450.xml"/><Relationship Id="rId6" Type="http://schemas.openxmlformats.org/officeDocument/2006/relationships/slideLayout" Target="../slideLayouts/slideLayout455.xml"/><Relationship Id="rId11" Type="http://schemas.openxmlformats.org/officeDocument/2006/relationships/slideLayout" Target="../slideLayouts/slideLayout460.xml"/><Relationship Id="rId5" Type="http://schemas.openxmlformats.org/officeDocument/2006/relationships/slideLayout" Target="../slideLayouts/slideLayout45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59.xml"/><Relationship Id="rId4" Type="http://schemas.openxmlformats.org/officeDocument/2006/relationships/slideLayout" Target="../slideLayouts/slideLayout453.xml"/><Relationship Id="rId9" Type="http://schemas.openxmlformats.org/officeDocument/2006/relationships/slideLayout" Target="../slideLayouts/slideLayout458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4.xml"/><Relationship Id="rId7" Type="http://schemas.openxmlformats.org/officeDocument/2006/relationships/slideLayout" Target="../slideLayouts/slideLayout46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63.xml"/><Relationship Id="rId1" Type="http://schemas.openxmlformats.org/officeDocument/2006/relationships/slideLayout" Target="../slideLayouts/slideLayout462.xml"/><Relationship Id="rId6" Type="http://schemas.openxmlformats.org/officeDocument/2006/relationships/slideLayout" Target="../slideLayouts/slideLayout467.xml"/><Relationship Id="rId11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66.xml"/><Relationship Id="rId10" Type="http://schemas.openxmlformats.org/officeDocument/2006/relationships/slideLayout" Target="../slideLayouts/slideLayout471.xml"/><Relationship Id="rId4" Type="http://schemas.openxmlformats.org/officeDocument/2006/relationships/slideLayout" Target="../slideLayouts/slideLayout465.xml"/><Relationship Id="rId9" Type="http://schemas.openxmlformats.org/officeDocument/2006/relationships/slideLayout" Target="../slideLayouts/slideLayout470.xml"/><Relationship Id="rId14" Type="http://schemas.openxmlformats.org/officeDocument/2006/relationships/image" Target="../media/image7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0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75.xml"/><Relationship Id="rId7" Type="http://schemas.openxmlformats.org/officeDocument/2006/relationships/slideLayout" Target="../slideLayouts/slideLayout479.xml"/><Relationship Id="rId12" Type="http://schemas.openxmlformats.org/officeDocument/2006/relationships/slideLayout" Target="../slideLayouts/slideLayout484.xml"/><Relationship Id="rId2" Type="http://schemas.openxmlformats.org/officeDocument/2006/relationships/slideLayout" Target="../slideLayouts/slideLayout474.xm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slideLayout" Target="../slideLayouts/slideLayout483.xml"/><Relationship Id="rId5" Type="http://schemas.openxmlformats.org/officeDocument/2006/relationships/slideLayout" Target="../slideLayouts/slideLayout47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82.xm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Relationship Id="rId14" Type="http://schemas.openxmlformats.org/officeDocument/2006/relationships/image" Target="../media/image6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Relationship Id="rId14" Type="http://schemas.openxmlformats.org/officeDocument/2006/relationships/image" Target="../media/image6.pn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3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98.xml"/><Relationship Id="rId1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502.xml"/><Relationship Id="rId11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5.xml"/><Relationship Id="rId14" Type="http://schemas.openxmlformats.org/officeDocument/2006/relationships/image" Target="../media/image7.pn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4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509.xml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512.xml"/><Relationship Id="rId10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6.xml"/><Relationship Id="rId14" Type="http://schemas.openxmlformats.org/officeDocument/2006/relationships/image" Target="../media/image7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6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21.xml"/><Relationship Id="rId7" Type="http://schemas.openxmlformats.org/officeDocument/2006/relationships/slideLayout" Target="../slideLayouts/slideLayout525.xml"/><Relationship Id="rId12" Type="http://schemas.openxmlformats.org/officeDocument/2006/relationships/slideLayout" Target="../slideLayouts/slideLayout530.xml"/><Relationship Id="rId2" Type="http://schemas.openxmlformats.org/officeDocument/2006/relationships/slideLayout" Target="../slideLayouts/slideLayout520.xml"/><Relationship Id="rId1" Type="http://schemas.openxmlformats.org/officeDocument/2006/relationships/slideLayout" Target="../slideLayouts/slideLayout519.xml"/><Relationship Id="rId6" Type="http://schemas.openxmlformats.org/officeDocument/2006/relationships/slideLayout" Target="../slideLayouts/slideLayout524.xml"/><Relationship Id="rId11" Type="http://schemas.openxmlformats.org/officeDocument/2006/relationships/slideLayout" Target="../slideLayouts/slideLayout529.xml"/><Relationship Id="rId5" Type="http://schemas.openxmlformats.org/officeDocument/2006/relationships/slideLayout" Target="../slideLayouts/slideLayout52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28.xml"/><Relationship Id="rId4" Type="http://schemas.openxmlformats.org/officeDocument/2006/relationships/slideLayout" Target="../slideLayouts/slideLayout522.xml"/><Relationship Id="rId9" Type="http://schemas.openxmlformats.org/officeDocument/2006/relationships/slideLayout" Target="../slideLayouts/slideLayout527.xml"/><Relationship Id="rId14" Type="http://schemas.openxmlformats.org/officeDocument/2006/relationships/image" Target="../media/image6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8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33.xml"/><Relationship Id="rId7" Type="http://schemas.openxmlformats.org/officeDocument/2006/relationships/slideLayout" Target="../slideLayouts/slideLayout537.xml"/><Relationship Id="rId12" Type="http://schemas.openxmlformats.org/officeDocument/2006/relationships/slideLayout" Target="../slideLayouts/slideLayout542.xml"/><Relationship Id="rId2" Type="http://schemas.openxmlformats.org/officeDocument/2006/relationships/slideLayout" Target="../slideLayouts/slideLayout532.xm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5" Type="http://schemas.openxmlformats.org/officeDocument/2006/relationships/slideLayout" Target="../slideLayouts/slideLayout53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40.xm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Relationship Id="rId14" Type="http://schemas.openxmlformats.org/officeDocument/2006/relationships/image" Target="../media/image6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9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44.xml"/><Relationship Id="rId1" Type="http://schemas.openxmlformats.org/officeDocument/2006/relationships/slideLayout" Target="../slideLayouts/slideLayout543.xml"/><Relationship Id="rId6" Type="http://schemas.openxmlformats.org/officeDocument/2006/relationships/slideLayout" Target="../slideLayouts/slideLayout548.xml"/><Relationship Id="rId11" Type="http://schemas.openxmlformats.org/officeDocument/2006/relationships/slideLayout" Target="../slideLayouts/slideLayout553.xml"/><Relationship Id="rId5" Type="http://schemas.openxmlformats.org/officeDocument/2006/relationships/slideLayout" Target="../slideLayouts/slideLayout547.xml"/><Relationship Id="rId10" Type="http://schemas.openxmlformats.org/officeDocument/2006/relationships/slideLayout" Target="../slideLayouts/slideLayout552.xml"/><Relationship Id="rId4" Type="http://schemas.openxmlformats.org/officeDocument/2006/relationships/slideLayout" Target="../slideLayouts/slideLayout546.xml"/><Relationship Id="rId9" Type="http://schemas.openxmlformats.org/officeDocument/2006/relationships/slideLayout" Target="../slideLayouts/slideLayout551.xml"/><Relationship Id="rId14" Type="http://schemas.openxmlformats.org/officeDocument/2006/relationships/image" Target="../media/image7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1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60.xml"/><Relationship Id="rId12" Type="http://schemas.openxmlformats.org/officeDocument/2006/relationships/slideLayout" Target="../slideLayouts/slideLayout565.xml"/><Relationship Id="rId2" Type="http://schemas.openxmlformats.org/officeDocument/2006/relationships/slideLayout" Target="../slideLayouts/slideLayout555.xml"/><Relationship Id="rId1" Type="http://schemas.openxmlformats.org/officeDocument/2006/relationships/slideLayout" Target="../slideLayouts/slideLayout554.xml"/><Relationship Id="rId6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64.xml"/><Relationship Id="rId5" Type="http://schemas.openxmlformats.org/officeDocument/2006/relationships/slideLayout" Target="../slideLayouts/slideLayout55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63.xml"/><Relationship Id="rId4" Type="http://schemas.openxmlformats.org/officeDocument/2006/relationships/slideLayout" Target="../slideLayouts/slideLayout557.xml"/><Relationship Id="rId9" Type="http://schemas.openxmlformats.org/officeDocument/2006/relationships/slideLayout" Target="../slideLayouts/slideLayout562.xml"/><Relationship Id="rId14" Type="http://schemas.openxmlformats.org/officeDocument/2006/relationships/image" Target="../media/image6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72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6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1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slideLayout" Target="../slideLayouts/slideLayout588.xml"/><Relationship Id="rId2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Relationship Id="rId14" Type="http://schemas.openxmlformats.org/officeDocument/2006/relationships/image" Target="../media/image6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6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5.xml"/><Relationship Id="rId12" Type="http://schemas.openxmlformats.org/officeDocument/2006/relationships/slideLayout" Target="../slideLayouts/slideLayout600.xml"/><Relationship Id="rId2" Type="http://schemas.openxmlformats.org/officeDocument/2006/relationships/slideLayout" Target="../slideLayouts/slideLayout590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9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Relationship Id="rId14" Type="http://schemas.openxmlformats.org/officeDocument/2006/relationships/image" Target="../media/image6.pn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603.xml"/><Relationship Id="rId7" Type="http://schemas.openxmlformats.org/officeDocument/2006/relationships/slideLayout" Target="../slideLayouts/slideLayout607.xml"/><Relationship Id="rId12" Type="http://schemas.openxmlformats.org/officeDocument/2006/relationships/slideLayout" Target="../slideLayouts/slideLayout612.xml"/><Relationship Id="rId2" Type="http://schemas.openxmlformats.org/officeDocument/2006/relationships/slideLayout" Target="../slideLayouts/slideLayout602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10.xml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Relationship Id="rId14" Type="http://schemas.openxmlformats.org/officeDocument/2006/relationships/image" Target="../media/image6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image" Target="../media/image7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slideLayout" Target="../slideLayouts/slideLayout635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Relationship Id="rId14" Type="http://schemas.openxmlformats.org/officeDocument/2006/relationships/image" Target="../media/image6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3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42.xml"/><Relationship Id="rId12" Type="http://schemas.openxmlformats.org/officeDocument/2006/relationships/slideLayout" Target="../slideLayouts/slideLayout647.xml"/><Relationship Id="rId2" Type="http://schemas.openxmlformats.org/officeDocument/2006/relationships/slideLayout" Target="../slideLayouts/slideLayout637.xml"/><Relationship Id="rId1" Type="http://schemas.openxmlformats.org/officeDocument/2006/relationships/slideLayout" Target="../slideLayouts/slideLayout636.xml"/><Relationship Id="rId6" Type="http://schemas.openxmlformats.org/officeDocument/2006/relationships/slideLayout" Target="../slideLayouts/slideLayout641.xml"/><Relationship Id="rId11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39.xml"/><Relationship Id="rId9" Type="http://schemas.openxmlformats.org/officeDocument/2006/relationships/slideLayout" Target="../slideLayouts/slideLayout644.xml"/><Relationship Id="rId14" Type="http://schemas.openxmlformats.org/officeDocument/2006/relationships/image" Target="../media/image6.png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5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50.xml"/><Relationship Id="rId7" Type="http://schemas.openxmlformats.org/officeDocument/2006/relationships/slideLayout" Target="../slideLayouts/slideLayout654.xml"/><Relationship Id="rId12" Type="http://schemas.openxmlformats.org/officeDocument/2006/relationships/slideLayout" Target="../slideLayouts/slideLayout659.xml"/><Relationship Id="rId2" Type="http://schemas.openxmlformats.org/officeDocument/2006/relationships/slideLayout" Target="../slideLayouts/slideLayout649.xml"/><Relationship Id="rId1" Type="http://schemas.openxmlformats.org/officeDocument/2006/relationships/slideLayout" Target="../slideLayouts/slideLayout648.xml"/><Relationship Id="rId6" Type="http://schemas.openxmlformats.org/officeDocument/2006/relationships/slideLayout" Target="../slideLayouts/slideLayout653.xml"/><Relationship Id="rId11" Type="http://schemas.openxmlformats.org/officeDocument/2006/relationships/slideLayout" Target="../slideLayouts/slideLayout658.xml"/><Relationship Id="rId5" Type="http://schemas.openxmlformats.org/officeDocument/2006/relationships/slideLayout" Target="../slideLayouts/slideLayout65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57.xml"/><Relationship Id="rId4" Type="http://schemas.openxmlformats.org/officeDocument/2006/relationships/slideLayout" Target="../slideLayouts/slideLayout651.xml"/><Relationship Id="rId9" Type="http://schemas.openxmlformats.org/officeDocument/2006/relationships/slideLayout" Target="../slideLayouts/slideLayout656.xml"/><Relationship Id="rId14" Type="http://schemas.openxmlformats.org/officeDocument/2006/relationships/image" Target="../media/image6.pn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62.xml"/><Relationship Id="rId7" Type="http://schemas.openxmlformats.org/officeDocument/2006/relationships/slideLayout" Target="../slideLayouts/slideLayout666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61.xml"/><Relationship Id="rId1" Type="http://schemas.openxmlformats.org/officeDocument/2006/relationships/slideLayout" Target="../slideLayouts/slideLayout660.xml"/><Relationship Id="rId6" Type="http://schemas.openxmlformats.org/officeDocument/2006/relationships/slideLayout" Target="../slideLayouts/slideLayout665.xml"/><Relationship Id="rId11" Type="http://schemas.openxmlformats.org/officeDocument/2006/relationships/slideLayout" Target="../slideLayouts/slideLayout670.xml"/><Relationship Id="rId5" Type="http://schemas.openxmlformats.org/officeDocument/2006/relationships/slideLayout" Target="../slideLayouts/slideLayout664.xml"/><Relationship Id="rId10" Type="http://schemas.openxmlformats.org/officeDocument/2006/relationships/slideLayout" Target="../slideLayouts/slideLayout669.xml"/><Relationship Id="rId4" Type="http://schemas.openxmlformats.org/officeDocument/2006/relationships/slideLayout" Target="../slideLayouts/slideLayout663.xml"/><Relationship Id="rId9" Type="http://schemas.openxmlformats.org/officeDocument/2006/relationships/slideLayout" Target="../slideLayouts/slideLayout668.xml"/><Relationship Id="rId14" Type="http://schemas.openxmlformats.org/officeDocument/2006/relationships/image" Target="../media/image7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73.xml"/><Relationship Id="rId7" Type="http://schemas.openxmlformats.org/officeDocument/2006/relationships/slideLayout" Target="../slideLayouts/slideLayout677.xml"/><Relationship Id="rId12" Type="http://schemas.openxmlformats.org/officeDocument/2006/relationships/slideLayout" Target="../slideLayouts/slideLayout682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Relationship Id="rId14" Type="http://schemas.openxmlformats.org/officeDocument/2006/relationships/image" Target="../media/image6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slideLayout" Target="../slideLayouts/slideLayout694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6.png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2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97.xml"/><Relationship Id="rId7" Type="http://schemas.openxmlformats.org/officeDocument/2006/relationships/slideLayout" Target="../slideLayouts/slideLayout701.xml"/><Relationship Id="rId12" Type="http://schemas.openxmlformats.org/officeDocument/2006/relationships/slideLayout" Target="../slideLayouts/slideLayout706.xml"/><Relationship Id="rId2" Type="http://schemas.openxmlformats.org/officeDocument/2006/relationships/slideLayout" Target="../slideLayouts/slideLayout696.xml"/><Relationship Id="rId1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700.xml"/><Relationship Id="rId11" Type="http://schemas.openxmlformats.org/officeDocument/2006/relationships/slideLayout" Target="../slideLayouts/slideLayout705.xml"/><Relationship Id="rId5" Type="http://schemas.openxmlformats.org/officeDocument/2006/relationships/slideLayout" Target="../slideLayouts/slideLayout69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04.xml"/><Relationship Id="rId4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703.xml"/><Relationship Id="rId14" Type="http://schemas.openxmlformats.org/officeDocument/2006/relationships/image" Target="../media/image6.png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4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709.xml"/><Relationship Id="rId7" Type="http://schemas.openxmlformats.org/officeDocument/2006/relationships/slideLayout" Target="../slideLayouts/slideLayout713.xml"/><Relationship Id="rId12" Type="http://schemas.openxmlformats.org/officeDocument/2006/relationships/slideLayout" Target="../slideLayouts/slideLayout718.xml"/><Relationship Id="rId2" Type="http://schemas.openxmlformats.org/officeDocument/2006/relationships/slideLayout" Target="../slideLayouts/slideLayout70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07.xml"/><Relationship Id="rId6" Type="http://schemas.openxmlformats.org/officeDocument/2006/relationships/slideLayout" Target="../slideLayouts/slideLayout712.xml"/><Relationship Id="rId11" Type="http://schemas.openxmlformats.org/officeDocument/2006/relationships/slideLayout" Target="../slideLayouts/slideLayout717.xml"/><Relationship Id="rId5" Type="http://schemas.openxmlformats.org/officeDocument/2006/relationships/slideLayout" Target="../slideLayouts/slideLayout71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16.xml"/><Relationship Id="rId4" Type="http://schemas.openxmlformats.org/officeDocument/2006/relationships/slideLayout" Target="../slideLayouts/slideLayout710.xml"/><Relationship Id="rId9" Type="http://schemas.openxmlformats.org/officeDocument/2006/relationships/slideLayout" Target="../slideLayouts/slideLayout715.xml"/><Relationship Id="rId14" Type="http://schemas.openxmlformats.org/officeDocument/2006/relationships/image" Target="../media/image15.png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6.xml"/><Relationship Id="rId13" Type="http://schemas.openxmlformats.org/officeDocument/2006/relationships/slideLayout" Target="../slideLayouts/slideLayout731.xml"/><Relationship Id="rId3" Type="http://schemas.openxmlformats.org/officeDocument/2006/relationships/slideLayout" Target="../slideLayouts/slideLayout721.xml"/><Relationship Id="rId7" Type="http://schemas.openxmlformats.org/officeDocument/2006/relationships/slideLayout" Target="../slideLayouts/slideLayout725.xml"/><Relationship Id="rId12" Type="http://schemas.openxmlformats.org/officeDocument/2006/relationships/slideLayout" Target="../slideLayouts/slideLayout73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72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19.xml"/><Relationship Id="rId6" Type="http://schemas.openxmlformats.org/officeDocument/2006/relationships/slideLayout" Target="../slideLayouts/slideLayout724.xml"/><Relationship Id="rId11" Type="http://schemas.openxmlformats.org/officeDocument/2006/relationships/slideLayout" Target="../slideLayouts/slideLayout729.xml"/><Relationship Id="rId5" Type="http://schemas.openxmlformats.org/officeDocument/2006/relationships/slideLayout" Target="../slideLayouts/slideLayout723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728.xml"/><Relationship Id="rId4" Type="http://schemas.openxmlformats.org/officeDocument/2006/relationships/slideLayout" Target="../slideLayouts/slideLayout722.xml"/><Relationship Id="rId9" Type="http://schemas.openxmlformats.org/officeDocument/2006/relationships/slideLayout" Target="../slideLayouts/slideLayout727.xml"/><Relationship Id="rId14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9.xml"/><Relationship Id="rId13" Type="http://schemas.openxmlformats.org/officeDocument/2006/relationships/slideLayout" Target="../slideLayouts/slideLayout744.xml"/><Relationship Id="rId3" Type="http://schemas.openxmlformats.org/officeDocument/2006/relationships/slideLayout" Target="../slideLayouts/slideLayout734.xml"/><Relationship Id="rId7" Type="http://schemas.openxmlformats.org/officeDocument/2006/relationships/slideLayout" Target="../slideLayouts/slideLayout738.xml"/><Relationship Id="rId12" Type="http://schemas.openxmlformats.org/officeDocument/2006/relationships/slideLayout" Target="../slideLayouts/slideLayout74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73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32.xml"/><Relationship Id="rId6" Type="http://schemas.openxmlformats.org/officeDocument/2006/relationships/slideLayout" Target="../slideLayouts/slideLayout737.xml"/><Relationship Id="rId11" Type="http://schemas.openxmlformats.org/officeDocument/2006/relationships/slideLayout" Target="../slideLayouts/slideLayout742.xml"/><Relationship Id="rId5" Type="http://schemas.openxmlformats.org/officeDocument/2006/relationships/slideLayout" Target="../slideLayouts/slideLayout73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741.xml"/><Relationship Id="rId4" Type="http://schemas.openxmlformats.org/officeDocument/2006/relationships/slideLayout" Target="../slideLayouts/slideLayout735.xml"/><Relationship Id="rId9" Type="http://schemas.openxmlformats.org/officeDocument/2006/relationships/slideLayout" Target="../slideLayouts/slideLayout740.xml"/><Relationship Id="rId14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13" Type="http://schemas.openxmlformats.org/officeDocument/2006/relationships/slideLayout" Target="../slideLayouts/slideLayout757.xml"/><Relationship Id="rId3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751.xml"/><Relationship Id="rId12" Type="http://schemas.openxmlformats.org/officeDocument/2006/relationships/slideLayout" Target="../slideLayouts/slideLayout756.xml"/><Relationship Id="rId2" Type="http://schemas.openxmlformats.org/officeDocument/2006/relationships/slideLayout" Target="../slideLayouts/slideLayout74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Relationship Id="rId14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5.xml"/><Relationship Id="rId13" Type="http://schemas.openxmlformats.org/officeDocument/2006/relationships/slideLayout" Target="../slideLayouts/slideLayout770.xml"/><Relationship Id="rId3" Type="http://schemas.openxmlformats.org/officeDocument/2006/relationships/slideLayout" Target="../slideLayouts/slideLayout760.xml"/><Relationship Id="rId7" Type="http://schemas.openxmlformats.org/officeDocument/2006/relationships/slideLayout" Target="../slideLayouts/slideLayout764.xml"/><Relationship Id="rId12" Type="http://schemas.openxmlformats.org/officeDocument/2006/relationships/slideLayout" Target="../slideLayouts/slideLayout769.xml"/><Relationship Id="rId2" Type="http://schemas.openxmlformats.org/officeDocument/2006/relationships/slideLayout" Target="../slideLayouts/slideLayout75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58.xml"/><Relationship Id="rId6" Type="http://schemas.openxmlformats.org/officeDocument/2006/relationships/slideLayout" Target="../slideLayouts/slideLayout763.xml"/><Relationship Id="rId11" Type="http://schemas.openxmlformats.org/officeDocument/2006/relationships/slideLayout" Target="../slideLayouts/slideLayout768.xml"/><Relationship Id="rId5" Type="http://schemas.openxmlformats.org/officeDocument/2006/relationships/slideLayout" Target="../slideLayouts/slideLayout76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67.xml"/><Relationship Id="rId4" Type="http://schemas.openxmlformats.org/officeDocument/2006/relationships/slideLayout" Target="../slideLayouts/slideLayout761.xml"/><Relationship Id="rId9" Type="http://schemas.openxmlformats.org/officeDocument/2006/relationships/slideLayout" Target="../slideLayouts/slideLayout766.xml"/><Relationship Id="rId14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slideLayout" Target="../slideLayouts/slideLayout782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Relationship Id="rId14" Type="http://schemas.openxmlformats.org/officeDocument/2006/relationships/image" Target="../media/image6.png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0.xml"/><Relationship Id="rId13" Type="http://schemas.openxmlformats.org/officeDocument/2006/relationships/slideLayout" Target="../slideLayouts/slideLayout795.xml"/><Relationship Id="rId3" Type="http://schemas.openxmlformats.org/officeDocument/2006/relationships/slideLayout" Target="../slideLayouts/slideLayout785.xml"/><Relationship Id="rId7" Type="http://schemas.openxmlformats.org/officeDocument/2006/relationships/slideLayout" Target="../slideLayouts/slideLayout789.xml"/><Relationship Id="rId12" Type="http://schemas.openxmlformats.org/officeDocument/2006/relationships/slideLayout" Target="../slideLayouts/slideLayout794.xml"/><Relationship Id="rId2" Type="http://schemas.openxmlformats.org/officeDocument/2006/relationships/slideLayout" Target="../slideLayouts/slideLayout78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83.xml"/><Relationship Id="rId6" Type="http://schemas.openxmlformats.org/officeDocument/2006/relationships/slideLayout" Target="../slideLayouts/slideLayout788.xml"/><Relationship Id="rId11" Type="http://schemas.openxmlformats.org/officeDocument/2006/relationships/slideLayout" Target="../slideLayouts/slideLayout793.xml"/><Relationship Id="rId5" Type="http://schemas.openxmlformats.org/officeDocument/2006/relationships/slideLayout" Target="../slideLayouts/slideLayout78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92.xml"/><Relationship Id="rId4" Type="http://schemas.openxmlformats.org/officeDocument/2006/relationships/slideLayout" Target="../slideLayouts/slideLayout786.xml"/><Relationship Id="rId9" Type="http://schemas.openxmlformats.org/officeDocument/2006/relationships/slideLayout" Target="../slideLayouts/slideLayout791.xml"/><Relationship Id="rId14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3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98.xml"/><Relationship Id="rId7" Type="http://schemas.openxmlformats.org/officeDocument/2006/relationships/slideLayout" Target="../slideLayouts/slideLayout802.xml"/><Relationship Id="rId12" Type="http://schemas.openxmlformats.org/officeDocument/2006/relationships/slideLayout" Target="../slideLayouts/slideLayout807.xml"/><Relationship Id="rId2" Type="http://schemas.openxmlformats.org/officeDocument/2006/relationships/slideLayout" Target="../slideLayouts/slideLayout797.xml"/><Relationship Id="rId1" Type="http://schemas.openxmlformats.org/officeDocument/2006/relationships/slideLayout" Target="../slideLayouts/slideLayout796.xml"/><Relationship Id="rId6" Type="http://schemas.openxmlformats.org/officeDocument/2006/relationships/slideLayout" Target="../slideLayouts/slideLayout801.xml"/><Relationship Id="rId11" Type="http://schemas.openxmlformats.org/officeDocument/2006/relationships/slideLayout" Target="../slideLayouts/slideLayout806.xml"/><Relationship Id="rId5" Type="http://schemas.openxmlformats.org/officeDocument/2006/relationships/slideLayout" Target="../slideLayouts/slideLayout80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05.xml"/><Relationship Id="rId4" Type="http://schemas.openxmlformats.org/officeDocument/2006/relationships/slideLayout" Target="../slideLayouts/slideLayout799.xml"/><Relationship Id="rId9" Type="http://schemas.openxmlformats.org/officeDocument/2006/relationships/slideLayout" Target="../slideLayouts/slideLayout804.xml"/><Relationship Id="rId14" Type="http://schemas.openxmlformats.org/officeDocument/2006/relationships/image" Target="../media/image6.png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5.xml"/><Relationship Id="rId13" Type="http://schemas.openxmlformats.org/officeDocument/2006/relationships/slideLayout" Target="../slideLayouts/slideLayout820.xml"/><Relationship Id="rId3" Type="http://schemas.openxmlformats.org/officeDocument/2006/relationships/slideLayout" Target="../slideLayouts/slideLayout810.xml"/><Relationship Id="rId7" Type="http://schemas.openxmlformats.org/officeDocument/2006/relationships/slideLayout" Target="../slideLayouts/slideLayout814.xml"/><Relationship Id="rId12" Type="http://schemas.openxmlformats.org/officeDocument/2006/relationships/slideLayout" Target="../slideLayouts/slideLayout819.xml"/><Relationship Id="rId2" Type="http://schemas.openxmlformats.org/officeDocument/2006/relationships/slideLayout" Target="../slideLayouts/slideLayout80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08.xml"/><Relationship Id="rId6" Type="http://schemas.openxmlformats.org/officeDocument/2006/relationships/slideLayout" Target="../slideLayouts/slideLayout813.xml"/><Relationship Id="rId11" Type="http://schemas.openxmlformats.org/officeDocument/2006/relationships/slideLayout" Target="../slideLayouts/slideLayout818.xml"/><Relationship Id="rId5" Type="http://schemas.openxmlformats.org/officeDocument/2006/relationships/slideLayout" Target="../slideLayouts/slideLayout81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17.xml"/><Relationship Id="rId4" Type="http://schemas.openxmlformats.org/officeDocument/2006/relationships/slideLayout" Target="../slideLayouts/slideLayout811.xml"/><Relationship Id="rId9" Type="http://schemas.openxmlformats.org/officeDocument/2006/relationships/slideLayout" Target="../slideLayouts/slideLayout816.xml"/><Relationship Id="rId14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6.png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8.xml"/><Relationship Id="rId13" Type="http://schemas.openxmlformats.org/officeDocument/2006/relationships/slideLayout" Target="../slideLayouts/slideLayout833.xml"/><Relationship Id="rId3" Type="http://schemas.openxmlformats.org/officeDocument/2006/relationships/slideLayout" Target="../slideLayouts/slideLayout823.xml"/><Relationship Id="rId7" Type="http://schemas.openxmlformats.org/officeDocument/2006/relationships/slideLayout" Target="../slideLayouts/slideLayout827.xml"/><Relationship Id="rId12" Type="http://schemas.openxmlformats.org/officeDocument/2006/relationships/slideLayout" Target="../slideLayouts/slideLayout832.xml"/><Relationship Id="rId2" Type="http://schemas.openxmlformats.org/officeDocument/2006/relationships/slideLayout" Target="../slideLayouts/slideLayout82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21.xml"/><Relationship Id="rId6" Type="http://schemas.openxmlformats.org/officeDocument/2006/relationships/slideLayout" Target="../slideLayouts/slideLayout826.xml"/><Relationship Id="rId11" Type="http://schemas.openxmlformats.org/officeDocument/2006/relationships/slideLayout" Target="../slideLayouts/slideLayout831.xml"/><Relationship Id="rId5" Type="http://schemas.openxmlformats.org/officeDocument/2006/relationships/slideLayout" Target="../slideLayouts/slideLayout82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30.xml"/><Relationship Id="rId4" Type="http://schemas.openxmlformats.org/officeDocument/2006/relationships/slideLayout" Target="../slideLayouts/slideLayout824.xml"/><Relationship Id="rId9" Type="http://schemas.openxmlformats.org/officeDocument/2006/relationships/slideLayout" Target="../slideLayouts/slideLayout829.xml"/><Relationship Id="rId14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1.xml"/><Relationship Id="rId13" Type="http://schemas.openxmlformats.org/officeDocument/2006/relationships/theme" Target="../theme/theme71.xml"/><Relationship Id="rId3" Type="http://schemas.openxmlformats.org/officeDocument/2006/relationships/slideLayout" Target="../slideLayouts/slideLayout836.xml"/><Relationship Id="rId7" Type="http://schemas.openxmlformats.org/officeDocument/2006/relationships/slideLayout" Target="../slideLayouts/slideLayout840.xml"/><Relationship Id="rId12" Type="http://schemas.openxmlformats.org/officeDocument/2006/relationships/slideLayout" Target="../slideLayouts/slideLayout845.xml"/><Relationship Id="rId2" Type="http://schemas.openxmlformats.org/officeDocument/2006/relationships/slideLayout" Target="../slideLayouts/slideLayout835.xml"/><Relationship Id="rId1" Type="http://schemas.openxmlformats.org/officeDocument/2006/relationships/slideLayout" Target="../slideLayouts/slideLayout834.xml"/><Relationship Id="rId6" Type="http://schemas.openxmlformats.org/officeDocument/2006/relationships/slideLayout" Target="../slideLayouts/slideLayout839.xml"/><Relationship Id="rId11" Type="http://schemas.openxmlformats.org/officeDocument/2006/relationships/slideLayout" Target="../slideLayouts/slideLayout844.xml"/><Relationship Id="rId5" Type="http://schemas.openxmlformats.org/officeDocument/2006/relationships/slideLayout" Target="../slideLayouts/slideLayout8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43.xml"/><Relationship Id="rId4" Type="http://schemas.openxmlformats.org/officeDocument/2006/relationships/slideLayout" Target="../slideLayouts/slideLayout837.xml"/><Relationship Id="rId9" Type="http://schemas.openxmlformats.org/officeDocument/2006/relationships/slideLayout" Target="../slideLayouts/slideLayout842.xml"/><Relationship Id="rId14" Type="http://schemas.openxmlformats.org/officeDocument/2006/relationships/image" Target="../media/image6.png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3.xml"/><Relationship Id="rId3" Type="http://schemas.openxmlformats.org/officeDocument/2006/relationships/slideLayout" Target="../slideLayouts/slideLayout848.xml"/><Relationship Id="rId7" Type="http://schemas.openxmlformats.org/officeDocument/2006/relationships/slideLayout" Target="../slideLayouts/slideLayout852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847.xml"/><Relationship Id="rId1" Type="http://schemas.openxmlformats.org/officeDocument/2006/relationships/slideLayout" Target="../slideLayouts/slideLayout846.xml"/><Relationship Id="rId6" Type="http://schemas.openxmlformats.org/officeDocument/2006/relationships/slideLayout" Target="../slideLayouts/slideLayout851.xml"/><Relationship Id="rId11" Type="http://schemas.openxmlformats.org/officeDocument/2006/relationships/slideLayout" Target="../slideLayouts/slideLayout856.xml"/><Relationship Id="rId5" Type="http://schemas.openxmlformats.org/officeDocument/2006/relationships/slideLayout" Target="../slideLayouts/slideLayout850.xml"/><Relationship Id="rId10" Type="http://schemas.openxmlformats.org/officeDocument/2006/relationships/slideLayout" Target="../slideLayouts/slideLayout855.xml"/><Relationship Id="rId4" Type="http://schemas.openxmlformats.org/officeDocument/2006/relationships/slideLayout" Target="../slideLayouts/slideLayout849.xml"/><Relationship Id="rId9" Type="http://schemas.openxmlformats.org/officeDocument/2006/relationships/slideLayout" Target="../slideLayouts/slideLayout854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59.xml"/><Relationship Id="rId7" Type="http://schemas.openxmlformats.org/officeDocument/2006/relationships/slideLayout" Target="../slideLayouts/slideLayout863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858.xml"/><Relationship Id="rId1" Type="http://schemas.openxmlformats.org/officeDocument/2006/relationships/slideLayout" Target="../slideLayouts/slideLayout857.xml"/><Relationship Id="rId6" Type="http://schemas.openxmlformats.org/officeDocument/2006/relationships/slideLayout" Target="../slideLayouts/slideLayout862.xml"/><Relationship Id="rId11" Type="http://schemas.openxmlformats.org/officeDocument/2006/relationships/slideLayout" Target="../slideLayouts/slideLayout867.xml"/><Relationship Id="rId5" Type="http://schemas.openxmlformats.org/officeDocument/2006/relationships/slideLayout" Target="../slideLayouts/slideLayout861.xml"/><Relationship Id="rId10" Type="http://schemas.openxmlformats.org/officeDocument/2006/relationships/slideLayout" Target="../slideLayouts/slideLayout866.xml"/><Relationship Id="rId4" Type="http://schemas.openxmlformats.org/officeDocument/2006/relationships/slideLayout" Target="../slideLayouts/slideLayout860.xml"/><Relationship Id="rId9" Type="http://schemas.openxmlformats.org/officeDocument/2006/relationships/slideLayout" Target="../slideLayouts/slideLayout865.xml"/><Relationship Id="rId14" Type="http://schemas.openxmlformats.org/officeDocument/2006/relationships/image" Target="../media/image7.png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70.xml"/><Relationship Id="rId7" Type="http://schemas.openxmlformats.org/officeDocument/2006/relationships/slideLayout" Target="../slideLayouts/slideLayout874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69.xml"/><Relationship Id="rId1" Type="http://schemas.openxmlformats.org/officeDocument/2006/relationships/slideLayout" Target="../slideLayouts/slideLayout868.xml"/><Relationship Id="rId6" Type="http://schemas.openxmlformats.org/officeDocument/2006/relationships/slideLayout" Target="../slideLayouts/slideLayout873.xml"/><Relationship Id="rId11" Type="http://schemas.openxmlformats.org/officeDocument/2006/relationships/slideLayout" Target="../slideLayouts/slideLayout878.xml"/><Relationship Id="rId5" Type="http://schemas.openxmlformats.org/officeDocument/2006/relationships/slideLayout" Target="../slideLayouts/slideLayout872.xml"/><Relationship Id="rId10" Type="http://schemas.openxmlformats.org/officeDocument/2006/relationships/slideLayout" Target="../slideLayouts/slideLayout877.xml"/><Relationship Id="rId4" Type="http://schemas.openxmlformats.org/officeDocument/2006/relationships/slideLayout" Target="../slideLayouts/slideLayout871.xml"/><Relationship Id="rId9" Type="http://schemas.openxmlformats.org/officeDocument/2006/relationships/slideLayout" Target="../slideLayouts/slideLayout876.xml"/><Relationship Id="rId14" Type="http://schemas.openxmlformats.org/officeDocument/2006/relationships/image" Target="../media/image7.png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81.xml"/><Relationship Id="rId7" Type="http://schemas.openxmlformats.org/officeDocument/2006/relationships/slideLayout" Target="../slideLayouts/slideLayout885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80.xml"/><Relationship Id="rId1" Type="http://schemas.openxmlformats.org/officeDocument/2006/relationships/slideLayout" Target="../slideLayouts/slideLayout879.xml"/><Relationship Id="rId6" Type="http://schemas.openxmlformats.org/officeDocument/2006/relationships/slideLayout" Target="../slideLayouts/slideLayout884.xml"/><Relationship Id="rId11" Type="http://schemas.openxmlformats.org/officeDocument/2006/relationships/slideLayout" Target="../slideLayouts/slideLayout889.xml"/><Relationship Id="rId5" Type="http://schemas.openxmlformats.org/officeDocument/2006/relationships/slideLayout" Target="../slideLayouts/slideLayout883.xml"/><Relationship Id="rId10" Type="http://schemas.openxmlformats.org/officeDocument/2006/relationships/slideLayout" Target="../slideLayouts/slideLayout888.xml"/><Relationship Id="rId4" Type="http://schemas.openxmlformats.org/officeDocument/2006/relationships/slideLayout" Target="../slideLayouts/slideLayout882.xml"/><Relationship Id="rId9" Type="http://schemas.openxmlformats.org/officeDocument/2006/relationships/slideLayout" Target="../slideLayouts/slideLayout887.xml"/><Relationship Id="rId14" Type="http://schemas.openxmlformats.org/officeDocument/2006/relationships/image" Target="../media/image7.png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92.xml"/><Relationship Id="rId7" Type="http://schemas.openxmlformats.org/officeDocument/2006/relationships/slideLayout" Target="../slideLayouts/slideLayout896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91.xml"/><Relationship Id="rId1" Type="http://schemas.openxmlformats.org/officeDocument/2006/relationships/slideLayout" Target="../slideLayouts/slideLayout890.xml"/><Relationship Id="rId6" Type="http://schemas.openxmlformats.org/officeDocument/2006/relationships/slideLayout" Target="../slideLayouts/slideLayout895.xml"/><Relationship Id="rId11" Type="http://schemas.openxmlformats.org/officeDocument/2006/relationships/slideLayout" Target="../slideLayouts/slideLayout900.xml"/><Relationship Id="rId5" Type="http://schemas.openxmlformats.org/officeDocument/2006/relationships/slideLayout" Target="../slideLayouts/slideLayout894.xml"/><Relationship Id="rId10" Type="http://schemas.openxmlformats.org/officeDocument/2006/relationships/slideLayout" Target="../slideLayouts/slideLayout899.xml"/><Relationship Id="rId4" Type="http://schemas.openxmlformats.org/officeDocument/2006/relationships/slideLayout" Target="../slideLayouts/slideLayout893.xml"/><Relationship Id="rId9" Type="http://schemas.openxmlformats.org/officeDocument/2006/relationships/slideLayout" Target="../slideLayouts/slideLayout898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6FAB3-1F85-41D5-AFE4-1AA00215BADB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E1641-001A-4C96-87AD-4813645D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3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51" r:id="rId1"/>
    <p:sldLayoutId id="2147497552" r:id="rId2"/>
    <p:sldLayoutId id="2147497553" r:id="rId3"/>
    <p:sldLayoutId id="2147497554" r:id="rId4"/>
    <p:sldLayoutId id="2147497555" r:id="rId5"/>
    <p:sldLayoutId id="2147497556" r:id="rId6"/>
    <p:sldLayoutId id="2147497557" r:id="rId7"/>
    <p:sldLayoutId id="2147497558" r:id="rId8"/>
    <p:sldLayoutId id="2147497559" r:id="rId9"/>
    <p:sldLayoutId id="2147497560" r:id="rId10"/>
    <p:sldLayoutId id="21474975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23C6D2F-64DA-49BB-AEF6-E371FAF58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367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405" r:id="rId1"/>
    <p:sldLayoutId id="2147496406" r:id="rId2"/>
    <p:sldLayoutId id="2147496407" r:id="rId3"/>
    <p:sldLayoutId id="2147496408" r:id="rId4"/>
    <p:sldLayoutId id="2147496409" r:id="rId5"/>
    <p:sldLayoutId id="2147496410" r:id="rId6"/>
    <p:sldLayoutId id="2147496411" r:id="rId7"/>
    <p:sldLayoutId id="2147496412" r:id="rId8"/>
    <p:sldLayoutId id="2147496413" r:id="rId9"/>
    <p:sldLayoutId id="2147496414" r:id="rId10"/>
    <p:sldLayoutId id="2147496415" r:id="rId11"/>
    <p:sldLayoutId id="214749641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42B054-B917-4534-B57A-06FF979B3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4697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417" r:id="rId1"/>
    <p:sldLayoutId id="2147496418" r:id="rId2"/>
    <p:sldLayoutId id="2147496419" r:id="rId3"/>
    <p:sldLayoutId id="2147496420" r:id="rId4"/>
    <p:sldLayoutId id="2147496421" r:id="rId5"/>
    <p:sldLayoutId id="2147496422" r:id="rId6"/>
    <p:sldLayoutId id="2147496423" r:id="rId7"/>
    <p:sldLayoutId id="2147496424" r:id="rId8"/>
    <p:sldLayoutId id="2147496425" r:id="rId9"/>
    <p:sldLayoutId id="2147496426" r:id="rId10"/>
    <p:sldLayoutId id="2147496427" r:id="rId11"/>
    <p:sldLayoutId id="2147496428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F928D13-C630-4AC2-9F4E-97BA71C92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5721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429" r:id="rId1"/>
    <p:sldLayoutId id="2147496430" r:id="rId2"/>
    <p:sldLayoutId id="2147496431" r:id="rId3"/>
    <p:sldLayoutId id="2147496432" r:id="rId4"/>
    <p:sldLayoutId id="2147496433" r:id="rId5"/>
    <p:sldLayoutId id="2147496434" r:id="rId6"/>
    <p:sldLayoutId id="2147496435" r:id="rId7"/>
    <p:sldLayoutId id="2147496436" r:id="rId8"/>
    <p:sldLayoutId id="2147496437" r:id="rId9"/>
    <p:sldLayoutId id="2147496438" r:id="rId10"/>
    <p:sldLayoutId id="2147496439" r:id="rId11"/>
    <p:sldLayoutId id="2147496440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E09312C-9C22-43C4-B498-A10D360CF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674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441" r:id="rId1"/>
    <p:sldLayoutId id="2147496442" r:id="rId2"/>
    <p:sldLayoutId id="2147496443" r:id="rId3"/>
    <p:sldLayoutId id="2147496444" r:id="rId4"/>
    <p:sldLayoutId id="2147496445" r:id="rId5"/>
    <p:sldLayoutId id="2147496446" r:id="rId6"/>
    <p:sldLayoutId id="2147496447" r:id="rId7"/>
    <p:sldLayoutId id="2147496448" r:id="rId8"/>
    <p:sldLayoutId id="2147496449" r:id="rId9"/>
    <p:sldLayoutId id="2147496450" r:id="rId10"/>
    <p:sldLayoutId id="2147496451" r:id="rId11"/>
    <p:sldLayoutId id="2147496452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6AB1C8E-9BEF-42F2-80F4-AD6812666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7769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453" r:id="rId1"/>
    <p:sldLayoutId id="2147496454" r:id="rId2"/>
    <p:sldLayoutId id="2147496455" r:id="rId3"/>
    <p:sldLayoutId id="2147496456" r:id="rId4"/>
    <p:sldLayoutId id="2147496457" r:id="rId5"/>
    <p:sldLayoutId id="2147496458" r:id="rId6"/>
    <p:sldLayoutId id="2147496459" r:id="rId7"/>
    <p:sldLayoutId id="2147496460" r:id="rId8"/>
    <p:sldLayoutId id="2147496461" r:id="rId9"/>
    <p:sldLayoutId id="2147496462" r:id="rId10"/>
    <p:sldLayoutId id="2147496463" r:id="rId11"/>
    <p:sldLayoutId id="2147496464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5E082CB-887D-4B3B-8389-B01C7D450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879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465" r:id="rId1"/>
    <p:sldLayoutId id="2147496466" r:id="rId2"/>
    <p:sldLayoutId id="2147496467" r:id="rId3"/>
    <p:sldLayoutId id="2147496468" r:id="rId4"/>
    <p:sldLayoutId id="2147496469" r:id="rId5"/>
    <p:sldLayoutId id="2147496470" r:id="rId6"/>
    <p:sldLayoutId id="2147496471" r:id="rId7"/>
    <p:sldLayoutId id="2147496472" r:id="rId8"/>
    <p:sldLayoutId id="2147496473" r:id="rId9"/>
    <p:sldLayoutId id="2147496474" r:id="rId10"/>
    <p:sldLayoutId id="2147496475" r:id="rId11"/>
    <p:sldLayoutId id="214749647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277EF5C-464C-433E-BBD4-24E099960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9817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477" r:id="rId1"/>
    <p:sldLayoutId id="2147496478" r:id="rId2"/>
    <p:sldLayoutId id="2147496479" r:id="rId3"/>
    <p:sldLayoutId id="2147496480" r:id="rId4"/>
    <p:sldLayoutId id="2147496481" r:id="rId5"/>
    <p:sldLayoutId id="2147496482" r:id="rId6"/>
    <p:sldLayoutId id="2147496483" r:id="rId7"/>
    <p:sldLayoutId id="2147496484" r:id="rId8"/>
    <p:sldLayoutId id="2147496485" r:id="rId9"/>
    <p:sldLayoutId id="2147496486" r:id="rId10"/>
    <p:sldLayoutId id="2147496487" r:id="rId11"/>
    <p:sldLayoutId id="2147496488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3A88ACF-5D3C-4C7A-AB6C-D26576A7D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0841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489" r:id="rId1"/>
    <p:sldLayoutId id="2147496490" r:id="rId2"/>
    <p:sldLayoutId id="2147496491" r:id="rId3"/>
    <p:sldLayoutId id="2147496492" r:id="rId4"/>
    <p:sldLayoutId id="2147496493" r:id="rId5"/>
    <p:sldLayoutId id="2147496494" r:id="rId6"/>
    <p:sldLayoutId id="2147496495" r:id="rId7"/>
    <p:sldLayoutId id="2147496496" r:id="rId8"/>
    <p:sldLayoutId id="2147496497" r:id="rId9"/>
    <p:sldLayoutId id="2147496498" r:id="rId10"/>
    <p:sldLayoutId id="2147496499" r:id="rId11"/>
    <p:sldLayoutId id="2147496500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DD9D3C-4F16-4ECE-8D91-3F95C4767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186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501" r:id="rId1"/>
    <p:sldLayoutId id="2147496502" r:id="rId2"/>
    <p:sldLayoutId id="2147496503" r:id="rId3"/>
    <p:sldLayoutId id="2147496504" r:id="rId4"/>
    <p:sldLayoutId id="2147496505" r:id="rId5"/>
    <p:sldLayoutId id="2147496506" r:id="rId6"/>
    <p:sldLayoutId id="2147496507" r:id="rId7"/>
    <p:sldLayoutId id="2147496508" r:id="rId8"/>
    <p:sldLayoutId id="2147496509" r:id="rId9"/>
    <p:sldLayoutId id="2147496510" r:id="rId10"/>
    <p:sldLayoutId id="2147496511" r:id="rId11"/>
    <p:sldLayoutId id="2147496512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7B6292C-B10A-492E-83C8-DCA39F93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2889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513" r:id="rId1"/>
    <p:sldLayoutId id="2147496514" r:id="rId2"/>
    <p:sldLayoutId id="2147496515" r:id="rId3"/>
    <p:sldLayoutId id="2147496516" r:id="rId4"/>
    <p:sldLayoutId id="2147496517" r:id="rId5"/>
    <p:sldLayoutId id="2147496518" r:id="rId6"/>
    <p:sldLayoutId id="2147496519" r:id="rId7"/>
    <p:sldLayoutId id="2147496520" r:id="rId8"/>
    <p:sldLayoutId id="2147496521" r:id="rId9"/>
    <p:sldLayoutId id="2147496522" r:id="rId10"/>
    <p:sldLayoutId id="2147496523" r:id="rId11"/>
    <p:sldLayoutId id="2147496524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2 billion people in the world are overweight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322" r:id="rId1"/>
    <p:sldLayoutId id="2147496323" r:id="rId2"/>
    <p:sldLayoutId id="2147496324" r:id="rId3"/>
    <p:sldLayoutId id="2147496325" r:id="rId4"/>
    <p:sldLayoutId id="2147496326" r:id="rId5"/>
    <p:sldLayoutId id="2147496327" r:id="rId6"/>
    <p:sldLayoutId id="2147496328" r:id="rId7"/>
    <p:sldLayoutId id="2147496329" r:id="rId8"/>
    <p:sldLayoutId id="2147496330" r:id="rId9"/>
    <p:sldLayoutId id="2147496331" r:id="rId10"/>
    <p:sldLayoutId id="2147496332" r:id="rId11"/>
    <p:sldLayoutId id="2147496333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CC7938-2F0F-4651-9954-65895854B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391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525" r:id="rId1"/>
    <p:sldLayoutId id="2147496526" r:id="rId2"/>
    <p:sldLayoutId id="2147496527" r:id="rId3"/>
    <p:sldLayoutId id="2147496528" r:id="rId4"/>
    <p:sldLayoutId id="2147496529" r:id="rId5"/>
    <p:sldLayoutId id="2147496530" r:id="rId6"/>
    <p:sldLayoutId id="2147496531" r:id="rId7"/>
    <p:sldLayoutId id="2147496532" r:id="rId8"/>
    <p:sldLayoutId id="2147496533" r:id="rId9"/>
    <p:sldLayoutId id="2147496534" r:id="rId10"/>
    <p:sldLayoutId id="2147496535" r:id="rId11"/>
    <p:sldLayoutId id="214749653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396371B-E825-49EA-8988-F62C1418B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4937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537" r:id="rId1"/>
    <p:sldLayoutId id="2147496538" r:id="rId2"/>
    <p:sldLayoutId id="2147496539" r:id="rId3"/>
    <p:sldLayoutId id="2147496540" r:id="rId4"/>
    <p:sldLayoutId id="2147496541" r:id="rId5"/>
    <p:sldLayoutId id="2147496542" r:id="rId6"/>
    <p:sldLayoutId id="2147496543" r:id="rId7"/>
    <p:sldLayoutId id="2147496544" r:id="rId8"/>
    <p:sldLayoutId id="2147496545" r:id="rId9"/>
    <p:sldLayoutId id="2147496546" r:id="rId10"/>
    <p:sldLayoutId id="2147496547" r:id="rId11"/>
    <p:sldLayoutId id="2147496548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974CAF0-81B6-4A2A-92CD-41AF87BC8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5961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549" r:id="rId1"/>
    <p:sldLayoutId id="2147496550" r:id="rId2"/>
    <p:sldLayoutId id="2147496551" r:id="rId3"/>
    <p:sldLayoutId id="2147496552" r:id="rId4"/>
    <p:sldLayoutId id="2147496553" r:id="rId5"/>
    <p:sldLayoutId id="2147496554" r:id="rId6"/>
    <p:sldLayoutId id="2147496555" r:id="rId7"/>
    <p:sldLayoutId id="2147496556" r:id="rId8"/>
    <p:sldLayoutId id="2147496557" r:id="rId9"/>
    <p:sldLayoutId id="2147496558" r:id="rId10"/>
    <p:sldLayoutId id="2147496559" r:id="rId11"/>
    <p:sldLayoutId id="2147496560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1" descr="black_fat_scoot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i="1" dirty="0" smtClean="0">
                <a:solidFill>
                  <a:srgbClr val="FFFFFF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2F5B80F3-4C59-4C1A-BA32-D388F2D28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0"/>
            <a:ext cx="1981200" cy="6477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77813"/>
            <a:ext cx="6781800" cy="113982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60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600200"/>
            <a:ext cx="6781800" cy="453072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26986" name="Picture 22" descr="fat gu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277813"/>
            <a:ext cx="13716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7" name="Picture 23" descr="black_fat_scooter"/>
          <p:cNvPicPr>
            <a:picLocks noChangeAspect="1" noChangeArrowheads="1"/>
          </p:cNvPicPr>
          <p:nvPr/>
        </p:nvPicPr>
        <p:blipFill>
          <a:blip r:embed="rId16" cstate="print">
            <a:lum contrast="18000"/>
          </a:blip>
          <a:srcRect/>
          <a:stretch>
            <a:fillRect/>
          </a:stretch>
        </p:blipFill>
        <p:spPr bwMode="auto">
          <a:xfrm>
            <a:off x="304800" y="186055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8" name="Picture 24" descr="fai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4800" y="3444875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9" name="Picture 25" descr="girl_pc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50292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561" r:id="rId1"/>
    <p:sldLayoutId id="2147496562" r:id="rId2"/>
    <p:sldLayoutId id="2147496563" r:id="rId3"/>
    <p:sldLayoutId id="2147496564" r:id="rId4"/>
    <p:sldLayoutId id="2147496565" r:id="rId5"/>
    <p:sldLayoutId id="2147496566" r:id="rId6"/>
    <p:sldLayoutId id="2147496567" r:id="rId7"/>
    <p:sldLayoutId id="2147496568" r:id="rId8"/>
    <p:sldLayoutId id="2147496569" r:id="rId9"/>
    <p:sldLayoutId id="2147496570" r:id="rId10"/>
    <p:sldLayoutId id="2147496571" r:id="rId11"/>
    <p:sldLayoutId id="2147496572" r:id="rId12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2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Font typeface="Arial" charset="0"/>
        <a:buChar char="–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2"/>
        </a:buClr>
        <a:buChar char="•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24653C35-E78E-4AE9-91B5-8AEE305C3827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FC8C0A9E-F474-4D70-A757-A55E5344E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90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689" r:id="rId1"/>
    <p:sldLayoutId id="2147496690" r:id="rId2"/>
    <p:sldLayoutId id="2147496691" r:id="rId3"/>
    <p:sldLayoutId id="2147496692" r:id="rId4"/>
    <p:sldLayoutId id="2147496693" r:id="rId5"/>
    <p:sldLayoutId id="2147496694" r:id="rId6"/>
    <p:sldLayoutId id="2147496695" r:id="rId7"/>
    <p:sldLayoutId id="2147496696" r:id="rId8"/>
    <p:sldLayoutId id="2147496697" r:id="rId9"/>
    <p:sldLayoutId id="2147496698" r:id="rId10"/>
    <p:sldLayoutId id="2147496699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1" descr="black_fat_scoot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i="1" dirty="0" smtClean="0">
                <a:solidFill>
                  <a:srgbClr val="FFFFFF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9C8F405A-A29F-4E70-B4A5-8815D0214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0"/>
            <a:ext cx="1981200" cy="6477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77813"/>
            <a:ext cx="6781800" cy="113982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60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600200"/>
            <a:ext cx="6781800" cy="4530725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0058" name="Picture 22" descr="fat gu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277813"/>
            <a:ext cx="13716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9" name="Picture 23" descr="black_fat_scooter"/>
          <p:cNvPicPr>
            <a:picLocks noChangeAspect="1" noChangeArrowheads="1"/>
          </p:cNvPicPr>
          <p:nvPr/>
        </p:nvPicPr>
        <p:blipFill>
          <a:blip r:embed="rId16" cstate="print">
            <a:lum contrast="18000"/>
          </a:blip>
          <a:srcRect/>
          <a:stretch>
            <a:fillRect/>
          </a:stretch>
        </p:blipFill>
        <p:spPr bwMode="auto">
          <a:xfrm>
            <a:off x="304800" y="186055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0" name="Picture 24" descr="fai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4800" y="3444875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1" name="Picture 25" descr="girl_pc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50292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573" r:id="rId1"/>
    <p:sldLayoutId id="2147496574" r:id="rId2"/>
    <p:sldLayoutId id="2147496575" r:id="rId3"/>
    <p:sldLayoutId id="2147496576" r:id="rId4"/>
    <p:sldLayoutId id="2147496577" r:id="rId5"/>
    <p:sldLayoutId id="2147496578" r:id="rId6"/>
    <p:sldLayoutId id="2147496579" r:id="rId7"/>
    <p:sldLayoutId id="2147496580" r:id="rId8"/>
    <p:sldLayoutId id="2147496581" r:id="rId9"/>
    <p:sldLayoutId id="2147496582" r:id="rId10"/>
    <p:sldLayoutId id="2147496583" r:id="rId11"/>
    <p:sldLayoutId id="2147496584" r:id="rId12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2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Font typeface="Arial" charset="0"/>
        <a:buChar char="–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2"/>
        </a:buClr>
        <a:buChar char="•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20000"/>
        </a:spcAft>
        <a:buClr>
          <a:schemeClr val="accent2"/>
        </a:buClr>
        <a:buChar char="o"/>
        <a:defRPr sz="2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8497B8B6-71B2-41D1-BC55-3EBBDD247387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866D2672-F496-448F-8844-CE49916DF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1081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700" r:id="rId1"/>
    <p:sldLayoutId id="2147496701" r:id="rId2"/>
    <p:sldLayoutId id="2147496702" r:id="rId3"/>
    <p:sldLayoutId id="2147496703" r:id="rId4"/>
    <p:sldLayoutId id="2147496704" r:id="rId5"/>
    <p:sldLayoutId id="2147496705" r:id="rId6"/>
    <p:sldLayoutId id="2147496706" r:id="rId7"/>
    <p:sldLayoutId id="2147496707" r:id="rId8"/>
    <p:sldLayoutId id="2147496708" r:id="rId9"/>
    <p:sldLayoutId id="2147496709" r:id="rId10"/>
    <p:sldLayoutId id="2147496710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1B56C92-78FC-4DA8-8632-D819F59D0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210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585" r:id="rId1"/>
    <p:sldLayoutId id="2147496586" r:id="rId2"/>
    <p:sldLayoutId id="2147496587" r:id="rId3"/>
    <p:sldLayoutId id="2147496588" r:id="rId4"/>
    <p:sldLayoutId id="2147496589" r:id="rId5"/>
    <p:sldLayoutId id="2147496590" r:id="rId6"/>
    <p:sldLayoutId id="2147496591" r:id="rId7"/>
    <p:sldLayoutId id="2147496592" r:id="rId8"/>
    <p:sldLayoutId id="2147496593" r:id="rId9"/>
    <p:sldLayoutId id="2147496594" r:id="rId10"/>
    <p:sldLayoutId id="2147496595" r:id="rId11"/>
    <p:sldLayoutId id="214749659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C4B60-DB5B-4EE3-86DC-C9C3E7BC1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415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609" r:id="rId1"/>
    <p:sldLayoutId id="2147496610" r:id="rId2"/>
    <p:sldLayoutId id="2147496611" r:id="rId3"/>
    <p:sldLayoutId id="2147496612" r:id="rId4"/>
    <p:sldLayoutId id="2147496613" r:id="rId5"/>
    <p:sldLayoutId id="2147496614" r:id="rId6"/>
    <p:sldLayoutId id="2147496615" r:id="rId7"/>
    <p:sldLayoutId id="2147496616" r:id="rId8"/>
    <p:sldLayoutId id="2147496617" r:id="rId9"/>
    <p:sldLayoutId id="2147496618" r:id="rId10"/>
    <p:sldLayoutId id="2147496619" r:id="rId11"/>
    <p:sldLayoutId id="2147496620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815ACD2-CFC6-4638-950A-A5B25092B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712" r:id="rId1"/>
    <p:sldLayoutId id="2147496713" r:id="rId2"/>
    <p:sldLayoutId id="2147496714" r:id="rId3"/>
    <p:sldLayoutId id="2147496715" r:id="rId4"/>
    <p:sldLayoutId id="2147496716" r:id="rId5"/>
    <p:sldLayoutId id="2147496717" r:id="rId6"/>
    <p:sldLayoutId id="2147496718" r:id="rId7"/>
    <p:sldLayoutId id="2147496719" r:id="rId8"/>
    <p:sldLayoutId id="2147496720" r:id="rId9"/>
    <p:sldLayoutId id="2147496721" r:id="rId10"/>
    <p:sldLayoutId id="2147496722" r:id="rId11"/>
    <p:sldLayoutId id="2147496723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A165605B-22E0-40AC-B549-F458C430A7C9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516B5B3-FED7-4D6A-A774-A818AD4D5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2 billion people in the world are overweight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4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346" r:id="rId1"/>
    <p:sldLayoutId id="2147496347" r:id="rId2"/>
    <p:sldLayoutId id="2147496348" r:id="rId3"/>
    <p:sldLayoutId id="2147496349" r:id="rId4"/>
    <p:sldLayoutId id="2147496350" r:id="rId5"/>
    <p:sldLayoutId id="2147496351" r:id="rId6"/>
    <p:sldLayoutId id="2147496352" r:id="rId7"/>
    <p:sldLayoutId id="2147496353" r:id="rId8"/>
    <p:sldLayoutId id="2147496354" r:id="rId9"/>
    <p:sldLayoutId id="2147496355" r:id="rId10"/>
    <p:sldLayoutId id="2147496356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725" r:id="rId1"/>
    <p:sldLayoutId id="2147496726" r:id="rId2"/>
    <p:sldLayoutId id="2147496727" r:id="rId3"/>
    <p:sldLayoutId id="2147496728" r:id="rId4"/>
    <p:sldLayoutId id="2147496729" r:id="rId5"/>
    <p:sldLayoutId id="2147496730" r:id="rId6"/>
    <p:sldLayoutId id="2147496731" r:id="rId7"/>
    <p:sldLayoutId id="2147496732" r:id="rId8"/>
    <p:sldLayoutId id="2147496733" r:id="rId9"/>
    <p:sldLayoutId id="2147496734" r:id="rId10"/>
    <p:sldLayoutId id="2147496735" r:id="rId11"/>
    <p:sldLayoutId id="214749673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738" r:id="rId1"/>
    <p:sldLayoutId id="2147496739" r:id="rId2"/>
    <p:sldLayoutId id="2147496740" r:id="rId3"/>
    <p:sldLayoutId id="2147496741" r:id="rId4"/>
    <p:sldLayoutId id="2147496742" r:id="rId5"/>
    <p:sldLayoutId id="2147496743" r:id="rId6"/>
    <p:sldLayoutId id="2147496744" r:id="rId7"/>
    <p:sldLayoutId id="2147496745" r:id="rId8"/>
    <p:sldLayoutId id="2147496746" r:id="rId9"/>
    <p:sldLayoutId id="2147496747" r:id="rId10"/>
    <p:sldLayoutId id="2147496748" r:id="rId11"/>
    <p:sldLayoutId id="2147496749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751" r:id="rId1"/>
    <p:sldLayoutId id="2147496752" r:id="rId2"/>
    <p:sldLayoutId id="2147496753" r:id="rId3"/>
    <p:sldLayoutId id="2147496754" r:id="rId4"/>
    <p:sldLayoutId id="2147496755" r:id="rId5"/>
    <p:sldLayoutId id="2147496756" r:id="rId6"/>
    <p:sldLayoutId id="2147496757" r:id="rId7"/>
    <p:sldLayoutId id="2147496758" r:id="rId8"/>
    <p:sldLayoutId id="2147496759" r:id="rId9"/>
    <p:sldLayoutId id="2147496760" r:id="rId10"/>
    <p:sldLayoutId id="2147496761" r:id="rId11"/>
    <p:sldLayoutId id="2147496762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7" descr="fat gu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5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0" y="0"/>
            <a:ext cx="1981200" cy="6477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77813"/>
            <a:ext cx="6781800" cy="1139825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276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901FB698-E51C-40BC-9654-88260EFAB0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600200"/>
            <a:ext cx="6781800" cy="4530725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i="1" dirty="0" smtClean="0">
                <a:solidFill>
                  <a:srgbClr val="FFFFFF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764" r:id="rId1"/>
    <p:sldLayoutId id="2147496765" r:id="rId2"/>
    <p:sldLayoutId id="2147496766" r:id="rId3"/>
    <p:sldLayoutId id="2147496767" r:id="rId4"/>
    <p:sldLayoutId id="2147496768" r:id="rId5"/>
    <p:sldLayoutId id="2147496769" r:id="rId6"/>
    <p:sldLayoutId id="2147496770" r:id="rId7"/>
    <p:sldLayoutId id="2147496771" r:id="rId8"/>
    <p:sldLayoutId id="2147496772" r:id="rId9"/>
    <p:sldLayoutId id="2147496773" r:id="rId10"/>
    <p:sldLayoutId id="2147496774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776" r:id="rId1"/>
    <p:sldLayoutId id="2147496777" r:id="rId2"/>
    <p:sldLayoutId id="2147496778" r:id="rId3"/>
    <p:sldLayoutId id="2147496779" r:id="rId4"/>
    <p:sldLayoutId id="2147496780" r:id="rId5"/>
    <p:sldLayoutId id="2147496781" r:id="rId6"/>
    <p:sldLayoutId id="2147496782" r:id="rId7"/>
    <p:sldLayoutId id="2147496783" r:id="rId8"/>
    <p:sldLayoutId id="2147496784" r:id="rId9"/>
    <p:sldLayoutId id="2147496785" r:id="rId10"/>
    <p:sldLayoutId id="2147496786" r:id="rId11"/>
    <p:sldLayoutId id="2147496787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5FA3514E-29DA-4BC3-8748-7E0668548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7657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803" r:id="rId1"/>
    <p:sldLayoutId id="2147496804" r:id="rId2"/>
    <p:sldLayoutId id="2147496805" r:id="rId3"/>
    <p:sldLayoutId id="2147496806" r:id="rId4"/>
    <p:sldLayoutId id="2147496807" r:id="rId5"/>
    <p:sldLayoutId id="2147496808" r:id="rId6"/>
    <p:sldLayoutId id="2147496809" r:id="rId7"/>
    <p:sldLayoutId id="2147496810" r:id="rId8"/>
    <p:sldLayoutId id="2147496811" r:id="rId9"/>
    <p:sldLayoutId id="2147496812" r:id="rId10"/>
    <p:sldLayoutId id="2147496813" r:id="rId11"/>
    <p:sldLayoutId id="2147496814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816" r:id="rId1"/>
    <p:sldLayoutId id="2147496817" r:id="rId2"/>
    <p:sldLayoutId id="2147496818" r:id="rId3"/>
    <p:sldLayoutId id="2147496819" r:id="rId4"/>
    <p:sldLayoutId id="2147496820" r:id="rId5"/>
    <p:sldLayoutId id="2147496821" r:id="rId6"/>
    <p:sldLayoutId id="2147496822" r:id="rId7"/>
    <p:sldLayoutId id="2147496823" r:id="rId8"/>
    <p:sldLayoutId id="2147496824" r:id="rId9"/>
    <p:sldLayoutId id="2147496825" r:id="rId10"/>
    <p:sldLayoutId id="2147496826" r:id="rId11"/>
    <p:sldLayoutId id="2147496827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A165605B-22E0-40AC-B549-F458C430A7C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516B5B3-FED7-4D6A-A774-A818AD4D5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4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829" r:id="rId1"/>
    <p:sldLayoutId id="2147496830" r:id="rId2"/>
    <p:sldLayoutId id="2147496831" r:id="rId3"/>
    <p:sldLayoutId id="2147496832" r:id="rId4"/>
    <p:sldLayoutId id="2147496833" r:id="rId5"/>
    <p:sldLayoutId id="2147496834" r:id="rId6"/>
    <p:sldLayoutId id="2147496835" r:id="rId7"/>
    <p:sldLayoutId id="2147496836" r:id="rId8"/>
    <p:sldLayoutId id="2147496837" r:id="rId9"/>
    <p:sldLayoutId id="2147496838" r:id="rId10"/>
    <p:sldLayoutId id="2147496839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DE0CD6D-97C7-4CFA-87E8-1D86E7E17F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877" r:id="rId1"/>
    <p:sldLayoutId id="2147496878" r:id="rId2"/>
    <p:sldLayoutId id="2147496879" r:id="rId3"/>
    <p:sldLayoutId id="2147496880" r:id="rId4"/>
    <p:sldLayoutId id="2147496881" r:id="rId5"/>
    <p:sldLayoutId id="2147496882" r:id="rId6"/>
    <p:sldLayoutId id="2147496883" r:id="rId7"/>
    <p:sldLayoutId id="2147496884" r:id="rId8"/>
    <p:sldLayoutId id="2147496885" r:id="rId9"/>
    <p:sldLayoutId id="2147496886" r:id="rId10"/>
    <p:sldLayoutId id="2147496887" r:id="rId11"/>
    <p:sldLayoutId id="2147496888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DE0CD6D-97C7-4CFA-87E8-1D86E7E17F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890" r:id="rId1"/>
    <p:sldLayoutId id="2147496891" r:id="rId2"/>
    <p:sldLayoutId id="2147496892" r:id="rId3"/>
    <p:sldLayoutId id="2147496893" r:id="rId4"/>
    <p:sldLayoutId id="2147496894" r:id="rId5"/>
    <p:sldLayoutId id="2147496895" r:id="rId6"/>
    <p:sldLayoutId id="2147496896" r:id="rId7"/>
    <p:sldLayoutId id="2147496897" r:id="rId8"/>
    <p:sldLayoutId id="2147496898" r:id="rId9"/>
    <p:sldLayoutId id="2147496899" r:id="rId10"/>
    <p:sldLayoutId id="2147496900" r:id="rId11"/>
    <p:sldLayoutId id="2147496901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7" descr="fat gu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5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0" y="0"/>
            <a:ext cx="1981200" cy="6477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47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77813"/>
            <a:ext cx="6781800" cy="1139825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276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6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901FB698-E51C-40BC-9654-88260EFAB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48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600200"/>
            <a:ext cx="6781800" cy="4530725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i="1" dirty="0" smtClean="0">
                <a:solidFill>
                  <a:srgbClr val="FFFFFF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632" r:id="rId1"/>
    <p:sldLayoutId id="2147496633" r:id="rId2"/>
    <p:sldLayoutId id="2147496634" r:id="rId3"/>
    <p:sldLayoutId id="2147496635" r:id="rId4"/>
    <p:sldLayoutId id="2147496636" r:id="rId5"/>
    <p:sldLayoutId id="2147496637" r:id="rId6"/>
    <p:sldLayoutId id="2147496638" r:id="rId7"/>
    <p:sldLayoutId id="2147496639" r:id="rId8"/>
    <p:sldLayoutId id="2147496640" r:id="rId9"/>
    <p:sldLayoutId id="2147496641" r:id="rId10"/>
    <p:sldLayoutId id="2147496642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B357F83D-E3D0-4948-8820-494E4940C0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F7E1D16A-A888-42D7-B74B-58C1533C04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7657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903" r:id="rId1"/>
    <p:sldLayoutId id="2147496904" r:id="rId2"/>
    <p:sldLayoutId id="2147496905" r:id="rId3"/>
    <p:sldLayoutId id="2147496906" r:id="rId4"/>
    <p:sldLayoutId id="2147496907" r:id="rId5"/>
    <p:sldLayoutId id="2147496908" r:id="rId6"/>
    <p:sldLayoutId id="2147496909" r:id="rId7"/>
    <p:sldLayoutId id="2147496910" r:id="rId8"/>
    <p:sldLayoutId id="2147496911" r:id="rId9"/>
    <p:sldLayoutId id="2147496912" r:id="rId10"/>
    <p:sldLayoutId id="2147496913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DE0CD6D-97C7-4CFA-87E8-1D86E7E17F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915" r:id="rId1"/>
    <p:sldLayoutId id="2147496916" r:id="rId2"/>
    <p:sldLayoutId id="2147496917" r:id="rId3"/>
    <p:sldLayoutId id="2147496918" r:id="rId4"/>
    <p:sldLayoutId id="2147496919" r:id="rId5"/>
    <p:sldLayoutId id="2147496920" r:id="rId6"/>
    <p:sldLayoutId id="2147496921" r:id="rId7"/>
    <p:sldLayoutId id="2147496922" r:id="rId8"/>
    <p:sldLayoutId id="2147496923" r:id="rId9"/>
    <p:sldLayoutId id="2147496924" r:id="rId10"/>
    <p:sldLayoutId id="2147496925" r:id="rId11"/>
    <p:sldLayoutId id="214749692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DE0CD6D-97C7-4CFA-87E8-1D86E7E17F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928" r:id="rId1"/>
    <p:sldLayoutId id="2147496929" r:id="rId2"/>
    <p:sldLayoutId id="2147496930" r:id="rId3"/>
    <p:sldLayoutId id="2147496931" r:id="rId4"/>
    <p:sldLayoutId id="2147496932" r:id="rId5"/>
    <p:sldLayoutId id="2147496933" r:id="rId6"/>
    <p:sldLayoutId id="2147496934" r:id="rId7"/>
    <p:sldLayoutId id="2147496935" r:id="rId8"/>
    <p:sldLayoutId id="2147496936" r:id="rId9"/>
    <p:sldLayoutId id="2147496937" r:id="rId10"/>
    <p:sldLayoutId id="2147496938" r:id="rId11"/>
    <p:sldLayoutId id="2147496939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B357F83D-E3D0-4948-8820-494E4940C0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F7E1D16A-A888-42D7-B74B-58C1533C04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7657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941" r:id="rId1"/>
    <p:sldLayoutId id="2147496942" r:id="rId2"/>
    <p:sldLayoutId id="2147496943" r:id="rId3"/>
    <p:sldLayoutId id="2147496944" r:id="rId4"/>
    <p:sldLayoutId id="2147496945" r:id="rId5"/>
    <p:sldLayoutId id="2147496946" r:id="rId6"/>
    <p:sldLayoutId id="2147496947" r:id="rId7"/>
    <p:sldLayoutId id="2147496948" r:id="rId8"/>
    <p:sldLayoutId id="2147496949" r:id="rId9"/>
    <p:sldLayoutId id="2147496950" r:id="rId10"/>
    <p:sldLayoutId id="2147496951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B357F83D-E3D0-4948-8820-494E4940C0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F7E1D16A-A888-42D7-B74B-58C1533C04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7657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953" r:id="rId1"/>
    <p:sldLayoutId id="2147496954" r:id="rId2"/>
    <p:sldLayoutId id="2147496955" r:id="rId3"/>
    <p:sldLayoutId id="2147496956" r:id="rId4"/>
    <p:sldLayoutId id="2147496957" r:id="rId5"/>
    <p:sldLayoutId id="2147496958" r:id="rId6"/>
    <p:sldLayoutId id="2147496959" r:id="rId7"/>
    <p:sldLayoutId id="2147496960" r:id="rId8"/>
    <p:sldLayoutId id="2147496961" r:id="rId9"/>
    <p:sldLayoutId id="2147496962" r:id="rId10"/>
    <p:sldLayoutId id="2147496963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DE0CD6D-97C7-4CFA-87E8-1D86E7E17F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965" r:id="rId1"/>
    <p:sldLayoutId id="2147496966" r:id="rId2"/>
    <p:sldLayoutId id="2147496967" r:id="rId3"/>
    <p:sldLayoutId id="2147496968" r:id="rId4"/>
    <p:sldLayoutId id="2147496969" r:id="rId5"/>
    <p:sldLayoutId id="2147496970" r:id="rId6"/>
    <p:sldLayoutId id="2147496971" r:id="rId7"/>
    <p:sldLayoutId id="2147496972" r:id="rId8"/>
    <p:sldLayoutId id="2147496973" r:id="rId9"/>
    <p:sldLayoutId id="2147496974" r:id="rId10"/>
    <p:sldLayoutId id="2147496975" r:id="rId11"/>
    <p:sldLayoutId id="214749697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001" r:id="rId1"/>
    <p:sldLayoutId id="2147497002" r:id="rId2"/>
    <p:sldLayoutId id="2147497003" r:id="rId3"/>
    <p:sldLayoutId id="2147497004" r:id="rId4"/>
    <p:sldLayoutId id="2147497005" r:id="rId5"/>
    <p:sldLayoutId id="2147497006" r:id="rId6"/>
    <p:sldLayoutId id="2147497007" r:id="rId7"/>
    <p:sldLayoutId id="2147497008" r:id="rId8"/>
    <p:sldLayoutId id="2147497009" r:id="rId9"/>
    <p:sldLayoutId id="2147497010" r:id="rId10"/>
    <p:sldLayoutId id="2147497011" r:id="rId11"/>
    <p:sldLayoutId id="2147497012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A165605B-22E0-40AC-B549-F458C430A7C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516B5B3-FED7-4D6A-A774-A818AD4D5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4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027" r:id="rId1"/>
    <p:sldLayoutId id="2147497028" r:id="rId2"/>
    <p:sldLayoutId id="2147497029" r:id="rId3"/>
    <p:sldLayoutId id="2147497030" r:id="rId4"/>
    <p:sldLayoutId id="2147497031" r:id="rId5"/>
    <p:sldLayoutId id="2147497032" r:id="rId6"/>
    <p:sldLayoutId id="2147497033" r:id="rId7"/>
    <p:sldLayoutId id="2147497034" r:id="rId8"/>
    <p:sldLayoutId id="2147497035" r:id="rId9"/>
    <p:sldLayoutId id="2147497036" r:id="rId10"/>
    <p:sldLayoutId id="2147497037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039" r:id="rId1"/>
    <p:sldLayoutId id="2147497040" r:id="rId2"/>
    <p:sldLayoutId id="2147497041" r:id="rId3"/>
    <p:sldLayoutId id="2147497042" r:id="rId4"/>
    <p:sldLayoutId id="2147497043" r:id="rId5"/>
    <p:sldLayoutId id="2147497044" r:id="rId6"/>
    <p:sldLayoutId id="2147497045" r:id="rId7"/>
    <p:sldLayoutId id="2147497046" r:id="rId8"/>
    <p:sldLayoutId id="2147497047" r:id="rId9"/>
    <p:sldLayoutId id="2147497048" r:id="rId10"/>
    <p:sldLayoutId id="2147497049" r:id="rId11"/>
    <p:sldLayoutId id="2147497050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F8744343-5648-4E35-8583-382366A2589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305C9C9-0C1A-4459-A43A-D54350DBE0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15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052" r:id="rId1"/>
    <p:sldLayoutId id="2147497053" r:id="rId2"/>
    <p:sldLayoutId id="2147497054" r:id="rId3"/>
    <p:sldLayoutId id="2147497055" r:id="rId4"/>
    <p:sldLayoutId id="2147497056" r:id="rId5"/>
    <p:sldLayoutId id="2147497057" r:id="rId6"/>
    <p:sldLayoutId id="2147497058" r:id="rId7"/>
    <p:sldLayoutId id="2147497059" r:id="rId8"/>
    <p:sldLayoutId id="2147497060" r:id="rId9"/>
    <p:sldLayoutId id="2147497061" r:id="rId10"/>
    <p:sldLayoutId id="2147497062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30E0314-2AD5-4D05-B353-A74F49BBF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2 billion people in the world are overweight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8553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665" r:id="rId1"/>
    <p:sldLayoutId id="2147496666" r:id="rId2"/>
    <p:sldLayoutId id="2147496667" r:id="rId3"/>
    <p:sldLayoutId id="2147496668" r:id="rId4"/>
    <p:sldLayoutId id="2147496669" r:id="rId5"/>
    <p:sldLayoutId id="2147496670" r:id="rId6"/>
    <p:sldLayoutId id="2147496671" r:id="rId7"/>
    <p:sldLayoutId id="2147496672" r:id="rId8"/>
    <p:sldLayoutId id="2147496673" r:id="rId9"/>
    <p:sldLayoutId id="2147496674" r:id="rId10"/>
    <p:sldLayoutId id="2147496675" r:id="rId11"/>
    <p:sldLayoutId id="214749667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7CA23448-8197-4856-9C89-1ABAE8C1A4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064" r:id="rId1"/>
    <p:sldLayoutId id="2147497065" r:id="rId2"/>
    <p:sldLayoutId id="2147497066" r:id="rId3"/>
    <p:sldLayoutId id="2147497067" r:id="rId4"/>
    <p:sldLayoutId id="2147497068" r:id="rId5"/>
    <p:sldLayoutId id="2147497069" r:id="rId6"/>
    <p:sldLayoutId id="2147497070" r:id="rId7"/>
    <p:sldLayoutId id="2147497071" r:id="rId8"/>
    <p:sldLayoutId id="2147497072" r:id="rId9"/>
    <p:sldLayoutId id="2147497073" r:id="rId10"/>
    <p:sldLayoutId id="2147497074" r:id="rId11"/>
    <p:sldLayoutId id="2147497075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7CA23448-8197-4856-9C89-1ABAE8C1A4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077" r:id="rId1"/>
    <p:sldLayoutId id="2147497078" r:id="rId2"/>
    <p:sldLayoutId id="2147497079" r:id="rId3"/>
    <p:sldLayoutId id="2147497080" r:id="rId4"/>
    <p:sldLayoutId id="2147497081" r:id="rId5"/>
    <p:sldLayoutId id="2147497082" r:id="rId6"/>
    <p:sldLayoutId id="2147497083" r:id="rId7"/>
    <p:sldLayoutId id="2147497084" r:id="rId8"/>
    <p:sldLayoutId id="2147497085" r:id="rId9"/>
    <p:sldLayoutId id="2147497086" r:id="rId10"/>
    <p:sldLayoutId id="2147497087" r:id="rId11"/>
    <p:sldLayoutId id="2147497088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7CA23448-8197-4856-9C89-1ABAE8C1A4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090" r:id="rId1"/>
    <p:sldLayoutId id="2147497091" r:id="rId2"/>
    <p:sldLayoutId id="2147497092" r:id="rId3"/>
    <p:sldLayoutId id="2147497093" r:id="rId4"/>
    <p:sldLayoutId id="2147497094" r:id="rId5"/>
    <p:sldLayoutId id="2147497095" r:id="rId6"/>
    <p:sldLayoutId id="2147497096" r:id="rId7"/>
    <p:sldLayoutId id="2147497097" r:id="rId8"/>
    <p:sldLayoutId id="2147497098" r:id="rId9"/>
    <p:sldLayoutId id="2147497099" r:id="rId10"/>
    <p:sldLayoutId id="2147497100" r:id="rId11"/>
    <p:sldLayoutId id="2147497101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F8744343-5648-4E35-8583-382366A2589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305C9C9-0C1A-4459-A43A-D54350DBE0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>
                <a:solidFill>
                  <a:srgbClr val="000000"/>
                </a:solidFill>
                <a:latin typeface="Times New Roman" pitchFamily="18" charset="0"/>
              </a:rPr>
              <a:t>“Over 1.6 billion people in the world are overweight”</a:t>
            </a:r>
          </a:p>
        </p:txBody>
      </p:sp>
      <p:pic>
        <p:nvPicPr>
          <p:cNvPr id="615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103" r:id="rId1"/>
    <p:sldLayoutId id="2147497104" r:id="rId2"/>
    <p:sldLayoutId id="2147497105" r:id="rId3"/>
    <p:sldLayoutId id="2147497106" r:id="rId4"/>
    <p:sldLayoutId id="2147497107" r:id="rId5"/>
    <p:sldLayoutId id="2147497108" r:id="rId6"/>
    <p:sldLayoutId id="2147497109" r:id="rId7"/>
    <p:sldLayoutId id="2147497110" r:id="rId8"/>
    <p:sldLayoutId id="2147497111" r:id="rId9"/>
    <p:sldLayoutId id="2147497112" r:id="rId10"/>
    <p:sldLayoutId id="2147497113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7CA23448-8197-4856-9C89-1ABAE8C1A4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115" r:id="rId1"/>
    <p:sldLayoutId id="2147497116" r:id="rId2"/>
    <p:sldLayoutId id="2147497117" r:id="rId3"/>
    <p:sldLayoutId id="2147497118" r:id="rId4"/>
    <p:sldLayoutId id="2147497119" r:id="rId5"/>
    <p:sldLayoutId id="2147497120" r:id="rId6"/>
    <p:sldLayoutId id="2147497121" r:id="rId7"/>
    <p:sldLayoutId id="2147497122" r:id="rId8"/>
    <p:sldLayoutId id="2147497123" r:id="rId9"/>
    <p:sldLayoutId id="2147497124" r:id="rId10"/>
    <p:sldLayoutId id="2147497125" r:id="rId11"/>
    <p:sldLayoutId id="214749712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141" r:id="rId1"/>
    <p:sldLayoutId id="2147497142" r:id="rId2"/>
    <p:sldLayoutId id="2147497143" r:id="rId3"/>
    <p:sldLayoutId id="2147497144" r:id="rId4"/>
    <p:sldLayoutId id="2147497145" r:id="rId5"/>
    <p:sldLayoutId id="2147497146" r:id="rId6"/>
    <p:sldLayoutId id="2147497147" r:id="rId7"/>
    <p:sldLayoutId id="2147497148" r:id="rId8"/>
    <p:sldLayoutId id="2147497149" r:id="rId9"/>
    <p:sldLayoutId id="2147497150" r:id="rId10"/>
    <p:sldLayoutId id="2147497151" r:id="rId11"/>
    <p:sldLayoutId id="2147497152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190" r:id="rId1"/>
    <p:sldLayoutId id="2147497191" r:id="rId2"/>
    <p:sldLayoutId id="2147497192" r:id="rId3"/>
    <p:sldLayoutId id="2147497193" r:id="rId4"/>
    <p:sldLayoutId id="2147497194" r:id="rId5"/>
    <p:sldLayoutId id="2147497195" r:id="rId6"/>
    <p:sldLayoutId id="2147497196" r:id="rId7"/>
    <p:sldLayoutId id="2147497197" r:id="rId8"/>
    <p:sldLayoutId id="2147497198" r:id="rId9"/>
    <p:sldLayoutId id="2147497199" r:id="rId10"/>
    <p:sldLayoutId id="2147497200" r:id="rId11"/>
    <p:sldLayoutId id="2147497201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9" descr="rt_bottom_go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A165605B-22E0-40AC-B549-F458C430A7C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516B5B3-FED7-4D6A-A774-A818AD4D5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4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203" r:id="rId1"/>
    <p:sldLayoutId id="2147497204" r:id="rId2"/>
    <p:sldLayoutId id="2147497205" r:id="rId3"/>
    <p:sldLayoutId id="2147497206" r:id="rId4"/>
    <p:sldLayoutId id="2147497207" r:id="rId5"/>
    <p:sldLayoutId id="2147497208" r:id="rId6"/>
    <p:sldLayoutId id="2147497209" r:id="rId7"/>
    <p:sldLayoutId id="2147497210" r:id="rId8"/>
    <p:sldLayoutId id="2147497211" r:id="rId9"/>
    <p:sldLayoutId id="2147497212" r:id="rId10"/>
    <p:sldLayoutId id="2147497213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215" r:id="rId1"/>
    <p:sldLayoutId id="2147497216" r:id="rId2"/>
    <p:sldLayoutId id="2147497217" r:id="rId3"/>
    <p:sldLayoutId id="2147497218" r:id="rId4"/>
    <p:sldLayoutId id="2147497219" r:id="rId5"/>
    <p:sldLayoutId id="2147497220" r:id="rId6"/>
    <p:sldLayoutId id="2147497221" r:id="rId7"/>
    <p:sldLayoutId id="2147497222" r:id="rId8"/>
    <p:sldLayoutId id="2147497223" r:id="rId9"/>
    <p:sldLayoutId id="2147497224" r:id="rId10"/>
    <p:sldLayoutId id="2147497225" r:id="rId11"/>
    <p:sldLayoutId id="214749722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228" r:id="rId1"/>
    <p:sldLayoutId id="2147497229" r:id="rId2"/>
    <p:sldLayoutId id="2147497230" r:id="rId3"/>
    <p:sldLayoutId id="2147497231" r:id="rId4"/>
    <p:sldLayoutId id="2147497232" r:id="rId5"/>
    <p:sldLayoutId id="2147497233" r:id="rId6"/>
    <p:sldLayoutId id="2147497234" r:id="rId7"/>
    <p:sldLayoutId id="2147497235" r:id="rId8"/>
    <p:sldLayoutId id="2147497236" r:id="rId9"/>
    <p:sldLayoutId id="2147497237" r:id="rId10"/>
    <p:sldLayoutId id="2147497238" r:id="rId11"/>
    <p:sldLayoutId id="2147497239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BED957-45CE-44B7-ADC4-90DBB0FCB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2 billion people in the world are overweight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9577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357" r:id="rId1"/>
    <p:sldLayoutId id="2147496358" r:id="rId2"/>
    <p:sldLayoutId id="2147496359" r:id="rId3"/>
    <p:sldLayoutId id="2147496360" r:id="rId4"/>
    <p:sldLayoutId id="2147496361" r:id="rId5"/>
    <p:sldLayoutId id="2147496362" r:id="rId6"/>
    <p:sldLayoutId id="2147496363" r:id="rId7"/>
    <p:sldLayoutId id="2147496364" r:id="rId8"/>
    <p:sldLayoutId id="2147496365" r:id="rId9"/>
    <p:sldLayoutId id="2147496366" r:id="rId10"/>
    <p:sldLayoutId id="2147496367" r:id="rId11"/>
    <p:sldLayoutId id="2147496368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4" y="4138616"/>
            <a:ext cx="34686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92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92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1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6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412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241" r:id="rId1"/>
    <p:sldLayoutId id="2147497242" r:id="rId2"/>
    <p:sldLayoutId id="2147497243" r:id="rId3"/>
    <p:sldLayoutId id="2147497244" r:id="rId4"/>
    <p:sldLayoutId id="2147497245" r:id="rId5"/>
    <p:sldLayoutId id="2147497246" r:id="rId6"/>
    <p:sldLayoutId id="2147497247" r:id="rId7"/>
    <p:sldLayoutId id="2147497248" r:id="rId8"/>
    <p:sldLayoutId id="2147497249" r:id="rId9"/>
    <p:sldLayoutId id="2147497250" r:id="rId10"/>
    <p:sldLayoutId id="2147497251" r:id="rId11"/>
    <p:sldLayoutId id="2147497252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08" y="5594446"/>
            <a:ext cx="2515792" cy="1263554"/>
          </a:xfrm>
          <a:prstGeom prst="rect">
            <a:avLst/>
          </a:prstGeom>
        </p:spPr>
      </p:pic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4" y="4138616"/>
            <a:ext cx="34686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92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92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1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0400" y="6049966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111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255" r:id="rId1"/>
    <p:sldLayoutId id="2147497256" r:id="rId2"/>
    <p:sldLayoutId id="2147497257" r:id="rId3"/>
    <p:sldLayoutId id="2147497258" r:id="rId4"/>
    <p:sldLayoutId id="2147497259" r:id="rId5"/>
    <p:sldLayoutId id="2147497260" r:id="rId6"/>
    <p:sldLayoutId id="2147497261" r:id="rId7"/>
    <p:sldLayoutId id="2147497262" r:id="rId8"/>
    <p:sldLayoutId id="2147497263" r:id="rId9"/>
    <p:sldLayoutId id="2147497264" r:id="rId10"/>
    <p:sldLayoutId id="2147497265" r:id="rId11"/>
    <p:sldLayoutId id="214749726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08" y="5594446"/>
            <a:ext cx="2515792" cy="1263554"/>
          </a:xfrm>
          <a:prstGeom prst="rect">
            <a:avLst/>
          </a:prstGeom>
        </p:spPr>
      </p:pic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>
                <a:solidFill>
                  <a:srgbClr val="000000"/>
                </a:solidFill>
                <a:latin typeface="Times New Roman"/>
              </a:rPr>
              <a:t>“close to 2 billion people overweight”</a:t>
            </a:r>
          </a:p>
        </p:txBody>
      </p:sp>
    </p:spTree>
    <p:extLst>
      <p:ext uri="{BB962C8B-B14F-4D97-AF65-F5344CB8AC3E}">
        <p14:creationId xmlns:p14="http://schemas.microsoft.com/office/powerpoint/2010/main" val="272422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268" r:id="rId1"/>
    <p:sldLayoutId id="2147497269" r:id="rId2"/>
    <p:sldLayoutId id="2147497270" r:id="rId3"/>
    <p:sldLayoutId id="2147497271" r:id="rId4"/>
    <p:sldLayoutId id="2147497272" r:id="rId5"/>
    <p:sldLayoutId id="2147497273" r:id="rId6"/>
    <p:sldLayoutId id="2147497274" r:id="rId7"/>
    <p:sldLayoutId id="2147497275" r:id="rId8"/>
    <p:sldLayoutId id="2147497276" r:id="rId9"/>
    <p:sldLayoutId id="2147497277" r:id="rId10"/>
    <p:sldLayoutId id="2147497278" r:id="rId11"/>
    <p:sldLayoutId id="2147497279" r:id="rId12"/>
    <p:sldLayoutId id="2147497280" r:id="rId13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08" y="5594446"/>
            <a:ext cx="2515792" cy="1263554"/>
          </a:xfrm>
          <a:prstGeom prst="rect">
            <a:avLst/>
          </a:prstGeom>
        </p:spPr>
      </p:pic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26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282" r:id="rId1"/>
    <p:sldLayoutId id="2147497283" r:id="rId2"/>
    <p:sldLayoutId id="2147497284" r:id="rId3"/>
    <p:sldLayoutId id="2147497285" r:id="rId4"/>
    <p:sldLayoutId id="2147497286" r:id="rId5"/>
    <p:sldLayoutId id="2147497287" r:id="rId6"/>
    <p:sldLayoutId id="2147497288" r:id="rId7"/>
    <p:sldLayoutId id="2147497289" r:id="rId8"/>
    <p:sldLayoutId id="2147497290" r:id="rId9"/>
    <p:sldLayoutId id="2147497291" r:id="rId10"/>
    <p:sldLayoutId id="2147497292" r:id="rId11"/>
    <p:sldLayoutId id="2147497293" r:id="rId12"/>
    <p:sldLayoutId id="2147497294" r:id="rId13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718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297" r:id="rId1"/>
    <p:sldLayoutId id="2147497298" r:id="rId2"/>
    <p:sldLayoutId id="2147497299" r:id="rId3"/>
    <p:sldLayoutId id="2147497300" r:id="rId4"/>
    <p:sldLayoutId id="2147497301" r:id="rId5"/>
    <p:sldLayoutId id="2147497302" r:id="rId6"/>
    <p:sldLayoutId id="2147497303" r:id="rId7"/>
    <p:sldLayoutId id="2147497304" r:id="rId8"/>
    <p:sldLayoutId id="2147497305" r:id="rId9"/>
    <p:sldLayoutId id="2147497306" r:id="rId10"/>
    <p:sldLayoutId id="2147497307" r:id="rId11"/>
    <p:sldLayoutId id="2147497308" r:id="rId12"/>
    <p:sldLayoutId id="2147497309" r:id="rId13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330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  <p:sldLayoutId id="2147497312" r:id="rId2"/>
    <p:sldLayoutId id="2147497313" r:id="rId3"/>
    <p:sldLayoutId id="2147497314" r:id="rId4"/>
    <p:sldLayoutId id="2147497315" r:id="rId5"/>
    <p:sldLayoutId id="2147497316" r:id="rId6"/>
    <p:sldLayoutId id="2147497317" r:id="rId7"/>
    <p:sldLayoutId id="2147497318" r:id="rId8"/>
    <p:sldLayoutId id="2147497319" r:id="rId9"/>
    <p:sldLayoutId id="2147497320" r:id="rId10"/>
    <p:sldLayoutId id="2147497321" r:id="rId11"/>
    <p:sldLayoutId id="2147497322" r:id="rId12"/>
    <p:sldLayoutId id="2147497323" r:id="rId13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108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25" r:id="rId1"/>
    <p:sldLayoutId id="2147497326" r:id="rId2"/>
    <p:sldLayoutId id="2147497327" r:id="rId3"/>
    <p:sldLayoutId id="2147497328" r:id="rId4"/>
    <p:sldLayoutId id="2147497329" r:id="rId5"/>
    <p:sldLayoutId id="2147497330" r:id="rId6"/>
    <p:sldLayoutId id="2147497331" r:id="rId7"/>
    <p:sldLayoutId id="2147497332" r:id="rId8"/>
    <p:sldLayoutId id="2147497333" r:id="rId9"/>
    <p:sldLayoutId id="2147497334" r:id="rId10"/>
    <p:sldLayoutId id="2147497335" r:id="rId11"/>
    <p:sldLayoutId id="2147497336" r:id="rId12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2 billion people in the world are overweight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29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38" r:id="rId1"/>
    <p:sldLayoutId id="2147497339" r:id="rId2"/>
    <p:sldLayoutId id="2147497340" r:id="rId3"/>
    <p:sldLayoutId id="2147497341" r:id="rId4"/>
    <p:sldLayoutId id="2147497342" r:id="rId5"/>
    <p:sldLayoutId id="2147497343" r:id="rId6"/>
    <p:sldLayoutId id="2147497344" r:id="rId7"/>
    <p:sldLayoutId id="2147497345" r:id="rId8"/>
    <p:sldLayoutId id="2147497346" r:id="rId9"/>
    <p:sldLayoutId id="2147497347" r:id="rId10"/>
    <p:sldLayoutId id="2147497348" r:id="rId11"/>
    <p:sldLayoutId id="2147497349" r:id="rId12"/>
    <p:sldLayoutId id="2147497350" r:id="rId13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2 billion people in the world are overweight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730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64" r:id="rId1"/>
    <p:sldLayoutId id="2147497365" r:id="rId2"/>
    <p:sldLayoutId id="2147497366" r:id="rId3"/>
    <p:sldLayoutId id="2147497367" r:id="rId4"/>
    <p:sldLayoutId id="2147497368" r:id="rId5"/>
    <p:sldLayoutId id="2147497369" r:id="rId6"/>
    <p:sldLayoutId id="2147497370" r:id="rId7"/>
    <p:sldLayoutId id="2147497371" r:id="rId8"/>
    <p:sldLayoutId id="2147497372" r:id="rId9"/>
    <p:sldLayoutId id="2147497373" r:id="rId10"/>
    <p:sldLayoutId id="2147497374" r:id="rId11"/>
    <p:sldLayoutId id="2147497375" r:id="rId12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2 billion people in the world are overweight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477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77" r:id="rId1"/>
    <p:sldLayoutId id="2147497378" r:id="rId2"/>
    <p:sldLayoutId id="2147497379" r:id="rId3"/>
    <p:sldLayoutId id="2147497380" r:id="rId4"/>
    <p:sldLayoutId id="2147497381" r:id="rId5"/>
    <p:sldLayoutId id="2147497382" r:id="rId6"/>
    <p:sldLayoutId id="2147497383" r:id="rId7"/>
    <p:sldLayoutId id="2147497384" r:id="rId8"/>
    <p:sldLayoutId id="2147497385" r:id="rId9"/>
    <p:sldLayoutId id="2147497386" r:id="rId10"/>
    <p:sldLayoutId id="2147497387" r:id="rId11"/>
    <p:sldLayoutId id="2147497388" r:id="rId12"/>
    <p:sldLayoutId id="2147497389" r:id="rId13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8012B1D-00FF-41B2-96D4-C7A8EEB97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0601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369" r:id="rId1"/>
    <p:sldLayoutId id="2147496370" r:id="rId2"/>
    <p:sldLayoutId id="2147496371" r:id="rId3"/>
    <p:sldLayoutId id="2147496372" r:id="rId4"/>
    <p:sldLayoutId id="2147496373" r:id="rId5"/>
    <p:sldLayoutId id="2147496374" r:id="rId6"/>
    <p:sldLayoutId id="2147496375" r:id="rId7"/>
    <p:sldLayoutId id="2147496376" r:id="rId8"/>
    <p:sldLayoutId id="2147496377" r:id="rId9"/>
    <p:sldLayoutId id="2147496378" r:id="rId10"/>
    <p:sldLayoutId id="2147496379" r:id="rId11"/>
    <p:sldLayoutId id="2147496380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2 billion people in the world are overweight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477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91" r:id="rId1"/>
    <p:sldLayoutId id="2147497392" r:id="rId2"/>
    <p:sldLayoutId id="2147497393" r:id="rId3"/>
    <p:sldLayoutId id="2147497394" r:id="rId4"/>
    <p:sldLayoutId id="2147497395" r:id="rId5"/>
    <p:sldLayoutId id="2147497396" r:id="rId6"/>
    <p:sldLayoutId id="2147497397" r:id="rId7"/>
    <p:sldLayoutId id="2147497398" r:id="rId8"/>
    <p:sldLayoutId id="2147497399" r:id="rId9"/>
    <p:sldLayoutId id="2147497400" r:id="rId10"/>
    <p:sldLayoutId id="2147497401" r:id="rId11"/>
    <p:sldLayoutId id="2147497402" r:id="rId12"/>
    <p:sldLayoutId id="2147497403" r:id="rId13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EFC8273-13CC-4E0C-8997-2A77B73E2A89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138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98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05" r:id="rId1"/>
    <p:sldLayoutId id="2147497406" r:id="rId2"/>
    <p:sldLayoutId id="2147497407" r:id="rId3"/>
    <p:sldLayoutId id="2147497408" r:id="rId4"/>
    <p:sldLayoutId id="2147497409" r:id="rId5"/>
    <p:sldLayoutId id="2147497410" r:id="rId6"/>
    <p:sldLayoutId id="2147497411" r:id="rId7"/>
    <p:sldLayoutId id="2147497412" r:id="rId8"/>
    <p:sldLayoutId id="2147497413" r:id="rId9"/>
    <p:sldLayoutId id="2147497414" r:id="rId10"/>
    <p:sldLayoutId id="2147497415" r:id="rId11"/>
    <p:sldLayoutId id="2147497416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914F2D-291F-4C20-B1A4-49076F3C4D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AF240A-290E-4AA2-BD7D-59F524ED64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15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91" r:id="rId1"/>
    <p:sldLayoutId id="2147497492" r:id="rId2"/>
    <p:sldLayoutId id="2147497493" r:id="rId3"/>
    <p:sldLayoutId id="2147497494" r:id="rId4"/>
    <p:sldLayoutId id="2147497495" r:id="rId5"/>
    <p:sldLayoutId id="2147497496" r:id="rId6"/>
    <p:sldLayoutId id="2147497497" r:id="rId7"/>
    <p:sldLayoutId id="2147497498" r:id="rId8"/>
    <p:sldLayoutId id="2147497499" r:id="rId9"/>
    <p:sldLayoutId id="2147497500" r:id="rId10"/>
    <p:sldLayoutId id="2147497501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9" descr="rt_bottom_gol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A165605B-22E0-40AC-B549-F458C430A7C9}" type="datetimeFigureOut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516B5B3-FED7-4D6A-A774-A818AD4D55C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</a:p>
        </p:txBody>
      </p:sp>
      <p:pic>
        <p:nvPicPr>
          <p:cNvPr id="1034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096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03" r:id="rId1"/>
    <p:sldLayoutId id="2147497504" r:id="rId2"/>
    <p:sldLayoutId id="2147497505" r:id="rId3"/>
    <p:sldLayoutId id="2147497506" r:id="rId4"/>
    <p:sldLayoutId id="2147497507" r:id="rId5"/>
    <p:sldLayoutId id="2147497508" r:id="rId6"/>
    <p:sldLayoutId id="2147497509" r:id="rId7"/>
    <p:sldLayoutId id="2147497510" r:id="rId8"/>
    <p:sldLayoutId id="2147497511" r:id="rId9"/>
    <p:sldLayoutId id="2147497512" r:id="rId10"/>
    <p:sldLayoutId id="2147497513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9" descr="rt_bottom_gol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A165605B-22E0-40AC-B549-F458C430A7C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516B5B3-FED7-4D6A-A774-A818AD4D5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4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039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15" r:id="rId1"/>
    <p:sldLayoutId id="2147497516" r:id="rId2"/>
    <p:sldLayoutId id="2147497517" r:id="rId3"/>
    <p:sldLayoutId id="2147497518" r:id="rId4"/>
    <p:sldLayoutId id="2147497519" r:id="rId5"/>
    <p:sldLayoutId id="2147497520" r:id="rId6"/>
    <p:sldLayoutId id="2147497521" r:id="rId7"/>
    <p:sldLayoutId id="2147497522" r:id="rId8"/>
    <p:sldLayoutId id="2147497523" r:id="rId9"/>
    <p:sldLayoutId id="2147497524" r:id="rId10"/>
    <p:sldLayoutId id="2147497525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9" descr="rt_bottom_gol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A165605B-22E0-40AC-B549-F458C430A7C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516B5B3-FED7-4D6A-A774-A818AD4D5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4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4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27" r:id="rId1"/>
    <p:sldLayoutId id="2147497528" r:id="rId2"/>
    <p:sldLayoutId id="2147497529" r:id="rId3"/>
    <p:sldLayoutId id="2147497530" r:id="rId4"/>
    <p:sldLayoutId id="2147497531" r:id="rId5"/>
    <p:sldLayoutId id="2147497532" r:id="rId6"/>
    <p:sldLayoutId id="2147497533" r:id="rId7"/>
    <p:sldLayoutId id="2147497534" r:id="rId8"/>
    <p:sldLayoutId id="2147497535" r:id="rId9"/>
    <p:sldLayoutId id="2147497536" r:id="rId10"/>
    <p:sldLayoutId id="2147497537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9" descr="rt_bottom_gol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A165605B-22E0-40AC-B549-F458C430A7C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516B5B3-FED7-4D6A-A774-A818AD4D5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433" name="Picture 17" descr="unc_bl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913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39" r:id="rId1"/>
    <p:sldLayoutId id="2147497540" r:id="rId2"/>
    <p:sldLayoutId id="2147497541" r:id="rId3"/>
    <p:sldLayoutId id="2147497542" r:id="rId4"/>
    <p:sldLayoutId id="2147497543" r:id="rId5"/>
    <p:sldLayoutId id="2147497544" r:id="rId6"/>
    <p:sldLayoutId id="2147497545" r:id="rId7"/>
    <p:sldLayoutId id="2147497546" r:id="rId8"/>
    <p:sldLayoutId id="2147497547" r:id="rId9"/>
    <p:sldLayoutId id="2147497548" r:id="rId10"/>
    <p:sldLayoutId id="2147497549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7B08458-57AF-4D76-B0DF-0068B31D2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1625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381" r:id="rId1"/>
    <p:sldLayoutId id="2147496382" r:id="rId2"/>
    <p:sldLayoutId id="2147496383" r:id="rId3"/>
    <p:sldLayoutId id="2147496384" r:id="rId4"/>
    <p:sldLayoutId id="2147496385" r:id="rId5"/>
    <p:sldLayoutId id="2147496386" r:id="rId6"/>
    <p:sldLayoutId id="2147496387" r:id="rId7"/>
    <p:sldLayoutId id="2147496388" r:id="rId8"/>
    <p:sldLayoutId id="2147496389" r:id="rId9"/>
    <p:sldLayoutId id="2147496390" r:id="rId10"/>
    <p:sldLayoutId id="2147496391" r:id="rId11"/>
    <p:sldLayoutId id="2147496392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9" descr="rt_bottom_g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138613"/>
            <a:ext cx="3468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827213"/>
            <a:ext cx="82264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4A605E9-B66D-433F-B070-E676049DC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indent="228600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</a:rPr>
              <a:t>“close to 2 billion people overweight”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2649" name="Picture 17" descr="unc_bl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6049963"/>
            <a:ext cx="1828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393" r:id="rId1"/>
    <p:sldLayoutId id="2147496394" r:id="rId2"/>
    <p:sldLayoutId id="2147496395" r:id="rId3"/>
    <p:sldLayoutId id="2147496396" r:id="rId4"/>
    <p:sldLayoutId id="2147496397" r:id="rId5"/>
    <p:sldLayoutId id="2147496398" r:id="rId6"/>
    <p:sldLayoutId id="2147496399" r:id="rId7"/>
    <p:sldLayoutId id="2147496400" r:id="rId8"/>
    <p:sldLayoutId id="2147496401" r:id="rId9"/>
    <p:sldLayoutId id="2147496402" r:id="rId10"/>
    <p:sldLayoutId id="2147496403" r:id="rId11"/>
    <p:sldLayoutId id="2147496404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8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8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4" Type="http://schemas.openxmlformats.org/officeDocument/2006/relationships/chart" Target="../charts/char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0.xml"/><Relationship Id="rId1" Type="http://schemas.openxmlformats.org/officeDocument/2006/relationships/themeOverride" Target="../theme/themeOverrid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9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9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80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9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crf.org/policy_public_affairs/nourishing_framework/" TargetMode="External"/><Relationship Id="rId1" Type="http://schemas.openxmlformats.org/officeDocument/2006/relationships/slideLayout" Target="../slideLayouts/slideLayout79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96.xml"/><Relationship Id="rId1" Type="http://schemas.openxmlformats.org/officeDocument/2006/relationships/themeOverride" Target="../theme/themeOverr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9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80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4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5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5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6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6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/>
          </p:cNvSpPr>
          <p:nvPr/>
        </p:nvSpPr>
        <p:spPr>
          <a:xfrm>
            <a:off x="0" y="329875"/>
            <a:ext cx="9144000" cy="1157868"/>
          </a:xfrm>
          <a:prstGeom prst="rect">
            <a:avLst/>
          </a:prstGeom>
        </p:spPr>
        <p:txBody>
          <a:bodyPr vert="horz" bIns="0" anchor="t" anchorCtr="0">
            <a:noAutofit/>
          </a:bodyPr>
          <a:lstStyle>
            <a:extLst/>
          </a:lstStyle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chemeClr val="bg1"/>
                </a:solidFill>
              </a:rPr>
              <a:t>Obesity Prevention Policies in Low and Middle Income Countries (LMIC’s)</a:t>
            </a:r>
          </a:p>
          <a:p>
            <a:r>
              <a:rPr lang="en-US" sz="3200" u="sng" dirty="0" smtClean="0"/>
              <a:t> </a:t>
            </a:r>
            <a:endParaRPr lang="en-US" sz="3200" dirty="0"/>
          </a:p>
        </p:txBody>
      </p:sp>
      <p:pic>
        <p:nvPicPr>
          <p:cNvPr id="5" name="Picture 10" descr="line-break-dotted-00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121" y="1550077"/>
            <a:ext cx="5345112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946" y="1630203"/>
            <a:ext cx="8617166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Barry Popkin</a:t>
            </a:r>
          </a:p>
          <a:p>
            <a:pPr algn="ctr" fontAlgn="auto">
              <a:spcAft>
                <a:spcPts val="0"/>
              </a:spcAft>
            </a:pPr>
            <a: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W. R. </a:t>
            </a:r>
            <a:r>
              <a:rPr lang="en-US" sz="17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Kenan, Jr. </a:t>
            </a:r>
            <a: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Distinguished University Professor</a:t>
            </a:r>
          </a:p>
          <a:p>
            <a:pPr algn="ctr" fontAlgn="auto">
              <a:spcAft>
                <a:spcPts val="0"/>
              </a:spcAft>
            </a:pPr>
            <a: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Department </a:t>
            </a:r>
            <a:r>
              <a:rPr lang="en-US" sz="17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Nutrition </a:t>
            </a:r>
          </a:p>
          <a:p>
            <a:pPr algn="ctr" fontAlgn="auto">
              <a:spcAft>
                <a:spcPts val="0"/>
              </a:spcAft>
            </a:pPr>
            <a:r>
              <a:rPr lang="en-US" sz="1700" kern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Gillings</a:t>
            </a:r>
            <a:r>
              <a:rPr lang="en-US" sz="17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School of Global Public Health</a:t>
            </a:r>
            <a:br>
              <a:rPr lang="en-US" sz="17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7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School of Medicine</a:t>
            </a:r>
            <a: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Department </a:t>
            </a:r>
            <a:r>
              <a:rPr lang="en-US" sz="17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Economics  </a:t>
            </a:r>
            <a:br>
              <a:rPr lang="en-US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700" i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University </a:t>
            </a:r>
            <a:r>
              <a:rPr lang="en-US" sz="1700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700" i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North Carolina </a:t>
            </a:r>
            <a:r>
              <a:rPr lang="en-US" sz="1700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1700" i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Chapel Hill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6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other major shifts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Rightward shift in the BMI distribution among LMIC’s adults, especially women but where have male data find often similar pattern (</a:t>
            </a:r>
            <a:r>
              <a:rPr lang="en-US" dirty="0" err="1" smtClean="0"/>
              <a:t>e.g</a:t>
            </a:r>
            <a:r>
              <a:rPr lang="en-US" dirty="0" smtClean="0"/>
              <a:t> China)</a:t>
            </a:r>
          </a:p>
          <a:p>
            <a:r>
              <a:rPr lang="en-US" dirty="0" smtClean="0"/>
              <a:t>Mysterious challenge: WC/BMI ratio increasing in many countries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95971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0" dirty="0" smtClean="0"/>
              <a:t>Predicted BMI Increases Across Selected Countries at the </a:t>
            </a:r>
            <a:br>
              <a:rPr lang="en-US" sz="2000" b="0" dirty="0" smtClean="0"/>
            </a:br>
            <a:r>
              <a:rPr lang="en-US" sz="2000" b="0" dirty="0" smtClean="0"/>
              <a:t>95th Centile in Age 30 and 40 Year Old Women*</a:t>
            </a:r>
            <a:endParaRPr lang="en-US" sz="2000" b="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174559"/>
              </p:ext>
            </p:extLst>
          </p:nvPr>
        </p:nvGraphicFramePr>
        <p:xfrm>
          <a:off x="456554" y="1081826"/>
          <a:ext cx="8230891" cy="4855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656948" y="5914134"/>
            <a:ext cx="78301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*Based on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quantile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regression from nationally representative surveys of all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countries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except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China</a:t>
            </a:r>
          </a:p>
          <a:p>
            <a:pPr indent="53975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Source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: Popkin and Slining (2013)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Obes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Reviews </a:t>
            </a:r>
            <a:r>
              <a:rPr lang="en-US" sz="1200" dirty="0"/>
              <a:t>2013; 14: 11-20</a:t>
            </a:r>
            <a:r>
              <a:rPr lang="en-US" sz="1200" dirty="0" smtClean="0"/>
              <a:t>.; see Stern et al, in process.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 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26394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Female Waist Circumferences are Increasing at the Same </a:t>
            </a:r>
            <a:br>
              <a:rPr lang="en-US" sz="2000" dirty="0" smtClean="0"/>
            </a:br>
            <a:r>
              <a:rPr lang="en-US" sz="2000" dirty="0" smtClean="0"/>
              <a:t>BMI Level Across Many Countries: The China Example 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240945"/>
              </p:ext>
            </p:extLst>
          </p:nvPr>
        </p:nvGraphicFramePr>
        <p:xfrm>
          <a:off x="273539" y="1124560"/>
          <a:ext cx="8682892" cy="504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6746" y="6285390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Stern et al, under revise/resubmissions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9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Male Waist Circumferences are Increasing at the Same </a:t>
            </a:r>
            <a:br>
              <a:rPr lang="en-US" sz="2000" dirty="0" smtClean="0"/>
            </a:br>
            <a:r>
              <a:rPr lang="en-US" sz="2000" dirty="0" smtClean="0"/>
              <a:t>BMI Level Across Many Countries: The China Example 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115196"/>
              </p:ext>
            </p:extLst>
          </p:nvPr>
        </p:nvGraphicFramePr>
        <p:xfrm>
          <a:off x="273539" y="1124560"/>
          <a:ext cx="8682892" cy="504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550415" y="5999956"/>
            <a:ext cx="6906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See Stern et al, under revise/resubmissions status</a:t>
            </a:r>
          </a:p>
        </p:txBody>
      </p:sp>
    </p:spTree>
    <p:extLst>
      <p:ext uri="{BB962C8B-B14F-4D97-AF65-F5344CB8AC3E}">
        <p14:creationId xmlns:p14="http://schemas.microsoft.com/office/powerpoint/2010/main" val="100578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</a:t>
            </a:r>
            <a:r>
              <a:rPr lang="en-US" sz="2800" dirty="0" smtClean="0"/>
              <a:t>. Energy </a:t>
            </a:r>
            <a:r>
              <a:rPr lang="en-US" sz="2800" dirty="0"/>
              <a:t>Imbalance: Physical Activity </a:t>
            </a:r>
            <a:r>
              <a:rPr lang="en-US" sz="2800" dirty="0" smtClean="0"/>
              <a:t>declines </a:t>
            </a:r>
            <a:r>
              <a:rPr lang="en-US" sz="2800" dirty="0"/>
              <a:t>in LMIC’s represent a </a:t>
            </a:r>
            <a:r>
              <a:rPr lang="en-US" sz="2800" dirty="0" smtClean="0"/>
              <a:t>significant, large </a:t>
            </a:r>
            <a:r>
              <a:rPr lang="en-US" sz="2800" dirty="0"/>
              <a:t>component of the energy </a:t>
            </a:r>
            <a:r>
              <a:rPr lang="en-US" sz="2800" dirty="0" smtClean="0"/>
              <a:t>imbalance.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In countries with detailed longitudinal data on all components of physical activity we find very large declines in METS and any other measure of </a:t>
            </a:r>
            <a:r>
              <a:rPr lang="en-US" dirty="0" smtClean="0"/>
              <a:t>activity</a:t>
            </a:r>
            <a:endParaRPr lang="en-US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Slow downward shift in high income countries starting from much lower starting point  relative to high METS starting point </a:t>
            </a:r>
            <a:r>
              <a:rPr lang="en-US" b="1" dirty="0"/>
              <a:t>and very steep decline in </a:t>
            </a:r>
            <a:r>
              <a:rPr lang="en-US" b="1" dirty="0" smtClean="0"/>
              <a:t>LMIC’s </a:t>
            </a:r>
            <a:endParaRPr lang="en-US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See review across a number of low and high income  countries by Ng and Popkin </a:t>
            </a:r>
            <a:r>
              <a:rPr lang="en-US" i="1" dirty="0" err="1"/>
              <a:t>Obes</a:t>
            </a:r>
            <a:r>
              <a:rPr lang="en-US" i="1" dirty="0"/>
              <a:t> Rev </a:t>
            </a:r>
            <a:r>
              <a:rPr lang="en-US" i="1" dirty="0" smtClean="0"/>
              <a:t>2012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092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624" y="6161371"/>
            <a:ext cx="853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8" indent="-5730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Source: Ng S.W. &amp; Popkin B.M. </a:t>
            </a:r>
            <a:r>
              <a:rPr lang="en-US" sz="1100" u="sng" dirty="0">
                <a:solidFill>
                  <a:srgbClr val="000000"/>
                </a:solidFill>
                <a:latin typeface="Arial"/>
              </a:rPr>
              <a:t>Obesity Reviews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 13 (8):659-80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083033"/>
              </p:ext>
            </p:extLst>
          </p:nvPr>
        </p:nvGraphicFramePr>
        <p:xfrm>
          <a:off x="311624" y="304800"/>
          <a:ext cx="8534400" cy="5856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" y="228600"/>
            <a:ext cx="8565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US Adults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Met-hours Per Week of All Physical Activity, and Hours/Week of Time in Sedentary Behavior:  Measured for 1965-2009 and Forecasted for 2010-2030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3688079" y="3550920"/>
            <a:ext cx="420624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541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9025" y="6161371"/>
            <a:ext cx="6988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8" indent="-5730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Source: Ng S.W. &amp; Popkin B.M. </a:t>
            </a:r>
            <a:r>
              <a:rPr lang="en-US" sz="1100" u="sng" dirty="0">
                <a:solidFill>
                  <a:srgbClr val="000000"/>
                </a:solidFill>
                <a:latin typeface="Arial"/>
              </a:rPr>
              <a:t>Obesity Reviews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 13 (8):659-80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559649"/>
              </p:ext>
            </p:extLst>
          </p:nvPr>
        </p:nvGraphicFramePr>
        <p:xfrm>
          <a:off x="311624" y="381000"/>
          <a:ext cx="8543925" cy="5780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228600"/>
            <a:ext cx="8565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UK Adults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Met-hours per Week of Physical Activity and Hours/Week of Time in Sedentary Behavior:  Measured for 1961-2005 and Forecasted for 2006-2030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3416864" y="3550920"/>
            <a:ext cx="420624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908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9025" y="6161371"/>
            <a:ext cx="6988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8" indent="-5730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Source: Ng S.W. &amp; Popkin B.M. </a:t>
            </a:r>
            <a:r>
              <a:rPr lang="en-US" sz="1100" u="sng" dirty="0">
                <a:solidFill>
                  <a:srgbClr val="000000"/>
                </a:solidFill>
                <a:latin typeface="Arial"/>
              </a:rPr>
              <a:t>Obesity Reviews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 13 (8):659-80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005011"/>
              </p:ext>
            </p:extLst>
          </p:nvPr>
        </p:nvGraphicFramePr>
        <p:xfrm>
          <a:off x="316540" y="304799"/>
          <a:ext cx="8534400" cy="5856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228600"/>
            <a:ext cx="8565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Brazilian Adults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Met-hours per Week Of Physical Activity &amp; Hours/Week Of Time In Sedentary Behavior:  Measured For 2002-2008 And Forecasted For 2009-2030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433499" y="3550920"/>
            <a:ext cx="420624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31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0" y="304800"/>
            <a:ext cx="8458200" cy="5925519"/>
            <a:chOff x="0" y="0"/>
            <a:chExt cx="7696201" cy="4953000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2370648379"/>
                </p:ext>
              </p:extLst>
            </p:nvPr>
          </p:nvGraphicFramePr>
          <p:xfrm>
            <a:off x="0" y="0"/>
            <a:ext cx="7696201" cy="4953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15"/>
            <p:cNvSpPr txBox="1"/>
            <p:nvPr/>
          </p:nvSpPr>
          <p:spPr>
            <a:xfrm>
              <a:off x="628648" y="991826"/>
              <a:ext cx="914401" cy="41910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</a:rPr>
                <a:t>1991: 399 MET-</a:t>
              </a:r>
              <a:r>
                <a:rPr lang="en-US" sz="1000" dirty="0" err="1">
                  <a:solidFill>
                    <a:srgbClr val="000000"/>
                  </a:solidFill>
                </a:rPr>
                <a:t>hr</a:t>
              </a:r>
              <a:r>
                <a:rPr lang="en-US" sz="1000" dirty="0">
                  <a:solidFill>
                    <a:srgbClr val="000000"/>
                  </a:solidFill>
                </a:rPr>
                <a:t>/week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71890" y="6161371"/>
            <a:ext cx="7005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8" indent="-5730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Source: Ng S.W. &amp; Popkin B.M. </a:t>
            </a:r>
            <a:r>
              <a:rPr lang="en-US" sz="1100" u="sng" dirty="0">
                <a:solidFill>
                  <a:srgbClr val="000000"/>
                </a:solidFill>
                <a:latin typeface="Arial"/>
              </a:rPr>
              <a:t>Obesity Reviews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 13 (8):659-80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228600"/>
            <a:ext cx="8565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Chinese Adults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Met-hours per Week of Physical Activity &amp; Hours/Week of Time in Sedentary Behavior:  Measured for 1991-2009 and Forecasted for 2010-2030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2130530" y="3550920"/>
            <a:ext cx="420624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352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33" y="274638"/>
            <a:ext cx="8442935" cy="1143000"/>
          </a:xfrm>
        </p:spPr>
        <p:txBody>
          <a:bodyPr/>
          <a:lstStyle/>
          <a:p>
            <a:r>
              <a:rPr lang="en-US" sz="2800" dirty="0"/>
              <a:t>Why the concern about movement and </a:t>
            </a:r>
            <a:r>
              <a:rPr lang="en-US" sz="2800" dirty="0" smtClean="0"/>
              <a:t>activity?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342683"/>
            <a:ext cx="8497643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Important direct health benefits(other than energy balance</a:t>
            </a:r>
            <a:r>
              <a:rPr lang="en-US" dirty="0" smtClean="0"/>
              <a:t>) </a:t>
            </a:r>
            <a:endParaRPr lang="en-US" dirty="0"/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kids</a:t>
            </a:r>
            <a:r>
              <a:rPr lang="en-US" dirty="0"/>
              <a:t>: enhances learning in a vast array of ways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adults</a:t>
            </a:r>
            <a:r>
              <a:rPr lang="en-US" dirty="0"/>
              <a:t>: improved bone health, prevention of </a:t>
            </a:r>
            <a:r>
              <a:rPr lang="en-US" dirty="0" smtClean="0"/>
              <a:t>diabetes </a:t>
            </a:r>
            <a:r>
              <a:rPr lang="en-US" dirty="0"/>
              <a:t>and cardiovascular health</a:t>
            </a:r>
            <a:r>
              <a:rPr lang="en-US" dirty="0" smtClean="0"/>
              <a:t>, healthier aging, prevention </a:t>
            </a:r>
            <a:r>
              <a:rPr lang="en-US" dirty="0"/>
              <a:t>of 4-5 different cancers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Difficult to stop the major declines in energy expended in market and home production, transportation nor to control increases in sedentary activity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In LMIC’s few systematic government attempts to increase physical activity other than in schools to date.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Little evaluation of voluntary efforts (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Agita</a:t>
            </a:r>
            <a:r>
              <a:rPr lang="en-US" dirty="0"/>
              <a:t> Sao Paulo)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58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/>
            <a:r>
              <a:rPr lang="en-US" sz="3200" dirty="0" smtClean="0"/>
              <a:t>Outline: Why is this occurring?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8788" y="1827213"/>
            <a:ext cx="8228012" cy="3254375"/>
          </a:xfrm>
        </p:spPr>
        <p:txBody>
          <a:bodyPr/>
          <a:lstStyle/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400" dirty="0" smtClean="0"/>
              <a:t>Global obesity  Dynamics 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400" dirty="0" smtClean="0"/>
              <a:t>Major Global Driver: Dietary shifts, physical activity declines </a:t>
            </a:r>
            <a:endParaRPr lang="en-US" sz="2400" dirty="0"/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400" dirty="0" smtClean="0"/>
              <a:t>How do we proceed:  Mexican case study of comprehensive attack on obesity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400" dirty="0" smtClean="0"/>
              <a:t>Food sector options and examples across the LMIC’s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400" dirty="0" smtClean="0"/>
              <a:t>Future strategies and needs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5141" y="0"/>
            <a:ext cx="8226425" cy="1143000"/>
          </a:xfrm>
        </p:spPr>
        <p:txBody>
          <a:bodyPr anchorCtr="1"/>
          <a:lstStyle/>
          <a:p>
            <a:pPr eaLnBrk="1" hangingPunct="1"/>
            <a:r>
              <a:rPr lang="en-US" sz="3200" dirty="0" smtClean="0"/>
              <a:t>Sources of Major Global Dietary Shifts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5859" y="960875"/>
            <a:ext cx="8226425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/>
              <a:t>Global</a:t>
            </a:r>
            <a:r>
              <a:rPr lang="en-US" sz="2400" dirty="0" smtClean="0"/>
              <a:t> </a:t>
            </a:r>
            <a:r>
              <a:rPr lang="en-US" sz="2400" b="1" dirty="0" smtClean="0"/>
              <a:t>increases </a:t>
            </a:r>
            <a:r>
              <a:rPr lang="en-US" sz="2400" dirty="0" smtClean="0"/>
              <a:t>in</a:t>
            </a:r>
            <a:r>
              <a:rPr lang="en-US" sz="2400" b="1" dirty="0" smtClean="0"/>
              <a:t>:</a:t>
            </a:r>
          </a:p>
          <a:p>
            <a:pPr lvl="1" ea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200" b="1" dirty="0" smtClean="0"/>
              <a:t>	</a:t>
            </a:r>
            <a:r>
              <a:rPr lang="en-US" sz="2200" dirty="0" smtClean="0"/>
              <a:t>Caloric sweetener use, especially in beverages but increasingly in all consumer packaged foods</a:t>
            </a:r>
          </a:p>
          <a:p>
            <a:pPr lvl="1" ea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200" dirty="0" smtClean="0"/>
              <a:t>	animal source foods</a:t>
            </a:r>
          </a:p>
          <a:p>
            <a:pPr lvl="1" ea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200" dirty="0" smtClean="0"/>
              <a:t>	refined carbohydrates, ultra refined highly processed foods</a:t>
            </a:r>
          </a:p>
          <a:p>
            <a:pPr lvl="1" ea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200" dirty="0" smtClean="0"/>
              <a:t>	Convenience eating/foods: snacking, away-from-home eating, precooked food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/>
              <a:t>Global decreases </a:t>
            </a:r>
            <a:r>
              <a:rPr lang="en-US" sz="2400" dirty="0" smtClean="0"/>
              <a:t>in</a:t>
            </a:r>
            <a:r>
              <a:rPr lang="en-US" sz="2400" b="1" dirty="0" smtClean="0"/>
              <a:t>:</a:t>
            </a:r>
          </a:p>
          <a:p>
            <a:pPr lvl="1" ea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200" dirty="0" smtClean="0"/>
              <a:t>	legumes, vegetables, fruits in most countries</a:t>
            </a:r>
          </a:p>
          <a:p>
            <a:pPr lvl="1" ea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200" dirty="0" smtClean="0"/>
              <a:t>	food preparation time 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/>
              <a:t>Only in Low and middle income world: </a:t>
            </a:r>
            <a:r>
              <a:rPr lang="en-US" sz="2400" dirty="0" smtClean="0"/>
              <a:t>large increased edible oil use and food frying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989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86" y="247135"/>
            <a:ext cx="8405127" cy="1170503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Major Food System Shifts : Linkages from 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Farm </a:t>
            </a:r>
            <a:r>
              <a:rPr lang="en-US" sz="2800" dirty="0">
                <a:solidFill>
                  <a:srgbClr val="000000"/>
                </a:solidFill>
              </a:rPr>
              <a:t>to Food Sales are Rapidly Shifting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6" y="1805226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300" dirty="0" smtClean="0"/>
              <a:t>The value chain is rapidly shifting toward vertical integration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300" dirty="0"/>
              <a:t>Rapid transition to modern system varied across Latin America, Africa, Asia at various times over 1980-2010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/>
              <a:t>Modern: farmer to </a:t>
            </a:r>
            <a:r>
              <a:rPr lang="en-US" dirty="0" smtClean="0"/>
              <a:t>food processors </a:t>
            </a:r>
            <a:r>
              <a:rPr lang="en-US" dirty="0"/>
              <a:t>or supermarkets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/>
              <a:t>Consolidation of food system resources is happening in most countries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300" dirty="0" smtClean="0"/>
              <a:t>Latin America: shift from  15-20% of all peso on food from modern supermarkets to 60% in 1990-2000 period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300" dirty="0" smtClean="0">
                <a:solidFill>
                  <a:srgbClr val="000000"/>
                </a:solidFill>
              </a:rPr>
              <a:t>Top </a:t>
            </a:r>
            <a:r>
              <a:rPr lang="en-US" sz="2300" dirty="0">
                <a:solidFill>
                  <a:srgbClr val="000000"/>
                </a:solidFill>
              </a:rPr>
              <a:t>5 chains control two-thirds of the supermarket sector in Latin America (Wal-Mart, Carrefour, Ahold)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13" descr="logo_12-17-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221" y="5844381"/>
            <a:ext cx="15843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3306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6" y="1801410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First wave South Korea($42B), Taiwan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Annual </a:t>
            </a:r>
            <a:r>
              <a:rPr lang="en-US" dirty="0"/>
              <a:t>compound sales growth 2001-09: 10-12%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Second wave</a:t>
            </a:r>
            <a:r>
              <a:rPr lang="en-US" sz="2200" dirty="0" smtClean="0"/>
              <a:t>: Indonesia</a:t>
            </a:r>
            <a:r>
              <a:rPr lang="en-US" sz="2200" dirty="0"/>
              <a:t>, Malaysia, </a:t>
            </a:r>
            <a:r>
              <a:rPr lang="en-US" sz="2200" dirty="0" smtClean="0"/>
              <a:t>Philippines, Thailand </a:t>
            </a:r>
            <a:r>
              <a:rPr lang="en-US" sz="2200" dirty="0"/>
              <a:t>($18B)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Annual </a:t>
            </a:r>
            <a:r>
              <a:rPr lang="en-US" dirty="0"/>
              <a:t>compound sales growth 2001-09: 13-18.5%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Third wave: China($91B), India, Vietnam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Annual </a:t>
            </a:r>
            <a:r>
              <a:rPr lang="en-US" dirty="0"/>
              <a:t>compound sales growth 2001-09: 28-50%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Current growth is very rapid in all markets where any opportunities are found.  Rapid translation north-south by all global food system players—be they based in high or low and middle income countries</a:t>
            </a:r>
            <a:endParaRPr lang="en-US" sz="2200" dirty="0"/>
          </a:p>
        </p:txBody>
      </p:sp>
      <p:pic>
        <p:nvPicPr>
          <p:cNvPr id="4" name="Picture 13" descr="logo_12-17-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068" y="5941285"/>
            <a:ext cx="15843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0086" y="247135"/>
            <a:ext cx="8405127" cy="117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>
                <a:solidFill>
                  <a:srgbClr val="000000"/>
                </a:solidFill>
              </a:rPr>
              <a:t>Shift In Growth and Size of Sales for </a:t>
            </a:r>
            <a:br>
              <a:rPr lang="en-US" sz="2800" kern="0" dirty="0">
                <a:solidFill>
                  <a:srgbClr val="000000"/>
                </a:solidFill>
              </a:rPr>
            </a:br>
            <a:r>
              <a:rPr lang="en-US" sz="2800" kern="0" dirty="0">
                <a:solidFill>
                  <a:srgbClr val="000000"/>
                </a:solidFill>
              </a:rPr>
              <a:t>a Subset of Retailers in Asia</a:t>
            </a:r>
            <a:endParaRPr lang="en-US" sz="2800" kern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60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3. The Global LMIC’s Response: Mexico’s Integrated Systematic Response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428629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Faced rapid increase in obesity, high caloric beverage intake, aggressive marketing, confusing use of GDA’s in food labeling by industry to confuse consumers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First beverage guidelines panel led to gov’t action in food-related programs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Second, systematic National </a:t>
            </a:r>
            <a:r>
              <a:rPr lang="en-US" dirty="0"/>
              <a:t>Agreement for Healthy Nutrition (ANSA</a:t>
            </a:r>
            <a:r>
              <a:rPr lang="en-US" dirty="0" smtClean="0"/>
              <a:t>) coordinated by INSP, </a:t>
            </a:r>
            <a:r>
              <a:rPr lang="en-US" dirty="0" err="1" smtClean="0"/>
              <a:t>Cuernevaca</a:t>
            </a:r>
            <a:r>
              <a:rPr lang="en-US" dirty="0" smtClean="0"/>
              <a:t> approved by previous President, all cabinet—this was very comprehensive and specific with each agency assigned selected activities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97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86" y="1733432"/>
            <a:ext cx="3892304" cy="4154432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39" y="69728"/>
            <a:ext cx="8226425" cy="892380"/>
          </a:xfrm>
        </p:spPr>
        <p:txBody>
          <a:bodyPr/>
          <a:lstStyle/>
          <a:p>
            <a:r>
              <a:rPr lang="en-US" sz="2400" dirty="0" smtClean="0"/>
              <a:t>Mexico’s Beverage Recommendations For Adults </a:t>
            </a:r>
            <a:endParaRPr lang="en-US" sz="24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700338" y="1319188"/>
            <a:ext cx="1614115" cy="954107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n-US" sz="1400" dirty="0">
                <a:solidFill>
                  <a:srgbClr val="000000"/>
                </a:solidFill>
              </a:rPr>
              <a:t>2 CUPS </a:t>
            </a:r>
            <a:r>
              <a:rPr lang="es-MX" altLang="en-US" sz="1400" dirty="0" smtClean="0">
                <a:solidFill>
                  <a:srgbClr val="000000"/>
                </a:solidFill>
              </a:rPr>
              <a:t/>
            </a:r>
            <a:br>
              <a:rPr lang="es-MX" altLang="en-US" sz="1400" dirty="0" smtClean="0">
                <a:solidFill>
                  <a:srgbClr val="000000"/>
                </a:solidFill>
              </a:rPr>
            </a:br>
            <a:r>
              <a:rPr lang="es-MX" altLang="en-US" sz="1400" dirty="0" smtClean="0">
                <a:solidFill>
                  <a:srgbClr val="000000"/>
                </a:solidFill>
              </a:rPr>
              <a:t>UNSWEETENED </a:t>
            </a:r>
            <a:br>
              <a:rPr lang="es-MX" altLang="en-US" sz="1400" dirty="0" smtClean="0">
                <a:solidFill>
                  <a:srgbClr val="000000"/>
                </a:solidFill>
              </a:rPr>
            </a:br>
            <a:r>
              <a:rPr lang="es-MX" altLang="en-US" sz="1400" dirty="0" smtClean="0">
                <a:solidFill>
                  <a:srgbClr val="000000"/>
                </a:solidFill>
              </a:rPr>
              <a:t>COFFEE </a:t>
            </a:r>
            <a:br>
              <a:rPr lang="es-MX" altLang="en-US" sz="1400" dirty="0" smtClean="0">
                <a:solidFill>
                  <a:srgbClr val="000000"/>
                </a:solidFill>
              </a:rPr>
            </a:br>
            <a:r>
              <a:rPr lang="es-MX" altLang="en-US" sz="1400" dirty="0" smtClean="0">
                <a:solidFill>
                  <a:srgbClr val="000000"/>
                </a:solidFill>
              </a:rPr>
              <a:t>(</a:t>
            </a:r>
            <a:r>
              <a:rPr lang="es-MX" altLang="en-US" sz="1400" b="1" dirty="0">
                <a:solidFill>
                  <a:srgbClr val="000000"/>
                </a:solidFill>
              </a:rPr>
              <a:t>10 KCALS</a:t>
            </a:r>
            <a:r>
              <a:rPr lang="es-MX" altLang="en-US" sz="1400" dirty="0">
                <a:solidFill>
                  <a:srgbClr val="000000"/>
                </a:solidFill>
              </a:rPr>
              <a:t>) </a:t>
            </a:r>
            <a:endParaRPr lang="es-ES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116804" y="3089801"/>
            <a:ext cx="23604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1400" dirty="0">
                <a:solidFill>
                  <a:srgbClr val="000000"/>
                </a:solidFill>
              </a:rPr>
              <a:t>½ GLASS UNSWEETENED </a:t>
            </a:r>
            <a:r>
              <a:rPr lang="es-MX" altLang="en-US" sz="1400" dirty="0" smtClean="0">
                <a:solidFill>
                  <a:srgbClr val="000000"/>
                </a:solidFill>
              </a:rPr>
              <a:t/>
            </a:r>
            <a:br>
              <a:rPr lang="es-MX" altLang="en-US" sz="1400" dirty="0" smtClean="0">
                <a:solidFill>
                  <a:srgbClr val="000000"/>
                </a:solidFill>
              </a:rPr>
            </a:br>
            <a:r>
              <a:rPr lang="es-MX" altLang="en-US" sz="1400" dirty="0" smtClean="0">
                <a:solidFill>
                  <a:srgbClr val="000000"/>
                </a:solidFill>
              </a:rPr>
              <a:t>FRUIT </a:t>
            </a:r>
            <a:r>
              <a:rPr lang="es-MX" altLang="en-US" sz="1400" dirty="0">
                <a:solidFill>
                  <a:srgbClr val="000000"/>
                </a:solidFill>
              </a:rPr>
              <a:t>JUICE (</a:t>
            </a:r>
            <a:r>
              <a:rPr lang="es-MX" altLang="en-US" sz="1400" b="1" dirty="0" smtClean="0">
                <a:solidFill>
                  <a:srgbClr val="000000"/>
                </a:solidFill>
              </a:rPr>
              <a:t>54 KCALS</a:t>
            </a:r>
            <a:r>
              <a:rPr lang="es-MX" altLang="en-US" sz="1400" dirty="0">
                <a:solidFill>
                  <a:srgbClr val="000000"/>
                </a:solidFill>
              </a:rPr>
              <a:t>)</a:t>
            </a:r>
            <a:endParaRPr lang="es-ES" alt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16720" y="4097991"/>
            <a:ext cx="2160587" cy="527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1400" dirty="0">
                <a:solidFill>
                  <a:srgbClr val="000000"/>
                </a:solidFill>
              </a:rPr>
              <a:t>1 CUP REDUCED FAT MILK (</a:t>
            </a:r>
            <a:r>
              <a:rPr lang="es-MX" altLang="en-US" sz="1400" b="1" dirty="0">
                <a:solidFill>
                  <a:srgbClr val="000000"/>
                </a:solidFill>
              </a:rPr>
              <a:t>103 KCALS</a:t>
            </a:r>
            <a:r>
              <a:rPr lang="es-MX" altLang="en-US" sz="1400" dirty="0">
                <a:solidFill>
                  <a:srgbClr val="000000"/>
                </a:solidFill>
              </a:rPr>
              <a:t>)</a:t>
            </a:r>
            <a:endParaRPr lang="es-ES" alt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83006" y="5226661"/>
            <a:ext cx="176545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n-US" sz="1400" dirty="0">
                <a:solidFill>
                  <a:srgbClr val="000000"/>
                </a:solidFill>
              </a:rPr>
              <a:t>6-8 GLASSES OF WATER (</a:t>
            </a:r>
            <a:r>
              <a:rPr lang="es-MX" altLang="en-US" sz="1400" b="1" dirty="0">
                <a:solidFill>
                  <a:srgbClr val="000000"/>
                </a:solidFill>
              </a:rPr>
              <a:t>0 Kcal</a:t>
            </a:r>
            <a:r>
              <a:rPr lang="es-MX" altLang="en-US" sz="1400" dirty="0">
                <a:solidFill>
                  <a:srgbClr val="000000"/>
                </a:solidFill>
              </a:rPr>
              <a:t>)</a:t>
            </a:r>
            <a:endParaRPr lang="es-ES" altLang="en-US" sz="14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44" y="1733432"/>
            <a:ext cx="3892304" cy="415443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9987" y="1337087"/>
            <a:ext cx="1472323" cy="954107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n-US" sz="1400" dirty="0" smtClean="0">
                <a:solidFill>
                  <a:srgbClr val="000000"/>
                </a:solidFill>
              </a:rPr>
              <a:t>1 </a:t>
            </a:r>
            <a:r>
              <a:rPr lang="es-MX" altLang="en-US" sz="1400" dirty="0">
                <a:solidFill>
                  <a:srgbClr val="000000"/>
                </a:solidFill>
              </a:rPr>
              <a:t>GLASS </a:t>
            </a:r>
            <a:br>
              <a:rPr lang="es-MX" altLang="en-US" sz="1400" dirty="0">
                <a:solidFill>
                  <a:srgbClr val="000000"/>
                </a:solidFill>
              </a:rPr>
            </a:br>
            <a:r>
              <a:rPr lang="es-MX" altLang="en-US" sz="1400" dirty="0" smtClean="0">
                <a:solidFill>
                  <a:srgbClr val="000000"/>
                </a:solidFill>
              </a:rPr>
              <a:t>LOW </a:t>
            </a:r>
            <a:r>
              <a:rPr lang="es-MX" altLang="en-US" sz="1400" dirty="0">
                <a:solidFill>
                  <a:srgbClr val="000000"/>
                </a:solidFill>
              </a:rPr>
              <a:t>SUGAR </a:t>
            </a:r>
            <a:r>
              <a:rPr lang="es-MX" altLang="en-US" sz="1400" dirty="0" smtClean="0">
                <a:solidFill>
                  <a:srgbClr val="000000"/>
                </a:solidFill>
              </a:rPr>
              <a:t/>
            </a:r>
            <a:br>
              <a:rPr lang="es-MX" altLang="en-US" sz="1400" dirty="0" smtClean="0">
                <a:solidFill>
                  <a:srgbClr val="000000"/>
                </a:solidFill>
              </a:rPr>
            </a:br>
            <a:r>
              <a:rPr lang="es-MX" altLang="en-US" sz="1400" dirty="0" smtClean="0">
                <a:solidFill>
                  <a:srgbClr val="000000"/>
                </a:solidFill>
              </a:rPr>
              <a:t>AGUA </a:t>
            </a:r>
            <a:r>
              <a:rPr lang="es-MX" altLang="en-US" sz="1400" dirty="0">
                <a:solidFill>
                  <a:srgbClr val="000000"/>
                </a:solidFill>
              </a:rPr>
              <a:t>FRESCA </a:t>
            </a:r>
            <a:r>
              <a:rPr lang="es-MX" altLang="en-US" sz="1400" dirty="0" smtClean="0">
                <a:solidFill>
                  <a:srgbClr val="000000"/>
                </a:solidFill>
              </a:rPr>
              <a:t/>
            </a:r>
            <a:br>
              <a:rPr lang="es-MX" altLang="en-US" sz="1400" dirty="0" smtClean="0">
                <a:solidFill>
                  <a:srgbClr val="000000"/>
                </a:solidFill>
              </a:rPr>
            </a:br>
            <a:r>
              <a:rPr lang="es-MX" altLang="en-US" sz="1400" dirty="0" smtClean="0">
                <a:solidFill>
                  <a:srgbClr val="000000"/>
                </a:solidFill>
              </a:rPr>
              <a:t>(</a:t>
            </a:r>
            <a:r>
              <a:rPr lang="es-MX" altLang="en-US" sz="1400" b="1" dirty="0">
                <a:solidFill>
                  <a:srgbClr val="000000"/>
                </a:solidFill>
              </a:rPr>
              <a:t>20 KCAL</a:t>
            </a:r>
            <a:r>
              <a:rPr lang="es-MX" altLang="en-US" sz="1400" dirty="0">
                <a:solidFill>
                  <a:srgbClr val="000000"/>
                </a:solidFill>
              </a:rPr>
              <a:t>)</a:t>
            </a:r>
            <a:endParaRPr lang="es-ES" altLang="en-US" sz="14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99306" y="2290176"/>
            <a:ext cx="566426" cy="293609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</p:cNvCxnSpPr>
          <p:nvPr/>
        </p:nvCxnSpPr>
        <p:spPr>
          <a:xfrm flipH="1">
            <a:off x="2798859" y="2273295"/>
            <a:ext cx="708537" cy="6209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4653" y="763914"/>
            <a:ext cx="2369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Recommended kcals </a:t>
            </a:r>
            <a:br>
              <a:rPr lang="en-US" sz="1600" b="1" dirty="0" smtClean="0"/>
            </a:br>
            <a:r>
              <a:rPr lang="en-US" sz="1600" b="1" dirty="0" smtClean="0"/>
              <a:t>Consumed for Women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23595" y="2235141"/>
            <a:ext cx="1777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TOTAL 187 KCALS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156208" y="763914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Recommended kcals </a:t>
            </a:r>
            <a:br>
              <a:rPr lang="en-US" sz="1600" b="1" dirty="0" smtClean="0"/>
            </a:br>
            <a:r>
              <a:rPr lang="en-US" sz="1600" b="1" dirty="0" smtClean="0"/>
              <a:t>Consumed for Men</a:t>
            </a:r>
            <a:endParaRPr lang="en-US" sz="1600" b="1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605672" y="2583785"/>
            <a:ext cx="1804951" cy="8753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wrap="none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1300" dirty="0" smtClean="0">
                <a:solidFill>
                  <a:srgbClr val="000000"/>
                </a:solidFill>
              </a:rPr>
              <a:t>1/2 BEER (180ML) </a:t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OR 1 GLASS RED </a:t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WINE (100ML)</a:t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(</a:t>
            </a:r>
            <a:r>
              <a:rPr lang="es-MX" altLang="en-US" sz="1300" b="1" dirty="0" smtClean="0">
                <a:solidFill>
                  <a:srgbClr val="000000"/>
                </a:solidFill>
              </a:rPr>
              <a:t>75 </a:t>
            </a:r>
            <a:r>
              <a:rPr lang="es-MX" altLang="en-US" sz="1300" b="1" dirty="0">
                <a:solidFill>
                  <a:srgbClr val="000000"/>
                </a:solidFill>
              </a:rPr>
              <a:t>KCAL</a:t>
            </a:r>
            <a:r>
              <a:rPr lang="es-MX" altLang="en-US" sz="1300" dirty="0">
                <a:solidFill>
                  <a:srgbClr val="000000"/>
                </a:solidFill>
              </a:rPr>
              <a:t>)</a:t>
            </a:r>
            <a:endParaRPr lang="es-ES" altLang="en-US" sz="13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39111" y="2235141"/>
            <a:ext cx="1777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TOTAL 231 KCALS</a:t>
            </a:r>
            <a:endParaRPr lang="en-US" sz="1400" b="1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381706" y="3510772"/>
            <a:ext cx="2418529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1300" dirty="0" smtClean="0">
                <a:solidFill>
                  <a:srgbClr val="000000"/>
                </a:solidFill>
              </a:rPr>
              <a:t>2 GLASSES LOW </a:t>
            </a:r>
            <a:r>
              <a:rPr lang="es-MX" altLang="en-US" sz="1300" dirty="0">
                <a:solidFill>
                  <a:srgbClr val="000000"/>
                </a:solidFill>
              </a:rPr>
              <a:t>SUGAR </a:t>
            </a:r>
            <a:r>
              <a:rPr lang="es-MX" altLang="en-US" sz="1300" dirty="0" smtClean="0">
                <a:solidFill>
                  <a:srgbClr val="000000"/>
                </a:solidFill>
              </a:rPr>
              <a:t/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AGUA </a:t>
            </a:r>
            <a:r>
              <a:rPr lang="es-MX" altLang="en-US" sz="1300" dirty="0">
                <a:solidFill>
                  <a:srgbClr val="000000"/>
                </a:solidFill>
              </a:rPr>
              <a:t>FRESCA </a:t>
            </a:r>
            <a:r>
              <a:rPr lang="es-MX" altLang="en-US" sz="1300" dirty="0" smtClean="0">
                <a:solidFill>
                  <a:srgbClr val="000000"/>
                </a:solidFill>
              </a:rPr>
              <a:t>(</a:t>
            </a:r>
            <a:r>
              <a:rPr lang="es-MX" altLang="en-US" sz="1300" b="1" dirty="0" smtClean="0">
                <a:solidFill>
                  <a:srgbClr val="000000"/>
                </a:solidFill>
              </a:rPr>
              <a:t>40 </a:t>
            </a:r>
            <a:r>
              <a:rPr lang="es-MX" altLang="en-US" sz="1300" b="1" dirty="0">
                <a:solidFill>
                  <a:srgbClr val="000000"/>
                </a:solidFill>
              </a:rPr>
              <a:t>KCAL</a:t>
            </a:r>
            <a:r>
              <a:rPr lang="es-MX" altLang="en-US" sz="1300" dirty="0">
                <a:solidFill>
                  <a:srgbClr val="000000"/>
                </a:solidFill>
              </a:rPr>
              <a:t>)</a:t>
            </a:r>
            <a:endParaRPr lang="es-ES" altLang="en-US" sz="1300" dirty="0">
              <a:solidFill>
                <a:srgbClr val="000000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094627" y="4975229"/>
            <a:ext cx="1444484" cy="877238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noAutofit/>
          </a:bodyPr>
          <a:lstStyle/>
          <a:p>
            <a:pPr>
              <a:spcBef>
                <a:spcPct val="50000"/>
              </a:spcBef>
            </a:pPr>
            <a:r>
              <a:rPr lang="es-MX" altLang="en-US" sz="1300" dirty="0">
                <a:solidFill>
                  <a:srgbClr val="000000"/>
                </a:solidFill>
              </a:rPr>
              <a:t>2 </a:t>
            </a:r>
            <a:r>
              <a:rPr lang="es-MX" altLang="en-US" sz="1300" dirty="0" smtClean="0">
                <a:solidFill>
                  <a:srgbClr val="000000"/>
                </a:solidFill>
              </a:rPr>
              <a:t>CUPS</a:t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UNSWEETENED </a:t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COFFEE </a:t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(</a:t>
            </a:r>
            <a:r>
              <a:rPr lang="es-MX" altLang="en-US" sz="1300" b="1" dirty="0">
                <a:solidFill>
                  <a:srgbClr val="000000"/>
                </a:solidFill>
              </a:rPr>
              <a:t>10 KCALS</a:t>
            </a:r>
            <a:r>
              <a:rPr lang="es-MX" altLang="en-US" sz="1300" dirty="0">
                <a:solidFill>
                  <a:srgbClr val="000000"/>
                </a:solidFill>
              </a:rPr>
              <a:t>) </a:t>
            </a:r>
            <a:endParaRPr lang="es-ES" altLang="en-US" sz="130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>
            <a:stCxn id="25" idx="0"/>
          </p:cNvCxnSpPr>
          <p:nvPr/>
        </p:nvCxnSpPr>
        <p:spPr>
          <a:xfrm flipV="1">
            <a:off x="4816869" y="4097991"/>
            <a:ext cx="788803" cy="8772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5439816" y="4238837"/>
            <a:ext cx="236041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1300" dirty="0">
                <a:solidFill>
                  <a:srgbClr val="000000"/>
                </a:solidFill>
              </a:rPr>
              <a:t>½ GLASS UNSWEETENED </a:t>
            </a:r>
            <a:r>
              <a:rPr lang="es-MX" altLang="en-US" sz="1300" dirty="0" smtClean="0">
                <a:solidFill>
                  <a:srgbClr val="000000"/>
                </a:solidFill>
              </a:rPr>
              <a:t/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FRUIT </a:t>
            </a:r>
            <a:r>
              <a:rPr lang="es-MX" altLang="en-US" sz="1300" dirty="0">
                <a:solidFill>
                  <a:srgbClr val="000000"/>
                </a:solidFill>
              </a:rPr>
              <a:t>JUICE (</a:t>
            </a:r>
            <a:r>
              <a:rPr lang="es-MX" altLang="en-US" sz="1300" b="1" dirty="0" smtClean="0">
                <a:solidFill>
                  <a:srgbClr val="000000"/>
                </a:solidFill>
              </a:rPr>
              <a:t>54 KCALS</a:t>
            </a:r>
            <a:r>
              <a:rPr lang="es-MX" altLang="en-US" sz="1300" dirty="0">
                <a:solidFill>
                  <a:srgbClr val="000000"/>
                </a:solidFill>
              </a:rPr>
              <a:t>)</a:t>
            </a:r>
            <a:endParaRPr lang="es-ES" altLang="en-US" sz="1300" dirty="0">
              <a:solidFill>
                <a:srgbClr val="000000"/>
              </a:solidFill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5693134" y="4886798"/>
            <a:ext cx="1828800" cy="5270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1300" dirty="0" smtClean="0">
                <a:solidFill>
                  <a:srgbClr val="000000"/>
                </a:solidFill>
              </a:rPr>
              <a:t>1/2 </a:t>
            </a:r>
            <a:r>
              <a:rPr lang="es-MX" altLang="en-US" sz="1300" dirty="0">
                <a:solidFill>
                  <a:srgbClr val="000000"/>
                </a:solidFill>
              </a:rPr>
              <a:t>CUP REDUCED </a:t>
            </a:r>
            <a:r>
              <a:rPr lang="es-MX" altLang="en-US" sz="1300" dirty="0" smtClean="0">
                <a:solidFill>
                  <a:srgbClr val="000000"/>
                </a:solidFill>
              </a:rPr>
              <a:t/>
            </a:r>
            <a:br>
              <a:rPr lang="es-MX" altLang="en-US" sz="1300" dirty="0" smtClean="0">
                <a:solidFill>
                  <a:srgbClr val="000000"/>
                </a:solidFill>
              </a:rPr>
            </a:br>
            <a:r>
              <a:rPr lang="es-MX" altLang="en-US" sz="1300" dirty="0" smtClean="0">
                <a:solidFill>
                  <a:srgbClr val="000000"/>
                </a:solidFill>
              </a:rPr>
              <a:t>FAT </a:t>
            </a:r>
            <a:r>
              <a:rPr lang="es-MX" altLang="en-US" sz="1300" dirty="0">
                <a:solidFill>
                  <a:srgbClr val="000000"/>
                </a:solidFill>
              </a:rPr>
              <a:t>MILK </a:t>
            </a:r>
            <a:r>
              <a:rPr lang="es-MX" altLang="en-US" sz="1300" dirty="0" smtClean="0">
                <a:solidFill>
                  <a:srgbClr val="000000"/>
                </a:solidFill>
              </a:rPr>
              <a:t>(</a:t>
            </a:r>
            <a:r>
              <a:rPr lang="es-MX" altLang="en-US" sz="1300" b="1" dirty="0" smtClean="0">
                <a:solidFill>
                  <a:srgbClr val="000000"/>
                </a:solidFill>
              </a:rPr>
              <a:t>52 </a:t>
            </a:r>
            <a:r>
              <a:rPr lang="es-MX" altLang="en-US" sz="1300" b="1" dirty="0">
                <a:solidFill>
                  <a:srgbClr val="000000"/>
                </a:solidFill>
              </a:rPr>
              <a:t>KCALS</a:t>
            </a:r>
            <a:r>
              <a:rPr lang="es-MX" altLang="en-US" sz="1300" dirty="0">
                <a:solidFill>
                  <a:srgbClr val="000000"/>
                </a:solidFill>
              </a:rPr>
              <a:t>)</a:t>
            </a:r>
            <a:endParaRPr lang="es-ES" altLang="en-US" sz="1300" dirty="0">
              <a:solidFill>
                <a:srgbClr val="000000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6762494" y="5503396"/>
            <a:ext cx="176545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n-US" sz="1400" dirty="0">
                <a:solidFill>
                  <a:srgbClr val="000000"/>
                </a:solidFill>
              </a:rPr>
              <a:t>6-8 GLASSES OF WATER (</a:t>
            </a:r>
            <a:r>
              <a:rPr lang="es-MX" altLang="en-US" sz="1400" b="1" dirty="0">
                <a:solidFill>
                  <a:srgbClr val="000000"/>
                </a:solidFill>
              </a:rPr>
              <a:t>0 Kcal</a:t>
            </a:r>
            <a:r>
              <a:rPr lang="es-MX" altLang="en-US" sz="1400" dirty="0">
                <a:solidFill>
                  <a:srgbClr val="000000"/>
                </a:solidFill>
              </a:rPr>
              <a:t>)</a:t>
            </a:r>
            <a:endParaRPr lang="es-E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78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277" y="2211754"/>
            <a:ext cx="8659446" cy="2891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277" y="4043204"/>
            <a:ext cx="8659446" cy="18574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2277" y="3109266"/>
            <a:ext cx="8659446" cy="2891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Ministry Of Health Response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10 </a:t>
            </a:r>
            <a:r>
              <a:rPr lang="en-US" sz="2400" dirty="0"/>
              <a:t>Objectives to prevent Chronic </a:t>
            </a:r>
            <a:r>
              <a:rPr lang="en-US" sz="2400" dirty="0" smtClean="0"/>
              <a:t>Diseases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506798"/>
            <a:ext cx="8502332" cy="4116387"/>
          </a:xfrm>
        </p:spPr>
        <p:txBody>
          <a:bodyPr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FF0000"/>
                </a:solidFill>
                <a:ea typeface="ＭＳ Ｐゴシック" pitchFamily="-112" charset="-128"/>
              </a:rPr>
              <a:t>Promote physical activity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(in school, work community, leisure environments)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Increase availability, access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and consumption of water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Reduce consumption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of sugar and fat in </a:t>
            </a:r>
            <a:r>
              <a:rPr lang="en-US" sz="1800" dirty="0" smtClean="0">
                <a:solidFill>
                  <a:srgbClr val="C00000"/>
                </a:solidFill>
                <a:ea typeface="ＭＳ Ｐゴシック" pitchFamily="-112" charset="-128"/>
              </a:rPr>
              <a:t>beverages</a:t>
            </a:r>
            <a:r>
              <a:rPr lang="en-US" sz="1800" dirty="0" smtClean="0">
                <a:ea typeface="ＭＳ Ｐゴシック" pitchFamily="-112" charset="-128"/>
              </a:rPr>
              <a:t>*</a:t>
            </a:r>
            <a:endParaRPr lang="en-US" sz="1800" dirty="0"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Increase consumption of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vegetables and fruits, legumes, hole grains and fiber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in the diet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 Improve the capacity for decision making for a healthy diet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(nutrition literacy)</a:t>
            </a:r>
            <a:r>
              <a:rPr lang="en-US" sz="1800" dirty="0">
                <a:ea typeface="ＭＳ Ｐゴシック" pitchFamily="-112" charset="-128"/>
              </a:rPr>
              <a:t> *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Promote and protect exclusive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breast-feeding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until 6 months of age 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12" charset="-128"/>
              </a:rPr>
              <a:t>and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adequate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complementary feeding starting at 6 months of age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Reduce the quantity of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added sugar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in industrialized 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12" charset="-128"/>
              </a:rPr>
              <a:t>foods*</a:t>
            </a:r>
            <a:endParaRPr lang="en-US" sz="1800" dirty="0">
              <a:solidFill>
                <a:srgbClr val="000000"/>
              </a:solidFill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Reduce consumption of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saturated fats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and eliminate consumption and production of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trans fats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of industrial 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12" charset="-128"/>
              </a:rPr>
              <a:t>origin*</a:t>
            </a:r>
            <a:endParaRPr lang="en-US" sz="1800" dirty="0">
              <a:solidFill>
                <a:srgbClr val="000000"/>
              </a:solidFill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Reduce portion sizes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of dishes, snacks and industrialized foods in restaurants and sale 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12" charset="-128"/>
              </a:rPr>
              <a:t>points*</a:t>
            </a:r>
            <a:endParaRPr lang="en-US" sz="1800" dirty="0">
              <a:solidFill>
                <a:srgbClr val="000000"/>
              </a:solidFill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Limit the quantity of added </a:t>
            </a:r>
            <a:r>
              <a:rPr lang="en-US" sz="1800" dirty="0">
                <a:solidFill>
                  <a:srgbClr val="C00000"/>
                </a:solidFill>
                <a:ea typeface="ＭＳ Ｐゴシック" pitchFamily="-112" charset="-128"/>
              </a:rPr>
              <a:t>sodium</a:t>
            </a:r>
            <a:r>
              <a:rPr lang="en-US" sz="1800" dirty="0">
                <a:ea typeface="ＭＳ Ｐゴシック" pitchFamily="-112" charset="-128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ＭＳ Ｐゴシック" pitchFamily="-112" charset="-128"/>
              </a:rPr>
              <a:t>in foods and reduce its 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12" charset="-128"/>
              </a:rPr>
              <a:t>consumption*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pitchFamily="-112" charset="-128"/>
              </a:rPr>
              <a:t>* Actions in which industry cooperation and participation and social responsibility are needed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endParaRPr lang="en-US" sz="1800" dirty="0" smtClean="0">
              <a:solidFill>
                <a:srgbClr val="000000"/>
              </a:solidFill>
              <a:ea typeface="ＭＳ Ｐゴシック" pitchFamily="-112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441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Third, very drawn out negotiations with food industry to create school </a:t>
            </a:r>
            <a:r>
              <a:rPr lang="en-US" dirty="0"/>
              <a:t>guidelines for healthy nutrition </a:t>
            </a:r>
            <a:r>
              <a:rPr lang="en-US" dirty="0" smtClean="0"/>
              <a:t>with major reductions in SSB’s and junk food for children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Fourth, national panel formed by Ministries of Health and Finance and the </a:t>
            </a:r>
            <a:r>
              <a:rPr lang="en-US" dirty="0" err="1" smtClean="0"/>
              <a:t>Mex</a:t>
            </a:r>
            <a:r>
              <a:rPr lang="en-US" dirty="0" smtClean="0"/>
              <a:t> FDA (COFEPRIS) to develop Front-of-pack </a:t>
            </a:r>
            <a:r>
              <a:rPr lang="en-US" dirty="0"/>
              <a:t>labeling system </a:t>
            </a:r>
            <a:endParaRPr lang="en-US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Then election, new conservative government but one senate led by more left-oriented party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72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2012-13: funding of civil society coalition, lobbyist, and research by Bloomberg Philanthropies provided the resources for civil society to build on national </a:t>
            </a:r>
            <a:r>
              <a:rPr lang="en-US" dirty="0" smtClean="0"/>
              <a:t>anti-SSB  </a:t>
            </a:r>
            <a:r>
              <a:rPr lang="en-US" dirty="0"/>
              <a:t>work and fight large Big Beverage push against taxation (previously lost 2 votes for 20% tax)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A long bitter campaign ensued[see next slides]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The role of very active civil society with funding for counter ads, press, very important. President forced to propose 10% tax to counter push for 20%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Also surprisingly gov’t created 8% junk food tax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7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15"/>
          <p:cNvGraphicFramePr/>
          <p:nvPr/>
        </p:nvGraphicFramePr>
        <p:xfrm>
          <a:off x="76200" y="2806700"/>
          <a:ext cx="8763000" cy="191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5 Conector recto"/>
          <p:cNvCxnSpPr/>
          <p:nvPr/>
        </p:nvCxnSpPr>
        <p:spPr>
          <a:xfrm rot="5400000">
            <a:off x="588794" y="4897606"/>
            <a:ext cx="1872000" cy="1588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errar llave 22"/>
          <p:cNvSpPr>
            <a:spLocks/>
          </p:cNvSpPr>
          <p:nvPr/>
        </p:nvSpPr>
        <p:spPr bwMode="auto">
          <a:xfrm rot="16200000">
            <a:off x="1638300" y="2476499"/>
            <a:ext cx="304800" cy="19050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errar llave 33"/>
          <p:cNvSpPr>
            <a:spLocks/>
          </p:cNvSpPr>
          <p:nvPr/>
        </p:nvSpPr>
        <p:spPr bwMode="auto">
          <a:xfrm rot="5400000">
            <a:off x="7813675" y="3235325"/>
            <a:ext cx="298450" cy="17526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CuadroTexto 42"/>
          <p:cNvSpPr txBox="1">
            <a:spLocks noChangeArrowheads="1"/>
          </p:cNvSpPr>
          <p:nvPr/>
        </p:nvSpPr>
        <p:spPr bwMode="auto">
          <a:xfrm>
            <a:off x="838200" y="5791200"/>
            <a:ext cx="1447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NEW PRESIDENT</a:t>
            </a:r>
            <a:r>
              <a:rPr lang="es-ES_tradnl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 TAKES OFFICES</a:t>
            </a:r>
          </a:p>
        </p:txBody>
      </p:sp>
      <p:cxnSp>
        <p:nvCxnSpPr>
          <p:cNvPr id="20" name="5 Conector recto"/>
          <p:cNvCxnSpPr/>
          <p:nvPr/>
        </p:nvCxnSpPr>
        <p:spPr>
          <a:xfrm>
            <a:off x="1600200" y="3810000"/>
            <a:ext cx="152400" cy="762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4648200" y="2881700"/>
            <a:ext cx="1524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D55000"/>
                </a:solidFill>
                <a:latin typeface="Calibri" charset="0"/>
                <a:ea typeface="Calibri" charset="0"/>
                <a:cs typeface="Calibri" charset="0"/>
              </a:rPr>
              <a:t>“12 SPOONFULS OF SUGAR”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Cerrar llave 22"/>
          <p:cNvSpPr>
            <a:spLocks/>
          </p:cNvSpPr>
          <p:nvPr/>
        </p:nvSpPr>
        <p:spPr bwMode="auto">
          <a:xfrm rot="16200000">
            <a:off x="5372100" y="2476500"/>
            <a:ext cx="304800" cy="19050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Cerrar llave 22"/>
          <p:cNvSpPr>
            <a:spLocks/>
          </p:cNvSpPr>
          <p:nvPr/>
        </p:nvSpPr>
        <p:spPr bwMode="auto">
          <a:xfrm rot="16200000">
            <a:off x="7734300" y="2476500"/>
            <a:ext cx="304800" cy="19050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8200" y="1825823"/>
            <a:ext cx="1295400" cy="30777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CAMPAIGNS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1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286000"/>
            <a:ext cx="784381" cy="606145"/>
          </a:xfrm>
          <a:prstGeom prst="rect">
            <a:avLst/>
          </a:prstGeom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838201" y="2905036"/>
            <a:ext cx="198119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D55000"/>
                </a:solidFill>
                <a:latin typeface="Calibri" charset="0"/>
                <a:ea typeface="Calibri" charset="0"/>
                <a:cs typeface="Calibri" charset="0"/>
              </a:rPr>
              <a:t>“FIRST CAME OBESITY, THEN DIABETES”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6096000" y="2881700"/>
            <a:ext cx="1524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D55000"/>
                </a:solidFill>
                <a:latin typeface="Calibri" charset="0"/>
                <a:ea typeface="Calibri" charset="0"/>
                <a:cs typeface="Calibri" charset="0"/>
              </a:rPr>
              <a:t>“A HEALTHIER MEXICO”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7162800" y="2881700"/>
            <a:ext cx="1143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D55000"/>
                </a:solidFill>
                <a:latin typeface="Calibri" charset="0"/>
                <a:ea typeface="Calibri" charset="0"/>
                <a:cs typeface="Calibri" charset="0"/>
              </a:rPr>
              <a:t>“SUGARY DRINKS”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7" name="Picture 36" descr="Bebederos_imag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847" y="2206792"/>
            <a:ext cx="830153" cy="688808"/>
          </a:xfrm>
          <a:prstGeom prst="rect">
            <a:avLst/>
          </a:prstGeom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229600" y="2881700"/>
            <a:ext cx="9144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D55000"/>
                </a:solidFill>
                <a:latin typeface="Calibri" charset="0"/>
                <a:ea typeface="Calibri" charset="0"/>
                <a:cs typeface="Calibri" charset="0"/>
              </a:rPr>
              <a:t>“WATER IS LIFE”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 descr="Plana color rebase Proceso &quot;impuesto&quot;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209800"/>
            <a:ext cx="541790" cy="702073"/>
          </a:xfrm>
          <a:prstGeom prst="rect">
            <a:avLst/>
          </a:prstGeom>
        </p:spPr>
      </p:pic>
      <p:cxnSp>
        <p:nvCxnSpPr>
          <p:cNvPr id="40" name="5 Conector recto"/>
          <p:cNvCxnSpPr/>
          <p:nvPr/>
        </p:nvCxnSpPr>
        <p:spPr>
          <a:xfrm rot="10800000">
            <a:off x="0" y="1066801"/>
            <a:ext cx="8915400" cy="1588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33600" y="914401"/>
            <a:ext cx="16002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EARNED MEDIA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3" name="5 Conector recto"/>
          <p:cNvCxnSpPr/>
          <p:nvPr/>
        </p:nvCxnSpPr>
        <p:spPr>
          <a:xfrm rot="5400000">
            <a:off x="-407197" y="2717003"/>
            <a:ext cx="1728000" cy="794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0" y="1474113"/>
            <a:ext cx="990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D55000"/>
                </a:solidFill>
                <a:latin typeface="Calibri" charset="0"/>
                <a:ea typeface="Calibri" charset="0"/>
                <a:cs typeface="Calibri" charset="0"/>
              </a:rPr>
              <a:t>ALLIANCE BORN</a:t>
            </a:r>
          </a:p>
        </p:txBody>
      </p:sp>
      <p:sp>
        <p:nvSpPr>
          <p:cNvPr id="49" name="CuadroTexto 1"/>
          <p:cNvSpPr txBox="1"/>
          <p:nvPr/>
        </p:nvSpPr>
        <p:spPr>
          <a:xfrm>
            <a:off x="2590800" y="15240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600" b="1" dirty="0" smtClean="0">
                <a:solidFill>
                  <a:prstClr val="black"/>
                </a:solidFill>
                <a:latin typeface="+mj-lt"/>
              </a:rPr>
              <a:t>THE MEXICAN SSB TAX TIMELINE</a:t>
            </a:r>
            <a:endParaRPr lang="es-MX" sz="1600" b="1" dirty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52" name="5 Conector recto"/>
          <p:cNvCxnSpPr/>
          <p:nvPr/>
        </p:nvCxnSpPr>
        <p:spPr>
          <a:xfrm rot="10800000">
            <a:off x="0" y="685800"/>
            <a:ext cx="8915400" cy="1588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19200" y="533400"/>
            <a:ext cx="2209800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COALITION BUILDING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" name="CuadroTexto 42"/>
          <p:cNvSpPr txBox="1">
            <a:spLocks noChangeArrowheads="1"/>
          </p:cNvSpPr>
          <p:nvPr/>
        </p:nvSpPr>
        <p:spPr bwMode="auto">
          <a:xfrm>
            <a:off x="6248400" y="5410200"/>
            <a:ext cx="1447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PEÑA NIETO ANNOUNCES SODA TAX IN FISCAL REFORM</a:t>
            </a:r>
          </a:p>
        </p:txBody>
      </p:sp>
      <p:cxnSp>
        <p:nvCxnSpPr>
          <p:cNvPr id="56" name="5 Conector recto"/>
          <p:cNvCxnSpPr/>
          <p:nvPr/>
        </p:nvCxnSpPr>
        <p:spPr>
          <a:xfrm rot="5400000">
            <a:off x="1379197" y="4412003"/>
            <a:ext cx="900000" cy="794"/>
          </a:xfrm>
          <a:prstGeom prst="line">
            <a:avLst/>
          </a:prstGeom>
          <a:ln w="38100" cmpd="sng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42"/>
          <p:cNvSpPr txBox="1">
            <a:spLocks noChangeArrowheads="1"/>
          </p:cNvSpPr>
          <p:nvPr/>
        </p:nvSpPr>
        <p:spPr bwMode="auto">
          <a:xfrm>
            <a:off x="1143000" y="4724400"/>
            <a:ext cx="1447800" cy="938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SSB TAX BILL INTRODUCED IN SENATE </a:t>
            </a:r>
            <a:r>
              <a:rPr lang="en-US" sz="1100" dirty="0" smtClean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s-ES_tradnl" sz="1100" dirty="0" smtClean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 “TABLED” TIL FISCAL REFORM </a:t>
            </a:r>
          </a:p>
        </p:txBody>
      </p:sp>
      <p:sp>
        <p:nvSpPr>
          <p:cNvPr id="44" name="CuadroTexto 42"/>
          <p:cNvSpPr txBox="1">
            <a:spLocks noChangeArrowheads="1"/>
          </p:cNvSpPr>
          <p:nvPr/>
        </p:nvSpPr>
        <p:spPr bwMode="auto">
          <a:xfrm>
            <a:off x="5257800" y="4800600"/>
            <a:ext cx="1447800" cy="6001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KEY DIALOGUE WITH MINISTRY OF FINANCE</a:t>
            </a:r>
          </a:p>
        </p:txBody>
      </p:sp>
      <p:sp>
        <p:nvSpPr>
          <p:cNvPr id="48" name="Cerrar llave 33"/>
          <p:cNvSpPr>
            <a:spLocks/>
          </p:cNvSpPr>
          <p:nvPr/>
        </p:nvSpPr>
        <p:spPr bwMode="auto">
          <a:xfrm rot="5400000">
            <a:off x="955675" y="3235325"/>
            <a:ext cx="298450" cy="17526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CuadroTexto 34"/>
          <p:cNvSpPr txBox="1">
            <a:spLocks noChangeArrowheads="1"/>
          </p:cNvSpPr>
          <p:nvPr/>
        </p:nvSpPr>
        <p:spPr bwMode="auto">
          <a:xfrm>
            <a:off x="533400" y="41910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CONGRESS IN SESSION</a:t>
            </a:r>
            <a:endParaRPr lang="es-ES_tradnl" sz="1100" dirty="0">
              <a:solidFill>
                <a:prstClr val="black">
                  <a:lumMod val="75000"/>
                  <a:lumOff val="2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Cerrar llave 33"/>
          <p:cNvSpPr>
            <a:spLocks/>
          </p:cNvSpPr>
          <p:nvPr/>
        </p:nvSpPr>
        <p:spPr bwMode="auto">
          <a:xfrm rot="5400000">
            <a:off x="4079875" y="3235325"/>
            <a:ext cx="298450" cy="17526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8" name="5 Conector recto"/>
          <p:cNvCxnSpPr/>
          <p:nvPr/>
        </p:nvCxnSpPr>
        <p:spPr>
          <a:xfrm rot="5400000">
            <a:off x="5570197" y="4335803"/>
            <a:ext cx="900000" cy="794"/>
          </a:xfrm>
          <a:prstGeom prst="line">
            <a:avLst/>
          </a:prstGeom>
          <a:ln w="38100" cmpd="sng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 Conector recto"/>
          <p:cNvCxnSpPr/>
          <p:nvPr/>
        </p:nvCxnSpPr>
        <p:spPr>
          <a:xfrm rot="5400000">
            <a:off x="83797" y="4335803"/>
            <a:ext cx="900000" cy="794"/>
          </a:xfrm>
          <a:prstGeom prst="line">
            <a:avLst/>
          </a:prstGeom>
          <a:ln w="38100" cmpd="sng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2"/>
          <p:cNvSpPr txBox="1">
            <a:spLocks noChangeArrowheads="1"/>
          </p:cNvSpPr>
          <p:nvPr/>
        </p:nvSpPr>
        <p:spPr bwMode="auto">
          <a:xfrm>
            <a:off x="228600" y="4724400"/>
            <a:ext cx="838200" cy="938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COLLECT SIGNATORIES TO SSB TAX BILL</a:t>
            </a:r>
          </a:p>
        </p:txBody>
      </p:sp>
      <p:pic>
        <p:nvPicPr>
          <p:cNvPr id="61" name="Picture 60" descr="No te hagas daño_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286000"/>
            <a:ext cx="856090" cy="6096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2" name="5 Conector recto"/>
          <p:cNvCxnSpPr/>
          <p:nvPr/>
        </p:nvCxnSpPr>
        <p:spPr>
          <a:xfrm rot="10800000">
            <a:off x="6400800" y="1905000"/>
            <a:ext cx="2590800" cy="1588"/>
          </a:xfrm>
          <a:prstGeom prst="line">
            <a:avLst/>
          </a:prstGeom>
          <a:ln w="38100" cmpd="sng">
            <a:solidFill>
              <a:srgbClr val="008000"/>
            </a:solidFill>
            <a:prstDash val="sys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029200" y="1610380"/>
            <a:ext cx="1295400" cy="523220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INDUSTRY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CAMPAIGNS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" name="CuadroTexto 42"/>
          <p:cNvSpPr txBox="1">
            <a:spLocks noChangeArrowheads="1"/>
          </p:cNvSpPr>
          <p:nvPr/>
        </p:nvSpPr>
        <p:spPr bwMode="auto">
          <a:xfrm>
            <a:off x="7086600" y="4826913"/>
            <a:ext cx="1066800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INTENSE LOBBYING</a:t>
            </a:r>
          </a:p>
        </p:txBody>
      </p:sp>
      <p:sp>
        <p:nvSpPr>
          <p:cNvPr id="70" name="Cerrar llave 33"/>
          <p:cNvSpPr>
            <a:spLocks/>
          </p:cNvSpPr>
          <p:nvPr/>
        </p:nvSpPr>
        <p:spPr bwMode="auto">
          <a:xfrm rot="5400000">
            <a:off x="7508875" y="4156075"/>
            <a:ext cx="222250" cy="10668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es-ES_trad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CuadroTexto 42"/>
          <p:cNvSpPr txBox="1">
            <a:spLocks noChangeArrowheads="1"/>
          </p:cNvSpPr>
          <p:nvPr/>
        </p:nvSpPr>
        <p:spPr bwMode="auto">
          <a:xfrm>
            <a:off x="7620000" y="5410200"/>
            <a:ext cx="1219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SSB TAX PASSED</a:t>
            </a:r>
          </a:p>
        </p:txBody>
      </p:sp>
      <p:cxnSp>
        <p:nvCxnSpPr>
          <p:cNvPr id="73" name="5 Conector recto"/>
          <p:cNvCxnSpPr/>
          <p:nvPr/>
        </p:nvCxnSpPr>
        <p:spPr>
          <a:xfrm rot="5400000">
            <a:off x="6201194" y="4695406"/>
            <a:ext cx="1620000" cy="1588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5 Conector recto"/>
          <p:cNvCxnSpPr/>
          <p:nvPr/>
        </p:nvCxnSpPr>
        <p:spPr>
          <a:xfrm rot="5400000">
            <a:off x="7420394" y="4619206"/>
            <a:ext cx="1620000" cy="1588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 descr="Diabetes:amputación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2209800"/>
            <a:ext cx="1295400" cy="723957"/>
          </a:xfrm>
          <a:prstGeom prst="rect">
            <a:avLst/>
          </a:prstGeom>
        </p:spPr>
      </p:pic>
      <p:sp>
        <p:nvSpPr>
          <p:cNvPr id="11" name="CuadroTexto 34"/>
          <p:cNvSpPr txBox="1">
            <a:spLocks noChangeArrowheads="1"/>
          </p:cNvSpPr>
          <p:nvPr/>
        </p:nvSpPr>
        <p:spPr bwMode="auto">
          <a:xfrm>
            <a:off x="7086600" y="4191001"/>
            <a:ext cx="1828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CONGRESS IN SESSION</a:t>
            </a:r>
            <a:endParaRPr lang="es-ES_tradnl" sz="1100" dirty="0">
              <a:solidFill>
                <a:prstClr val="black">
                  <a:lumMod val="75000"/>
                  <a:lumOff val="2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7" name="CuadroTexto 34"/>
          <p:cNvSpPr txBox="1">
            <a:spLocks noChangeArrowheads="1"/>
          </p:cNvSpPr>
          <p:nvPr/>
        </p:nvSpPr>
        <p:spPr bwMode="auto">
          <a:xfrm>
            <a:off x="3276600" y="4267200"/>
            <a:ext cx="1828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CONGRESS IN SESSION</a:t>
            </a:r>
            <a:endParaRPr lang="es-ES_tradnl" sz="1100" dirty="0">
              <a:solidFill>
                <a:prstClr val="black">
                  <a:lumMod val="75000"/>
                  <a:lumOff val="2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4" name="Picture 83" descr="Obesidad en México_imag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4572000"/>
            <a:ext cx="677410" cy="875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5" name="CuadroTexto 42"/>
          <p:cNvSpPr txBox="1">
            <a:spLocks noChangeArrowheads="1"/>
          </p:cNvSpPr>
          <p:nvPr/>
        </p:nvSpPr>
        <p:spPr bwMode="auto">
          <a:xfrm>
            <a:off x="2667000" y="5410200"/>
            <a:ext cx="106680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ACADEMIA LAUNCH OF POLICY RECOM’S</a:t>
            </a:r>
          </a:p>
        </p:txBody>
      </p:sp>
      <p:cxnSp>
        <p:nvCxnSpPr>
          <p:cNvPr id="86" name="5 Conector recto"/>
          <p:cNvCxnSpPr/>
          <p:nvPr/>
        </p:nvCxnSpPr>
        <p:spPr>
          <a:xfrm rot="16200000" flipH="1">
            <a:off x="2645456" y="3983945"/>
            <a:ext cx="685800" cy="490311"/>
          </a:xfrm>
          <a:prstGeom prst="line">
            <a:avLst/>
          </a:prstGeom>
          <a:ln w="38100" cmpd="sng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5 Conector recto"/>
          <p:cNvCxnSpPr/>
          <p:nvPr/>
        </p:nvCxnSpPr>
        <p:spPr>
          <a:xfrm rot="10800000">
            <a:off x="0" y="1446211"/>
            <a:ext cx="8915400" cy="1588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uadroTexto 42"/>
          <p:cNvSpPr txBox="1">
            <a:spLocks noChangeArrowheads="1"/>
          </p:cNvSpPr>
          <p:nvPr/>
        </p:nvSpPr>
        <p:spPr bwMode="auto">
          <a:xfrm>
            <a:off x="7086600" y="1579602"/>
            <a:ext cx="1066800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PRINT AD BATTLE IN THE PRESS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124200" y="1295400"/>
            <a:ext cx="1828800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EXPERT FORUMS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2" name="Picture 41" descr="logo AS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64" y="518052"/>
            <a:ext cx="1011936" cy="10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752600" y="533400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2000" b="1" dirty="0" smtClean="0">
              <a:solidFill>
                <a:prstClr val="black"/>
              </a:solidFill>
              <a:latin typeface="Calibri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ES" sz="2000" b="1" dirty="0" err="1" smtClean="0">
                <a:solidFill>
                  <a:prstClr val="black"/>
                </a:solidFill>
                <a:latin typeface="+mj-lt"/>
              </a:rPr>
              <a:t>Coalition</a:t>
            </a:r>
            <a:r>
              <a:rPr lang="es-ES" sz="2000" b="1" dirty="0" smtClean="0">
                <a:solidFill>
                  <a:prstClr val="black"/>
                </a:solidFill>
                <a:latin typeface="+mj-lt"/>
              </a:rPr>
              <a:t> building: </a:t>
            </a:r>
            <a:r>
              <a:rPr lang="es-ES" dirty="0" smtClean="0">
                <a:solidFill>
                  <a:prstClr val="black"/>
                </a:solidFill>
                <a:latin typeface="+mj-lt"/>
              </a:rPr>
              <a:t>Create the Nutritional Health Alliance with former and new allies (diverse member base) and a shared, comprehensive agenda on malnutrition and obesity </a:t>
            </a:r>
            <a:endParaRPr lang="es-ES" b="1" dirty="0" smtClean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800" dirty="0" smtClean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2000" dirty="0" smtClean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2000" dirty="0" smtClean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s-ES" sz="2000" dirty="0" smtClean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3" descr="Portada Manifiesto 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90" y="457200"/>
            <a:ext cx="1143000" cy="3375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1"/>
          <p:cNvSpPr txBox="1"/>
          <p:nvPr/>
        </p:nvSpPr>
        <p:spPr>
          <a:xfrm>
            <a:off x="304800" y="2286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+mj-lt"/>
              </a:rPr>
              <a:t>CAMPAIGN STRATEGY (1)</a:t>
            </a:r>
            <a:endParaRPr lang="es-MX" sz="32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2" name="Picture 11" descr="Obesidad en México_image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190" y="2057400"/>
            <a:ext cx="1591810" cy="2057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90" y="4037991"/>
            <a:ext cx="2516435" cy="1600809"/>
          </a:xfrm>
          <a:prstGeom prst="rect">
            <a:avLst/>
          </a:prstGeom>
        </p:spPr>
      </p:pic>
      <p:pic>
        <p:nvPicPr>
          <p:cNvPr id="17" name="Picture 16" descr="12 spoonfuls campaign_subway platform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025" y="4835332"/>
            <a:ext cx="2209800" cy="1463993"/>
          </a:xfrm>
          <a:prstGeom prst="rect">
            <a:avLst/>
          </a:prstGeom>
        </p:spPr>
      </p:pic>
      <p:pic>
        <p:nvPicPr>
          <p:cNvPr id="19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825" y="4734446"/>
            <a:ext cx="2668842" cy="1519804"/>
          </a:xfrm>
          <a:prstGeom prst="rect">
            <a:avLst/>
          </a:prstGeom>
        </p:spPr>
      </p:pic>
      <p:pic>
        <p:nvPicPr>
          <p:cNvPr id="10" name="Picture 9" descr="Plana color rebase Proceso &quot;impuesto&quot;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225" y="4530532"/>
            <a:ext cx="1447800" cy="1876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CuadroTexto 5"/>
          <p:cNvSpPr txBox="1"/>
          <p:nvPr/>
        </p:nvSpPr>
        <p:spPr>
          <a:xfrm>
            <a:off x="3200400" y="1447800"/>
            <a:ext cx="5638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b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800" b="1" dirty="0" smtClean="0">
              <a:solidFill>
                <a:prstClr val="black"/>
              </a:solidFill>
              <a:latin typeface="Calibri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ES" sz="2000" b="1" dirty="0" err="1" smtClean="0">
                <a:solidFill>
                  <a:prstClr val="black"/>
                </a:solidFill>
                <a:latin typeface="+mj-lt"/>
              </a:rPr>
              <a:t>Evidence</a:t>
            </a:r>
            <a:r>
              <a:rPr lang="es-ES" sz="2000" b="1" dirty="0" smtClean="0">
                <a:solidFill>
                  <a:prstClr val="black"/>
                </a:solidFill>
                <a:latin typeface="+mj-lt"/>
              </a:rPr>
              <a:t> based: </a:t>
            </a:r>
            <a:r>
              <a:rPr lang="es-ES" dirty="0" smtClean="0">
                <a:solidFill>
                  <a:prstClr val="black"/>
                </a:solidFill>
                <a:latin typeface="+mj-lt"/>
              </a:rPr>
              <a:t>Reports, arguments and proposals; draw from soda tax modeling and academic policy recommendations (National Institute of Public Health, et al); forums with experts; public opinion polls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800" dirty="0" smtClean="0">
              <a:solidFill>
                <a:prstClr val="black"/>
              </a:solidFill>
              <a:latin typeface="+mj-lt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ES" sz="2000" b="1" dirty="0" err="1" smtClean="0">
                <a:solidFill>
                  <a:prstClr val="black"/>
                </a:solidFill>
                <a:latin typeface="+mj-lt"/>
              </a:rPr>
              <a:t>Public</a:t>
            </a:r>
            <a:r>
              <a:rPr lang="es-ES" sz="2000" b="1" dirty="0" smtClean="0">
                <a:solidFill>
                  <a:prstClr val="black"/>
                </a:solidFill>
                <a:latin typeface="+mj-lt"/>
              </a:rPr>
              <a:t> campaigns: </a:t>
            </a:r>
            <a:r>
              <a:rPr lang="es-ES" dirty="0" smtClean="0">
                <a:solidFill>
                  <a:prstClr val="black"/>
                </a:solidFill>
                <a:latin typeface="+mj-lt"/>
              </a:rPr>
              <a:t>Expose the human drama of diabetes; stigmatize SSBs; promote soda tax and drinking fountains. Recurring theme: “Soda is sweet. Diabetes isn’t.”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2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2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s-ES" sz="20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89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36" y="0"/>
            <a:ext cx="8226425" cy="1143000"/>
          </a:xfrm>
        </p:spPr>
        <p:txBody>
          <a:bodyPr/>
          <a:lstStyle/>
          <a:p>
            <a:r>
              <a:rPr lang="en-US" sz="2800" dirty="0" smtClean="0"/>
              <a:t>State of Adult Female Obesity Across LMIC’s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006" y="742498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Large shift away from </a:t>
            </a:r>
            <a:r>
              <a:rPr lang="en-US" sz="2400" dirty="0" err="1"/>
              <a:t>undernutrition</a:t>
            </a:r>
            <a:r>
              <a:rPr lang="en-US" sz="2400" dirty="0"/>
              <a:t> to overweight across all regions with some critical </a:t>
            </a:r>
            <a:r>
              <a:rPr lang="en-US" sz="2400" dirty="0" smtClean="0"/>
              <a:t>exceptions; acceleration annualized prevalence increase in rural overweight status.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/>
              <a:t>The BMI distribution is shifting rightward and at high levels, increasing significantly. This represents an 8-10 kg increase in weight over a 10-18 year period in </a:t>
            </a:r>
            <a:br>
              <a:rPr lang="en-US" sz="2400" dirty="0" smtClean="0"/>
            </a:br>
            <a:r>
              <a:rPr lang="en-US" sz="2400" dirty="0" smtClean="0"/>
              <a:t>many countries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/>
              <a:t>Waist </a:t>
            </a:r>
            <a:r>
              <a:rPr lang="en-US" sz="2400" dirty="0"/>
              <a:t>circumferences </a:t>
            </a:r>
            <a:r>
              <a:rPr lang="en-US" sz="2400" dirty="0" smtClean="0"/>
              <a:t>increasing </a:t>
            </a:r>
            <a:r>
              <a:rPr lang="en-US" sz="2400" dirty="0"/>
              <a:t>at the same BMI </a:t>
            </a:r>
            <a:r>
              <a:rPr lang="en-US" sz="2400" dirty="0" smtClean="0"/>
              <a:t>level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/>
              <a:t>Adolescents: not presented but much more complex picture with much more </a:t>
            </a:r>
            <a:r>
              <a:rPr lang="en-US" sz="2400" dirty="0" err="1" smtClean="0"/>
              <a:t>undernutrition</a:t>
            </a:r>
            <a:r>
              <a:rPr lang="en-US" sz="2400" dirty="0" smtClean="0"/>
              <a:t>-fear of intergenerational transmission of stunting/</a:t>
            </a:r>
            <a:r>
              <a:rPr lang="en-US" sz="2400" dirty="0" err="1" smtClean="0"/>
              <a:t>undernutrition</a:t>
            </a:r>
            <a:r>
              <a:rPr lang="en-US" sz="2400" dirty="0" smtClean="0"/>
              <a:t>. [paper under review]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39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/>
          <p:cNvSpPr txBox="1"/>
          <p:nvPr/>
        </p:nvSpPr>
        <p:spPr>
          <a:xfrm>
            <a:off x="533400" y="25309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+mj-lt"/>
              </a:rPr>
              <a:t>CAMPAIGN STRATEGY (2)</a:t>
            </a:r>
            <a:endParaRPr lang="es-MX" sz="32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0" name="Picture 9" descr="Int'l Forum_coverage La Jornada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625" y="1219200"/>
            <a:ext cx="1718895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1" name="Picture 10" descr="Oct 15_To your health_A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819400"/>
            <a:ext cx="1673235" cy="3016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Oct 24_Obesity transmitted by soda lobbyists_A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352800"/>
            <a:ext cx="1752600" cy="2986160"/>
          </a:xfrm>
          <a:prstGeom prst="rect">
            <a:avLst/>
          </a:prstGeom>
        </p:spPr>
      </p:pic>
      <p:pic>
        <p:nvPicPr>
          <p:cNvPr id="8" name="Picture 7" descr="12 spoonfuls launch_May 2013_photo 2-carrying suga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265" y="837872"/>
            <a:ext cx="2531035" cy="16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uadroTexto 5"/>
          <p:cNvSpPr txBox="1"/>
          <p:nvPr/>
        </p:nvSpPr>
        <p:spPr>
          <a:xfrm>
            <a:off x="195557" y="711442"/>
            <a:ext cx="462670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800" dirty="0" smtClean="0">
              <a:solidFill>
                <a:prstClr val="black"/>
              </a:solidFill>
              <a:latin typeface="Calibri"/>
            </a:endParaRPr>
          </a:p>
          <a:p>
            <a:pPr marL="344488" indent="-227013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Media strategy: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Create public debate through press conferences (1xweek), public actions/performances (1xmonth) and newspaper ads (2xweek in Oct.)</a:t>
            </a:r>
          </a:p>
          <a:p>
            <a:pPr marL="344488" indent="-227013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endParaRPr lang="en-US" sz="800" dirty="0" smtClean="0">
              <a:solidFill>
                <a:prstClr val="black"/>
              </a:solidFill>
              <a:latin typeface="+mj-lt"/>
            </a:endParaRPr>
          </a:p>
          <a:p>
            <a:pPr marL="344488" indent="-227013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Engagement with decision-makers and lobbying: </a:t>
            </a:r>
          </a:p>
          <a:p>
            <a:pPr marL="860425" lvl="1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‒"/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Actor mapping </a:t>
            </a:r>
          </a:p>
          <a:p>
            <a:pPr marL="860425" lvl="1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‒"/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Identification of champion(s)</a:t>
            </a:r>
          </a:p>
          <a:p>
            <a:pPr marL="860425" lvl="1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‒"/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Relationship building across parties, ministries and Congressional committees</a:t>
            </a:r>
          </a:p>
          <a:p>
            <a:pPr marL="860425" lvl="1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‒"/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Mini public campaign targeting Congress</a:t>
            </a:r>
          </a:p>
          <a:p>
            <a:pPr marL="860425" lvl="1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‒"/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Tracking industry lobbying (responding or exposing as necessary)</a:t>
            </a:r>
          </a:p>
          <a:p>
            <a:pPr marL="344488" indent="-227013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endParaRPr lang="en-US" sz="800" b="1" dirty="0" smtClean="0">
              <a:solidFill>
                <a:prstClr val="black"/>
              </a:solidFill>
              <a:latin typeface="+mj-lt"/>
            </a:endParaRPr>
          </a:p>
          <a:p>
            <a:pPr marL="344488" indent="-227013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International support: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WHO recommendations, PAHO, IASO/IOTF and other allied INGO’s, health advocates in the US</a:t>
            </a:r>
            <a:endParaRPr lang="es-ES" dirty="0" smtClean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1376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z="3200" dirty="0"/>
              <a:t>The Mexican </a:t>
            </a:r>
            <a:r>
              <a:rPr lang="en-US" sz="3200" dirty="0" smtClean="0"/>
              <a:t>Tax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8788" y="1452093"/>
                <a:ext cx="8226425" cy="4116387"/>
              </a:xfrm>
            </p:spPr>
            <p:txBody>
              <a:bodyPr/>
              <a:lstStyle/>
              <a:p>
                <a:pPr>
                  <a:spcBef>
                    <a:spcPts val="200"/>
                  </a:spcBef>
                  <a:spcAft>
                    <a:spcPts val="400"/>
                  </a:spcAft>
                </a:pPr>
                <a:r>
                  <a:rPr lang="en-US" sz="2200" b="1" dirty="0">
                    <a:latin typeface="+mj-lt"/>
                  </a:rPr>
                  <a:t>Passed Oct 31, </a:t>
                </a:r>
                <a:r>
                  <a:rPr lang="en-US" sz="2200" b="1" dirty="0" smtClean="0">
                    <a:latin typeface="+mj-lt"/>
                  </a:rPr>
                  <a:t>2013 </a:t>
                </a:r>
                <a:endParaRPr lang="en-US" sz="2200" b="1" dirty="0">
                  <a:latin typeface="+mj-lt"/>
                </a:endParaRPr>
              </a:p>
              <a:p>
                <a:pPr>
                  <a:spcBef>
                    <a:spcPts val="200"/>
                  </a:spcBef>
                  <a:spcAft>
                    <a:spcPts val="400"/>
                  </a:spcAft>
                </a:pPr>
                <a:r>
                  <a:rPr lang="en-US" sz="2200" b="1" dirty="0">
                    <a:latin typeface="+mj-lt"/>
                  </a:rPr>
                  <a:t>Sugar-sweetened beverages (SSB): </a:t>
                </a:r>
                <a:r>
                  <a:rPr lang="en-US" sz="2200" dirty="0">
                    <a:latin typeface="+mj-lt"/>
                  </a:rPr>
                  <a:t>All flavored waters including concentrates, powders or syrups used to prepare flavored waters; that have </a:t>
                </a:r>
                <a:r>
                  <a:rPr lang="en-US" sz="2200" u="sng" dirty="0">
                    <a:latin typeface="+mj-lt"/>
                  </a:rPr>
                  <a:t>added sugars</a:t>
                </a:r>
                <a:r>
                  <a:rPr lang="en-US" sz="2200" dirty="0">
                    <a:latin typeface="+mj-lt"/>
                  </a:rPr>
                  <a:t> will be subject to a tax of </a:t>
                </a:r>
                <a:r>
                  <a:rPr lang="en-US" sz="2200" u="sng" dirty="0" smtClean="0">
                    <a:latin typeface="+mj-lt"/>
                  </a:rPr>
                  <a:t>$ one </a:t>
                </a:r>
                <a:r>
                  <a:rPr lang="en-US" sz="2200" u="sng" dirty="0">
                    <a:latin typeface="+mj-lt"/>
                  </a:rPr>
                  <a:t>peso per liter</a:t>
                </a:r>
                <a:r>
                  <a:rPr lang="en-US" sz="2200" dirty="0">
                    <a:latin typeface="+mj-lt"/>
                  </a:rPr>
                  <a:t>.(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/>
                      </a:rPr>
                      <m:t>≈</m:t>
                    </m:r>
                  </m:oMath>
                </a14:m>
                <a:r>
                  <a:rPr lang="en-US" sz="2200" dirty="0">
                    <a:latin typeface="+mj-lt"/>
                  </a:rPr>
                  <a:t> 10%)</a:t>
                </a:r>
              </a:p>
              <a:p>
                <a:pPr>
                  <a:spcBef>
                    <a:spcPts val="200"/>
                  </a:spcBef>
                  <a:spcAft>
                    <a:spcPts val="400"/>
                  </a:spcAft>
                </a:pPr>
                <a:r>
                  <a:rPr lang="en-US" sz="2200" dirty="0">
                    <a:latin typeface="+mj-lt"/>
                  </a:rPr>
                  <a:t>Excludes 100% juices and flavored, milk and yoghurt.&gt; 35% for potable water fountains in schools.</a:t>
                </a:r>
              </a:p>
              <a:p>
                <a:pPr>
                  <a:spcBef>
                    <a:spcPts val="200"/>
                  </a:spcBef>
                  <a:spcAft>
                    <a:spcPts val="400"/>
                  </a:spcAft>
                </a:pPr>
                <a:r>
                  <a:rPr lang="en-US" sz="2200" b="1" dirty="0">
                    <a:latin typeface="+mj-lt"/>
                  </a:rPr>
                  <a:t>Junk food:</a:t>
                </a:r>
                <a:r>
                  <a:rPr lang="en-US" sz="2200" dirty="0">
                    <a:latin typeface="+mj-lt"/>
                  </a:rPr>
                  <a:t> All non-basic foods (chips and snacks; candies; chocolate and cacao based products; puddings; fruit-made and vegetable-made sweets; peanut and hazelnut butters; milk and caramel-based sweets; cereal-based products; ice-cream and ice-pops) with an energy density </a:t>
                </a:r>
                <a:r>
                  <a:rPr lang="en-US" sz="2200" u="sng" dirty="0">
                    <a:latin typeface="+mj-lt"/>
                  </a:rPr>
                  <a:t>≥ 275kcal/100g</a:t>
                </a:r>
                <a:r>
                  <a:rPr lang="en-US" sz="2200" dirty="0">
                    <a:latin typeface="+mj-lt"/>
                  </a:rPr>
                  <a:t> will be subject to a </a:t>
                </a:r>
                <a:r>
                  <a:rPr lang="en-US" sz="2200" u="sng" dirty="0">
                    <a:latin typeface="+mj-lt"/>
                  </a:rPr>
                  <a:t>tax of 8</a:t>
                </a:r>
                <a:r>
                  <a:rPr lang="en-US" sz="2200" u="sng" dirty="0" smtClean="0">
                    <a:latin typeface="+mj-lt"/>
                  </a:rPr>
                  <a:t>%</a:t>
                </a:r>
                <a:r>
                  <a:rPr lang="en-US" sz="2200" dirty="0" smtClean="0">
                    <a:latin typeface="+mj-lt"/>
                  </a:rPr>
                  <a:t> </a:t>
                </a:r>
                <a:endParaRPr lang="en-US" sz="2200" dirty="0">
                  <a:latin typeface="+mj-lt"/>
                </a:endParaRPr>
              </a:p>
              <a:p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788" y="1452093"/>
                <a:ext cx="8226425" cy="4116387"/>
              </a:xfrm>
              <a:blipFill rotWithShape="1">
                <a:blip r:embed="rId2"/>
                <a:stretch>
                  <a:fillRect l="-815" t="-741" b="-16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0181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36" y="-395785"/>
            <a:ext cx="8226425" cy="1143000"/>
          </a:xfrm>
        </p:spPr>
        <p:txBody>
          <a:bodyPr/>
          <a:lstStyle/>
          <a:p>
            <a:r>
              <a:rPr lang="es-MX" sz="3200" dirty="0" err="1" smtClean="0">
                <a:solidFill>
                  <a:prstClr val="black"/>
                </a:solidFill>
              </a:rPr>
              <a:t>Factors</a:t>
            </a:r>
            <a:r>
              <a:rPr lang="es-MX" sz="3200" dirty="0" smtClean="0">
                <a:solidFill>
                  <a:prstClr val="black"/>
                </a:solidFill>
              </a:rPr>
              <a:t> of </a:t>
            </a:r>
            <a:r>
              <a:rPr lang="es-MX" sz="3200" dirty="0" err="1" smtClean="0">
                <a:solidFill>
                  <a:prstClr val="black"/>
                </a:solidFill>
              </a:rPr>
              <a:t>Success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41" y="502583"/>
            <a:ext cx="8226425" cy="4116387"/>
          </a:xfrm>
        </p:spPr>
        <p:txBody>
          <a:bodyPr/>
          <a:lstStyle/>
          <a:p>
            <a:pPr fontAlgn="auto"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Rationale 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for the tax &amp; linking it to the cause: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70% of the public in favor of a tax linked to obesity/diabetes prevention, children &amp; water </a:t>
            </a:r>
            <a:r>
              <a:rPr lang="en-US" sz="2000" dirty="0" smtClean="0">
                <a:solidFill>
                  <a:prstClr val="black"/>
                </a:solidFill>
                <a:latin typeface="+mj-lt"/>
              </a:rPr>
              <a:t>fountains</a:t>
            </a:r>
            <a:endParaRPr lang="en-US" sz="2000" dirty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Active 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and vocal academic community: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“Obesity in Mexico” policy recommendations by National Academy of Medicine &amp; </a:t>
            </a:r>
            <a:r>
              <a:rPr lang="en-US" sz="2000" dirty="0" smtClean="0">
                <a:solidFill>
                  <a:prstClr val="black"/>
                </a:solidFill>
                <a:latin typeface="+mj-lt"/>
              </a:rPr>
              <a:t>INSP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 Permanent public debate: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Presence on the streets and every few days in national newspapers through campaigns, ads and earned </a:t>
            </a:r>
            <a:r>
              <a:rPr lang="en-US" sz="2000" dirty="0" smtClean="0">
                <a:solidFill>
                  <a:prstClr val="black"/>
                </a:solidFill>
                <a:latin typeface="+mj-lt"/>
              </a:rPr>
              <a:t>media</a:t>
            </a:r>
            <a:endParaRPr lang="en-US" sz="2000" dirty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Lobbying strategy: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A “fearless” champion (Senator Marcela Torres), continuity and “Congress, Who’s side are you on?” </a:t>
            </a:r>
            <a:r>
              <a:rPr lang="en-US" sz="2000" dirty="0" smtClean="0">
                <a:solidFill>
                  <a:prstClr val="black"/>
                </a:solidFill>
                <a:latin typeface="+mj-lt"/>
              </a:rPr>
              <a:t>campaign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 Executive support: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President Peña Nieto included the soda tax in his fiscal reform package; Ministry of Finance seeks revenue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“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Lucky” political timing for legislative support: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The Pact for Mexico favored passage of the fiscal reform </a:t>
            </a:r>
            <a:r>
              <a:rPr lang="en-US" sz="2000" dirty="0" smtClean="0">
                <a:solidFill>
                  <a:prstClr val="black"/>
                </a:solidFill>
                <a:latin typeface="+mj-lt"/>
              </a:rPr>
              <a:t>package</a:t>
            </a:r>
            <a:endParaRPr lang="en-US" sz="2000" dirty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Sufficient funding: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For human resources &amp; </a:t>
            </a:r>
            <a:r>
              <a:rPr lang="en-US" sz="2000" dirty="0" smtClean="0">
                <a:solidFill>
                  <a:prstClr val="black"/>
                </a:solidFill>
                <a:latin typeface="+mj-lt"/>
              </a:rPr>
              <a:t>campaigning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 Effective collaboration: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Close coordination and synergy with civil society and academia in past year, possible due to past collaboration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9024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Evaluation of price, marketing, food purchase shifts underway led by INSP with UNC collaboration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To date it appears as if price increases are being </a:t>
            </a:r>
            <a:br>
              <a:rPr lang="en-US" dirty="0" smtClean="0"/>
            </a:br>
            <a:r>
              <a:rPr lang="en-US" dirty="0" smtClean="0"/>
              <a:t>passed along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Future longitudinal analysis of impact on prices, marketing and food purchase patterns is being initiated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64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Mexico’s Critical Elements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85" y="1813667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Built up across medical and public health scholars over 5 years understanding of the role of sugary beverages so major consensus among most organizations, leaders in the field despite industry attempts to divide.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Built on major concerns about obesity, diabetes.  Results of 2012 National Survey represented final statement.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Civil society very active against very aggressive Big Beverage campaign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Gov’t need for tax revenue but got part of SSB tax applied to potable water in schools.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73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z="2800" dirty="0" smtClean="0"/>
              <a:t>4. Organizing options for review of major LMIC policy initiatives: NOURISHING framework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367161"/>
            <a:ext cx="8226425" cy="4576439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Developed by WCRF International (see Hawkes et al,  A </a:t>
            </a:r>
            <a:r>
              <a:rPr lang="en-US" dirty="0"/>
              <a:t>food policy package for healthy diets and the prevention of obesity and diet-related non-communicable diseases: the NOURISHING framework. </a:t>
            </a:r>
            <a:r>
              <a:rPr lang="en-US" i="1" dirty="0"/>
              <a:t>Obesity Reviews. 2013; 14: 159-68</a:t>
            </a:r>
            <a:r>
              <a:rPr lang="en-US" i="1" dirty="0" smtClean="0"/>
              <a:t>.)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i="1" dirty="0" smtClean="0"/>
              <a:t>Focus on food: The website is updated continuously.  Useful resource. </a:t>
            </a:r>
          </a:p>
          <a:p>
            <a:r>
              <a:rPr lang="en-US" i="1" dirty="0">
                <a:hlinkClick r:id="rId2"/>
              </a:rPr>
              <a:t>http://www.wcrf.org/policy_public_affairs/nourishing_framework</a:t>
            </a:r>
            <a:r>
              <a:rPr lang="en-US" i="1" dirty="0" smtClean="0">
                <a:hlinkClick r:id="rId2"/>
              </a:rPr>
              <a:t>/</a:t>
            </a:r>
            <a:endParaRPr lang="en-US" i="1" dirty="0" smtClean="0"/>
          </a:p>
          <a:p>
            <a:r>
              <a:rPr lang="en-US" smtClean="0"/>
              <a:t>Also many </a:t>
            </a:r>
            <a:r>
              <a:rPr lang="en-US" dirty="0" smtClean="0"/>
              <a:t>case studies on www.bellagioobesity2013.org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560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Focus on Key Elements of food system change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50" y="1796346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The food environment: 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	</a:t>
            </a:r>
            <a:r>
              <a:rPr lang="en-US" dirty="0" smtClean="0"/>
              <a:t>Economic tools: prices, subsidies, trade controls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	Labeling: front-of-the-package approaches being used; 	claims restrictions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	Marketing controls and restrictions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	</a:t>
            </a:r>
            <a:r>
              <a:rPr lang="en-US" dirty="0" smtClean="0"/>
              <a:t>restrict foods in selected institutions(e.g. schools)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Food systems: retailing, restaurant/fast food sector, farm to fork systems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Information and education: large scale and counseling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44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Food Environment: Economic Tools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795953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Taxation and Subsidies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	Mexico(10% SSB,8% junk food), Pacific islands, 	 	Singapore: subsidize selected foods for schools, 		hawker centers.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	</a:t>
            </a:r>
            <a:r>
              <a:rPr lang="en-US" dirty="0" smtClean="0"/>
              <a:t>other countries now considering the SSB tax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Ideally want a total sugar in beverages tax as most effective [tax per gram of sugar]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Import controls: problems with WTO emerged in Western Pacific Island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39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7391400" y="5791200"/>
            <a:ext cx="1295400" cy="7778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en-US" dirty="0" smtClean="0">
                <a:solidFill>
                  <a:prstClr val="black">
                    <a:tint val="75000"/>
                  </a:prstClr>
                </a:solidFill>
              </a:rPr>
            </a:b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2" name="Picture 14" descr="C-POND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26" t="15584" r="28812" b="24477"/>
          <a:stretch>
            <a:fillRect/>
          </a:stretch>
        </p:blipFill>
        <p:spPr bwMode="auto">
          <a:xfrm>
            <a:off x="4951828" y="5843960"/>
            <a:ext cx="106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13"/>
          <p:cNvSpPr txBox="1">
            <a:spLocks noChangeArrowheads="1"/>
          </p:cNvSpPr>
          <p:nvPr/>
        </p:nvSpPr>
        <p:spPr bwMode="auto">
          <a:xfrm>
            <a:off x="1071563" y="1481250"/>
            <a:ext cx="6389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endParaRPr lang="en-AU" altLang="en-US" sz="2800" smtClean="0">
              <a:solidFill>
                <a:prstClr val="black"/>
              </a:solidFill>
            </a:endParaRPr>
          </a:p>
          <a:p>
            <a:pPr eaLnBrk="1" hangingPunct="1">
              <a:buFontTx/>
              <a:buChar char="-"/>
            </a:pPr>
            <a:endParaRPr lang="en-AU" altLang="en-US" smtClean="0">
              <a:solidFill>
                <a:prstClr val="black"/>
              </a:solidFill>
            </a:endParaRPr>
          </a:p>
        </p:txBody>
      </p:sp>
      <p:sp>
        <p:nvSpPr>
          <p:cNvPr id="7174" name="TextBox 12"/>
          <p:cNvSpPr txBox="1">
            <a:spLocks noChangeArrowheads="1"/>
          </p:cNvSpPr>
          <p:nvPr/>
        </p:nvSpPr>
        <p:spPr bwMode="auto">
          <a:xfrm>
            <a:off x="368179" y="5843960"/>
            <a:ext cx="64293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AU" altLang="en-US" sz="1000" dirty="0" smtClean="0">
                <a:solidFill>
                  <a:prstClr val="black"/>
                </a:solidFill>
                <a:cs typeface="Andalus" pitchFamily="18" charset="-78"/>
              </a:rPr>
              <a:t>Pacific Research Centre for the Prevention of Obesity and Non-communicable Diseases</a:t>
            </a:r>
          </a:p>
        </p:txBody>
      </p:sp>
      <p:sp>
        <p:nvSpPr>
          <p:cNvPr id="7175" name="TextBox 2"/>
          <p:cNvSpPr txBox="1">
            <a:spLocks noChangeArrowheads="1"/>
          </p:cNvSpPr>
          <p:nvPr/>
        </p:nvSpPr>
        <p:spPr bwMode="auto">
          <a:xfrm>
            <a:off x="957616" y="203065"/>
            <a:ext cx="74882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AU" altLang="en-US" sz="2200" b="1" dirty="0" smtClean="0">
                <a:latin typeface="+mj-lt"/>
                <a:ea typeface="Adobe Gothic Std B" pitchFamily="34" charset="-128"/>
              </a:rPr>
              <a:t>Activities to Improve Diets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404179"/>
              </p:ext>
            </p:extLst>
          </p:nvPr>
        </p:nvGraphicFramePr>
        <p:xfrm>
          <a:off x="871462" y="679924"/>
          <a:ext cx="7660546" cy="5110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1955"/>
                <a:gridCol w="2581955"/>
                <a:gridCol w="2496636"/>
              </a:tblGrid>
              <a:tr h="386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Country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Type of taxation 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Size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/>
                </a:tc>
              </a:tr>
              <a:tr h="970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French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effectLst/>
                        </a:rPr>
                        <a:t>Polynesia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Excise and import tax on sugar-sweetened drinks, confectionaries, and ice cream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40 CFP*/litre local tax; 60 CFP*/litre imported tax</a:t>
                      </a:r>
                      <a:endParaRPr lang="en-AU" sz="15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>
                          <a:effectLst/>
                        </a:rPr>
                        <a:t> </a:t>
                      </a:r>
                      <a:endParaRPr lang="en-A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</a:tr>
              <a:tr h="970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effectLst/>
                        </a:rPr>
                        <a:t>Nauru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Sugar levy on all high-sugar foods and drinks and removal of a levy on bottled water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>
                          <a:effectLst/>
                        </a:rPr>
                        <a:t>30%</a:t>
                      </a:r>
                      <a:endParaRPr lang="en-A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</a:tr>
              <a:tr h="5178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Cook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effectLst/>
                        </a:rPr>
                        <a:t>Islands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Import duty on sugar-sweetened drinks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15% with a subsequent 2% rise per year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</a:tr>
              <a:tr h="5178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effectLst/>
                        </a:rPr>
                        <a:t>Fiji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Import duty and local excise duty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5% import duty; 5cents/</a:t>
                      </a:r>
                      <a:r>
                        <a:rPr lang="en-GB" sz="1500" dirty="0" err="1">
                          <a:effectLst/>
                        </a:rPr>
                        <a:t>liter</a:t>
                      </a:r>
                      <a:r>
                        <a:rPr lang="en-GB" sz="1500" dirty="0">
                          <a:effectLst/>
                        </a:rPr>
                        <a:t> local excise duty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</a:tr>
              <a:tr h="5178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Fiji 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Excise on raw materials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3%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</a:tr>
              <a:tr h="5178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Fiji 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>
                          <a:effectLst/>
                        </a:rPr>
                        <a:t>Import duty on palm oil and monosodium glutamate</a:t>
                      </a:r>
                      <a:endParaRPr lang="en-A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32%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</a:tr>
              <a:tr h="5178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Fiji </a:t>
                      </a:r>
                      <a:endParaRPr lang="en-A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Import duty on fruits and vegetables not grown locally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500" dirty="0">
                          <a:effectLst/>
                        </a:rPr>
                        <a:t>Removal of existing taxes, which were 5–32%</a:t>
                      </a:r>
                      <a:endParaRPr lang="en-A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23" marR="477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68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70" y="0"/>
            <a:ext cx="8870461" cy="1143000"/>
          </a:xfrm>
        </p:spPr>
        <p:txBody>
          <a:bodyPr/>
          <a:lstStyle/>
          <a:p>
            <a:r>
              <a:rPr lang="en-US" sz="3200" dirty="0" smtClean="0"/>
              <a:t>The Food Environment: Labeling and Claims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05" y="838509"/>
            <a:ext cx="8226425" cy="4559181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b="1" dirty="0" smtClean="0"/>
              <a:t>Front-of-the-package—confusing</a:t>
            </a:r>
            <a:r>
              <a:rPr lang="en-US" sz="2200" dirty="0" smtClean="0"/>
              <a:t> </a:t>
            </a:r>
            <a:r>
              <a:rPr lang="en-US" sz="2200" dirty="0"/>
              <a:t>GDA’s of industry vs.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	</a:t>
            </a:r>
            <a:r>
              <a:rPr lang="en-US" dirty="0" smtClean="0"/>
              <a:t>positive </a:t>
            </a:r>
            <a:r>
              <a:rPr lang="en-US" dirty="0"/>
              <a:t>health food labeling: Singapore, </a:t>
            </a:r>
            <a:r>
              <a:rPr lang="en-US" dirty="0" smtClean="0"/>
              <a:t>Malaysia, Mex</a:t>
            </a:r>
            <a:r>
              <a:rPr lang="en-US" dirty="0"/>
              <a:t>., 	Thailand in process, others considering.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	</a:t>
            </a:r>
            <a:r>
              <a:rPr lang="en-US" dirty="0" smtClean="0"/>
              <a:t>negative</a:t>
            </a:r>
            <a:r>
              <a:rPr lang="en-US" dirty="0"/>
              <a:t>: Ecuador </a:t>
            </a:r>
            <a:r>
              <a:rPr lang="en-US" dirty="0" smtClean="0"/>
              <a:t>exists as law(now  planning   	implementation with its own version of negative logo) </a:t>
            </a:r>
            <a:r>
              <a:rPr lang="en-US" dirty="0"/>
              <a:t>and </a:t>
            </a:r>
            <a:r>
              <a:rPr lang="en-US" dirty="0" smtClean="0"/>
              <a:t>	Chile(law </a:t>
            </a:r>
            <a:r>
              <a:rPr lang="en-US" dirty="0"/>
              <a:t>passed, </a:t>
            </a:r>
            <a:r>
              <a:rPr lang="en-US" dirty="0" smtClean="0"/>
              <a:t>not</a:t>
            </a:r>
            <a:r>
              <a:rPr lang="en-US" dirty="0"/>
              <a:t>	</a:t>
            </a:r>
            <a:r>
              <a:rPr lang="en-US" dirty="0" smtClean="0"/>
              <a:t>implemented yet) </a:t>
            </a:r>
            <a:r>
              <a:rPr lang="en-US" dirty="0"/>
              <a:t>identify foods </a:t>
            </a:r>
            <a:r>
              <a:rPr lang="en-US" dirty="0" smtClean="0"/>
              <a:t>	with unhealthy levels added sugar, sodium</a:t>
            </a:r>
            <a:r>
              <a:rPr lang="en-US" dirty="0"/>
              <a:t>, saturated fat;   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	</a:t>
            </a:r>
            <a:r>
              <a:rPr lang="en-US" dirty="0" smtClean="0"/>
              <a:t>ban </a:t>
            </a:r>
            <a:r>
              <a:rPr lang="en-US" dirty="0"/>
              <a:t>images: Ecuador banned animal characters, 	cartoon personalities, celebrities to promote junk </a:t>
            </a:r>
            <a:r>
              <a:rPr lang="en-US" dirty="0" smtClean="0"/>
              <a:t>food</a:t>
            </a:r>
            <a:endParaRPr lang="en-US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Claims: mainly </a:t>
            </a:r>
            <a:r>
              <a:rPr lang="en-US" sz="2200" dirty="0" smtClean="0"/>
              <a:t>unfettered </a:t>
            </a:r>
            <a:r>
              <a:rPr lang="en-US" sz="2200" dirty="0"/>
              <a:t>except Mexico’s attempt to remove (unsuccessful implementation with current President), few countries regulate well</a:t>
            </a:r>
          </a:p>
          <a:p>
            <a:r>
              <a:rPr lang="en-US" b="1" dirty="0" smtClean="0"/>
              <a:t>Ideal link labeling with marketing and taxing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8847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92"/>
          <p:cNvSpPr txBox="1">
            <a:spLocks noChangeArrowheads="1"/>
          </p:cNvSpPr>
          <p:nvPr/>
        </p:nvSpPr>
        <p:spPr bwMode="auto">
          <a:xfrm>
            <a:off x="89380" y="35719"/>
            <a:ext cx="89652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 National Percent Underweight and Overweight  </a:t>
            </a:r>
            <a:r>
              <a:rPr lang="en-US" sz="1100" b="1" dirty="0" err="1" smtClean="0">
                <a:solidFill>
                  <a:srgbClr val="000000"/>
                </a:solidFill>
                <a:latin typeface="Arial"/>
              </a:rPr>
              <a:t>Prevalance</a:t>
            </a:r>
            <a:r>
              <a:rPr lang="en-US" sz="1100" b="1" dirty="0" smtClean="0">
                <a:solidFill>
                  <a:srgbClr val="000000"/>
                </a:solidFill>
                <a:latin typeface="Arial"/>
              </a:rPr>
              <a:t> in Most Recent Available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Survey among Women </a:t>
            </a:r>
            <a:br>
              <a:rPr lang="en-US" sz="1100" dirty="0" smtClean="0">
                <a:solidFill>
                  <a:srgbClr val="000000"/>
                </a:solidFill>
                <a:latin typeface="Arial"/>
              </a:rPr>
            </a:b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Aged 19-49 by Urban and Rural Residence, Sorted by 2010 per Capita Gross Domestic Product</a:t>
            </a:r>
          </a:p>
        </p:txBody>
      </p:sp>
      <p:sp>
        <p:nvSpPr>
          <p:cNvPr id="10" name="Text Box 543"/>
          <p:cNvSpPr txBox="1">
            <a:spLocks noChangeArrowheads="1"/>
          </p:cNvSpPr>
          <p:nvPr/>
        </p:nvSpPr>
        <p:spPr bwMode="auto">
          <a:xfrm>
            <a:off x="2157251" y="398766"/>
            <a:ext cx="4908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  <a:cs typeface="Arial" charset="0"/>
              </a:rPr>
              <a:t>Rural</a:t>
            </a:r>
            <a:endParaRPr lang="en-US" sz="10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692659"/>
              </p:ext>
            </p:extLst>
          </p:nvPr>
        </p:nvGraphicFramePr>
        <p:xfrm>
          <a:off x="354314" y="559405"/>
          <a:ext cx="1962204" cy="603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930403"/>
              </p:ext>
            </p:extLst>
          </p:nvPr>
        </p:nvGraphicFramePr>
        <p:xfrm>
          <a:off x="2819610" y="559406"/>
          <a:ext cx="1584177" cy="603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/>
          <p:cNvSpPr/>
          <p:nvPr/>
        </p:nvSpPr>
        <p:spPr>
          <a:xfrm>
            <a:off x="1825865" y="562527"/>
            <a:ext cx="1175005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Country (GDP)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Brazil (10993)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Turkey (10050)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Mexico (9128)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Kazakhstan (9070)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Gabon (8768)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Maldives (6570)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Colombia (6186)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Azerbaijan (5843)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Peru (5283)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Namibia (4876)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China (4433)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Jordan (4370)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Albania (3701)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Swaziland (3503)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Armenia (3031)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Guyana (2994)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Congo, Rep. (2970)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Indonesia (2952)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Guatemala (2873)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Morocco (2795)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Egypt (2698)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Honduras (2019)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Bolivia (1979)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Moldova (1632)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Nicaragua (1456)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Nigeria (1443)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India (1375)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Ghana (1319)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Zambia (1252)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Vietnam (1224)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Sao Tome and Principe (1215)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Cote d'Ivoire (1161)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Cameroon (1144)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Mauritania (1045)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Senegal (1034)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Lesotho (1004)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Kyrgyz Rep. (880)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Cambodia (795)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Kenya (795)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Timor-Leste (766)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Chad (761)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Benin (741)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Tajikistan (740)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Bangladesh (675)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Haiti (664)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Mali (613)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Zimbabwe (591)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Burkina Faso (536)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Nepal (535)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Togo (530)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Rwanda (529)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Tanzania (527)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Uganda (515)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Guinea (474)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Madagascar (427)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Mozambique (394)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Malawi (362)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Niger (349)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Sierra Leone (325)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Liberia (324)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Ethiopia (320)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Burundi (242)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Congo, Dem. Rep. (199)</a:t>
            </a:r>
          </a:p>
        </p:txBody>
      </p:sp>
      <p:sp>
        <p:nvSpPr>
          <p:cNvPr id="24" name="Text Box 543"/>
          <p:cNvSpPr txBox="1">
            <a:spLocks noChangeArrowheads="1"/>
          </p:cNvSpPr>
          <p:nvPr/>
        </p:nvSpPr>
        <p:spPr bwMode="auto">
          <a:xfrm>
            <a:off x="6485494" y="398766"/>
            <a:ext cx="5325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  <a:cs typeface="Arial" charset="0"/>
              </a:rPr>
              <a:t>Urban</a:t>
            </a:r>
            <a:endParaRPr lang="en-US" sz="10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2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317152"/>
              </p:ext>
            </p:extLst>
          </p:nvPr>
        </p:nvGraphicFramePr>
        <p:xfrm>
          <a:off x="4749282" y="559405"/>
          <a:ext cx="1962204" cy="603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973206"/>
              </p:ext>
            </p:extLst>
          </p:nvPr>
        </p:nvGraphicFramePr>
        <p:xfrm>
          <a:off x="7193314" y="559406"/>
          <a:ext cx="1584177" cy="603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Rectangle 27"/>
          <p:cNvSpPr/>
          <p:nvPr/>
        </p:nvSpPr>
        <p:spPr>
          <a:xfrm>
            <a:off x="6213865" y="562527"/>
            <a:ext cx="1175005" cy="5563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Country (GDP)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Brazil (10993)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Turkey (10050)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Mexico (9128)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Kazakhstan (9070)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Gabon (8768)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Maldives (6570)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Colombia (6186)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Azerbaijan (5843)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Peru (5283)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Namibia (4876)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China (4433)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Jordan (4370)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Albania (3701)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Swaziland (3503)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Armenia (3031)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Guyana (2994)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Congo, Rep. (2970)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Indonesia (2952)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Guatemala (2873)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Morocco (2795)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Egypt (2698)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Honduras (2019)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Bolivia (1979)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Moldova (1632)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Nicaragua (1456)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Nigeria (1443)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India (1375)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Ghana (1319)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Zambia (1252)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Vietnam (1224)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Sao Tome and Principe (1215)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Cote d'Ivoire (1161)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Cameroon (1144)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Mauritania (1045)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Senegal (1034)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Lesotho (1004)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Kyrgyz Rep. (880)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Cambodia (795)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Kenya (795)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Timor-Leste (766)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Chad (761)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Benin (741)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Tajikistan (740)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Bangladesh (675)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Haiti (664)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Mali (613)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Zimbabwe (591)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Burkina Faso (536)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Nepal (535)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Togo (530)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Rwanda (529)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Tanzania (527)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Uganda (515)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Guinea (474)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Madagascar (427)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Mozambique (394)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Malawi (362)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Niger (349)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Sierra Leone (325)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Liberia (324)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Ethiopia (320)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Burundi (242)</a:t>
            </a:r>
          </a:p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550" dirty="0">
                <a:solidFill>
                  <a:srgbClr val="000000"/>
                </a:solidFill>
                <a:latin typeface="Arial"/>
              </a:rPr>
              <a:t>Congo, Dem. Rep. (199)</a:t>
            </a:r>
          </a:p>
        </p:txBody>
      </p:sp>
      <p:sp>
        <p:nvSpPr>
          <p:cNvPr id="23" name="Rectangle 323"/>
          <p:cNvSpPr>
            <a:spLocks noChangeArrowheads="1"/>
          </p:cNvSpPr>
          <p:nvPr/>
        </p:nvSpPr>
        <p:spPr bwMode="auto">
          <a:xfrm>
            <a:off x="1291272" y="6219700"/>
            <a:ext cx="222199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Percentage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323"/>
          <p:cNvSpPr>
            <a:spLocks noChangeArrowheads="1"/>
          </p:cNvSpPr>
          <p:nvPr/>
        </p:nvSpPr>
        <p:spPr bwMode="auto">
          <a:xfrm>
            <a:off x="769131" y="6219699"/>
            <a:ext cx="9239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Underweight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tangle 323"/>
          <p:cNvSpPr>
            <a:spLocks noChangeArrowheads="1"/>
          </p:cNvSpPr>
          <p:nvPr/>
        </p:nvSpPr>
        <p:spPr bwMode="auto">
          <a:xfrm>
            <a:off x="3122193" y="6219699"/>
            <a:ext cx="9239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Overweight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323"/>
          <p:cNvSpPr>
            <a:spLocks noChangeArrowheads="1"/>
          </p:cNvSpPr>
          <p:nvPr/>
        </p:nvSpPr>
        <p:spPr bwMode="auto">
          <a:xfrm>
            <a:off x="5700940" y="6219700"/>
            <a:ext cx="222199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Percentage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Rectangle 323"/>
          <p:cNvSpPr>
            <a:spLocks noChangeArrowheads="1"/>
          </p:cNvSpPr>
          <p:nvPr/>
        </p:nvSpPr>
        <p:spPr bwMode="auto">
          <a:xfrm>
            <a:off x="5171187" y="6219699"/>
            <a:ext cx="9239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Underweight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Rectangle 323"/>
          <p:cNvSpPr>
            <a:spLocks noChangeArrowheads="1"/>
          </p:cNvSpPr>
          <p:nvPr/>
        </p:nvSpPr>
        <p:spPr bwMode="auto">
          <a:xfrm>
            <a:off x="7510080" y="6219700"/>
            <a:ext cx="9239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Overweight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729" y="6488668"/>
            <a:ext cx="58320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Sample size: 290,278 rural, 232,581 </a:t>
            </a:r>
            <a:r>
              <a:rPr lang="en-US" sz="1200" dirty="0" smtClean="0">
                <a:solidFill>
                  <a:srgbClr val="000000"/>
                </a:solidFill>
              </a:rPr>
              <a:t>urban   source: Jaacks and Popkin, in process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69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425" y="1426203"/>
            <a:ext cx="212566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3347078"/>
            <a:ext cx="76898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4775"/>
          </a:xfrm>
          <a:noFill/>
        </p:spPr>
        <p:txBody>
          <a:bodyPr/>
          <a:lstStyle/>
          <a:p>
            <a:pPr>
              <a:defRPr/>
            </a:pPr>
            <a:r>
              <a:rPr lang="es-CL" sz="3200" b="1" dirty="0" err="1" smtClean="0">
                <a:latin typeface="+mn-lt"/>
              </a:rPr>
              <a:t>Labeling</a:t>
            </a:r>
            <a:r>
              <a:rPr lang="es-CL" sz="3200" b="1" dirty="0" smtClean="0">
                <a:latin typeface="+mn-lt"/>
              </a:rPr>
              <a:t> Un-</a:t>
            </a:r>
            <a:r>
              <a:rPr lang="es-CL" sz="3200" b="1" dirty="0" err="1" smtClean="0">
                <a:latin typeface="+mn-lt"/>
              </a:rPr>
              <a:t>healthy</a:t>
            </a:r>
            <a:r>
              <a:rPr lang="es-CL" sz="3200" b="1" dirty="0" smtClean="0">
                <a:latin typeface="+mn-lt"/>
              </a:rPr>
              <a:t> </a:t>
            </a:r>
            <a:r>
              <a:rPr lang="es-CL" sz="3200" b="1" dirty="0" err="1" smtClean="0">
                <a:latin typeface="+mn-lt"/>
              </a:rPr>
              <a:t>Foods</a:t>
            </a:r>
            <a:endParaRPr lang="es-CL" sz="3200" b="1" dirty="0">
              <a:latin typeface="+mn-lt"/>
            </a:endParaRPr>
          </a:p>
        </p:txBody>
      </p:sp>
      <p:sp>
        <p:nvSpPr>
          <p:cNvPr id="62470" name="TextBox 1"/>
          <p:cNvSpPr txBox="1">
            <a:spLocks noChangeArrowheads="1"/>
          </p:cNvSpPr>
          <p:nvPr/>
        </p:nvSpPr>
        <p:spPr bwMode="auto">
          <a:xfrm>
            <a:off x="630238" y="1704015"/>
            <a:ext cx="5564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hangingPunct="1"/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10 % of 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front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surface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 of 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the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package</a:t>
            </a:r>
            <a:endParaRPr lang="es-CL" altLang="en-US" sz="2400" b="1" i="1" dirty="0" smtClean="0">
              <a:solidFill>
                <a:srgbClr val="000000"/>
              </a:solidFill>
              <a:latin typeface="+mj-lt"/>
            </a:endParaRPr>
          </a:p>
          <a:p>
            <a:pPr defTabSz="457200" eaLnBrk="1" hangingPunct="1"/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One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for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each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high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 “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critical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CL" altLang="en-US" sz="2400" b="1" i="1" dirty="0" err="1" smtClean="0">
                <a:solidFill>
                  <a:srgbClr val="000000"/>
                </a:solidFill>
                <a:latin typeface="+mj-lt"/>
              </a:rPr>
              <a:t>nutrient</a:t>
            </a:r>
            <a:r>
              <a:rPr lang="es-CL" altLang="en-US" sz="2400" b="1" i="1" dirty="0" smtClean="0">
                <a:solidFill>
                  <a:srgbClr val="000000"/>
                </a:solidFill>
                <a:latin typeface="+mj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093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Food Environment: Marketing Controls Hampered by Big Food and Beverage Politics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63" y="1451198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Chile: implementation of law to ban toys, control marketing of unhealthy foods high in saturated fat, add sugar and sodium stopped after became law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Brazil: comprehensive exemplary law held up by attorney general after passing legislature.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Peru: strong law not implemented yet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Industry voluntary self-regulation seems to be the major approach and no evaluation has shown this to be successful in any LMIC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South Korea: ban for TV and internet specific food categories during kids programs and 5-7pm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720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Food Environment: School Restrictions Major Institution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0376" y="1296537"/>
                <a:ext cx="8234837" cy="4647063"/>
              </a:xfrm>
            </p:spPr>
            <p:txBody>
              <a:bodyPr/>
              <a:lstStyle/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dirty="0" smtClean="0"/>
                  <a:t>Ideal—ban/allow same healthy/unhealthy foods and beverages</a:t>
                </a: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dirty="0" smtClean="0"/>
                  <a:t>Schools: banning of junk foods/SSBs completely(Peru, Ecuador, Costa Rico, UAE, Singapore, Western Pacific), mainly(Mexico, Thailand)</a:t>
                </a: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dirty="0" smtClean="0"/>
                  <a:t>In-school marketing: banned </a:t>
                </a: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dirty="0"/>
                  <a:t>Mexico: reformulation of milk </a:t>
                </a:r>
                <a:r>
                  <a:rPr lang="en-US" dirty="0" smtClean="0"/>
                  <a:t>from full fat to 1.5% fat for all government programs (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≈</m:t>
                    </m:r>
                  </m:oMath>
                </a14:m>
                <a:r>
                  <a:rPr lang="en-US" dirty="0" smtClean="0"/>
                  <a:t> 20 million affected). Mexico more detail above.</a:t>
                </a: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dirty="0" smtClean="0"/>
                  <a:t>Brazil: most exemplary. Note below under food systems. Also ban SSB’s and snacks in many states.</a:t>
                </a: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dirty="0" smtClean="0"/>
                  <a:t>Philippines: banned SSB’s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0376" y="1296537"/>
                <a:ext cx="8234837" cy="4647063"/>
              </a:xfrm>
              <a:blipFill rotWithShape="1">
                <a:blip r:embed="rId3"/>
                <a:stretch>
                  <a:fillRect l="-1036" t="-919" r="-1110" b="-10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558320"/>
              </p:ext>
            </p:extLst>
          </p:nvPr>
        </p:nvGraphicFramePr>
        <p:xfrm>
          <a:off x="6540500" y="3514725"/>
          <a:ext cx="1270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7" name="Equation" r:id="rId4" imgW="126720" imgH="126720" progId="Equation.DSMT4">
                  <p:embed/>
                </p:oleObj>
              </mc:Choice>
              <mc:Fallback>
                <p:oleObj name="Equation" r:id="rId4" imgW="12672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0500" y="3514725"/>
                        <a:ext cx="12700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92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z="3200" dirty="0"/>
              <a:t>Chile’s </a:t>
            </a:r>
            <a:r>
              <a:rPr lang="en-US" sz="3200" dirty="0" smtClean="0"/>
              <a:t>Law: Marketing </a:t>
            </a:r>
            <a:r>
              <a:rPr lang="en-US" sz="3200" dirty="0"/>
              <a:t>to </a:t>
            </a:r>
            <a:r>
              <a:rPr lang="en-US" sz="3200" dirty="0" smtClean="0"/>
              <a:t>Children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608393"/>
            <a:ext cx="8226425" cy="4116387"/>
          </a:xfrm>
        </p:spPr>
        <p:txBody>
          <a:bodyPr/>
          <a:lstStyle/>
          <a:p>
            <a:pPr defTabSz="457200" eaLnBrk="1" hangingPunct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</a:rPr>
              <a:t>Comprehensive approach: regulate all food marketing strategies such as package design, promotions, places of display, etc.</a:t>
            </a:r>
          </a:p>
          <a:p>
            <a:pPr defTabSz="457200" eaLnBrk="1" hangingPunct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</a:rPr>
              <a:t>Address not only infant and childhood environments (schools, day care center, playgrounds) but also family environments (malls, TV shows, etc.) </a:t>
            </a:r>
          </a:p>
          <a:p>
            <a:pPr defTabSz="457200" eaLnBrk="1" hangingPunct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</a:rPr>
              <a:t>Norms should focus on: </a:t>
            </a:r>
          </a:p>
          <a:p>
            <a:pPr marL="914400" lvl="1" indent="-457200" defTabSz="457200"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en-US" sz="2200" dirty="0" smtClean="0">
                <a:solidFill>
                  <a:srgbClr val="000000"/>
                </a:solidFill>
              </a:rPr>
              <a:t>television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 marL="914400" lvl="1" indent="-457200" defTabSz="457200"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en-US" sz="2200" dirty="0" smtClean="0">
                <a:solidFill>
                  <a:srgbClr val="000000"/>
                </a:solidFill>
              </a:rPr>
              <a:t>schools </a:t>
            </a:r>
            <a:r>
              <a:rPr lang="en-US" altLang="en-US" sz="2200" dirty="0">
                <a:solidFill>
                  <a:srgbClr val="000000"/>
                </a:solidFill>
              </a:rPr>
              <a:t>(directly and indirectly through advertisements within textbooks and educational materials)</a:t>
            </a:r>
          </a:p>
          <a:p>
            <a:pPr marL="914400" lvl="1" indent="-457200" defTabSz="457200" eaLnBrk="1" hangingPunct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en-US" sz="2200" dirty="0" smtClean="0">
                <a:solidFill>
                  <a:srgbClr val="000000"/>
                </a:solidFill>
              </a:rPr>
              <a:t>visual </a:t>
            </a:r>
            <a:r>
              <a:rPr lang="en-US" altLang="en-US" sz="2200" dirty="0">
                <a:solidFill>
                  <a:srgbClr val="000000"/>
                </a:solidFill>
              </a:rPr>
              <a:t>or audio placement in films, music videos, video games, the Internet, etc</a:t>
            </a:r>
            <a:r>
              <a:rPr lang="en-US" altLang="en-US" sz="2200" dirty="0" smtClean="0">
                <a:solidFill>
                  <a:srgbClr val="000000"/>
                </a:solidFill>
              </a:rPr>
              <a:t>.</a:t>
            </a:r>
            <a:endParaRPr lang="es-CL" altLang="en-US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943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Brazilian Food Marketing Law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2006: Government attempt to regulate the advertising of foods high in sugar, sodium, saturated fat, and trans fat</a:t>
            </a:r>
          </a:p>
          <a:p>
            <a:pPr lvl="1"/>
            <a:r>
              <a:rPr lang="en-US" i="1" dirty="0"/>
              <a:t>The resolution was challenged in court by representatives of the food industry and was suspended by </a:t>
            </a:r>
            <a:r>
              <a:rPr lang="en-US" i="1" dirty="0" smtClean="0"/>
              <a:t>the federal </a:t>
            </a:r>
            <a:r>
              <a:rPr lang="en-US" i="1" dirty="0"/>
              <a:t>attorney </a:t>
            </a:r>
            <a:r>
              <a:rPr lang="en-US" i="1" dirty="0" smtClean="0"/>
              <a:t>general </a:t>
            </a:r>
            <a:r>
              <a:rPr lang="en-US" i="1" dirty="0"/>
              <a:t>despite the commitment of the Health Ministry and the </a:t>
            </a:r>
            <a:r>
              <a:rPr lang="en-US" i="1" dirty="0" smtClean="0"/>
              <a:t>NHSA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815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n-US" sz="3200" dirty="0" smtClean="0"/>
              <a:t>Food Systems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568" y="1166303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Brazil: most effective but needs serious impact evaluation. Schools must purchase 30% of food from local smaller family farms/cooperatives. Also 70% of food must be a basic food.  No idea of impact on overall diet of children let alone diet at schools.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Singapore: put all hawkers into centers when can control the environment, have access to them for various programs.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The push for farmers markets and farm to household sales minimal in LMIC’s (a high income country phenomena mainly)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Urban and school gardening: limited systematic efforts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Mainly ignoring retail sector and restaurant/fast food other than the Singapore effort and the front of the package labeling efforts</a:t>
            </a:r>
          </a:p>
        </p:txBody>
      </p:sp>
    </p:spTree>
    <p:extLst>
      <p:ext uri="{BB962C8B-B14F-4D97-AF65-F5344CB8AC3E}">
        <p14:creationId xmlns:p14="http://schemas.microsoft.com/office/powerpoint/2010/main" val="1429516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Information and Education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837" y="1810080"/>
            <a:ext cx="8226425" cy="411638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Large-scale: Thailand unique effort at the village level with a focus on reducing waist circumference(flat belly network), also reduce sugar and fat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Dominant effort: food-based dietary guidelines and classic nutrition education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Nutrition education in schools in many countries pushed. No focus on cooking or other skills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Few countries push for healthy food hospitals and clinical diet and physical activity counseling (e.g. Brazil, Thailand)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 smtClean="0"/>
              <a:t>Workplace: limited efforts (</a:t>
            </a:r>
            <a:r>
              <a:rPr lang="en-US" sz="2200" dirty="0" err="1" smtClean="0"/>
              <a:t>e,g</a:t>
            </a:r>
            <a:r>
              <a:rPr lang="en-US" sz="2200" dirty="0" smtClean="0"/>
              <a:t> Singapore)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61447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8524" y="4196862"/>
            <a:ext cx="8067676" cy="15865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465626" y="383199"/>
            <a:ext cx="867837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Special Programs for Controlling Overweight </a:t>
            </a:r>
          </a:p>
          <a:p>
            <a:pPr eaLnBrk="1" hangingPunct="1"/>
            <a:r>
              <a:rPr lang="en-US" altLang="en-US" sz="28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and Obesity Problems </a:t>
            </a:r>
          </a:p>
        </p:txBody>
      </p:sp>
      <p:pic>
        <p:nvPicPr>
          <p:cNvPr id="21509" name="Picture 2" descr="C:\Users\2028knapp\Pictures\Milan_Bellagio  June 2013\presentation\ton3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935038"/>
            <a:ext cx="4729162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231" y="1920875"/>
            <a:ext cx="4595446" cy="2424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  <a:cs typeface="+mj-cs"/>
            </a:endParaRPr>
          </a:p>
          <a:p>
            <a:pPr marL="227013" indent="-227013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white"/>
                </a:solidFill>
                <a:cs typeface="+mj-cs"/>
              </a:rPr>
              <a:t>Sweet </a:t>
            </a:r>
            <a:r>
              <a:rPr lang="en-US" sz="2800" dirty="0">
                <a:solidFill>
                  <a:prstClr val="white"/>
                </a:solidFill>
                <a:cs typeface="+mj-cs"/>
              </a:rPr>
              <a:t>enough </a:t>
            </a:r>
            <a:r>
              <a:rPr lang="en-US" sz="2800" dirty="0" smtClean="0">
                <a:solidFill>
                  <a:prstClr val="white"/>
                </a:solidFill>
                <a:cs typeface="+mj-cs"/>
              </a:rPr>
              <a:t>network</a:t>
            </a:r>
          </a:p>
          <a:p>
            <a:pPr marL="227013" indent="-227013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white"/>
                </a:solidFill>
                <a:cs typeface="+mj-cs"/>
              </a:rPr>
              <a:t>Thai </a:t>
            </a:r>
            <a:r>
              <a:rPr lang="en-US" sz="2800" dirty="0">
                <a:solidFill>
                  <a:prstClr val="white"/>
                </a:solidFill>
                <a:cs typeface="+mj-cs"/>
              </a:rPr>
              <a:t>people flat belly network</a:t>
            </a:r>
          </a:p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21510" name="Picture 3" descr="C:\Users\2028knapp\Pictures\Milan_Bellagio  June 2013\presentation\lodpo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474" y="3603503"/>
            <a:ext cx="4827587" cy="31607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764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845" y="0"/>
            <a:ext cx="8226425" cy="1143000"/>
          </a:xfrm>
        </p:spPr>
        <p:txBody>
          <a:bodyPr/>
          <a:lstStyle/>
          <a:p>
            <a:r>
              <a:rPr lang="en-US" sz="3200" dirty="0" smtClean="0"/>
              <a:t>LMIC’s are Beginning to Take </a:t>
            </a:r>
            <a:br>
              <a:rPr lang="en-US" sz="3200" dirty="0" smtClean="0"/>
            </a:br>
            <a:r>
              <a:rPr lang="en-US" sz="3200" dirty="0" smtClean="0"/>
              <a:t>Serious Large-scale Action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196" y="981052"/>
            <a:ext cx="8226425" cy="4116387"/>
          </a:xfrm>
        </p:spPr>
        <p:txBody>
          <a:bodyPr/>
          <a:lstStyle/>
          <a:p>
            <a:r>
              <a:rPr lang="en-US" dirty="0" smtClean="0"/>
              <a:t>While only a few countries (e.g. France, Scandinavian) take major actions among the high income countries, the need and the will to take action is increasing among LMIC’s</a:t>
            </a:r>
          </a:p>
          <a:p>
            <a:r>
              <a:rPr lang="en-US" dirty="0" smtClean="0"/>
              <a:t>Mexico, Ecuador, Thailand, Singapore, the Western Pacific Islands are just the beginning of this.</a:t>
            </a:r>
          </a:p>
          <a:p>
            <a:r>
              <a:rPr lang="en-US" dirty="0" smtClean="0"/>
              <a:t>Need to learn to work more with civil society groups to aid in the battles with big food and big beverage.</a:t>
            </a:r>
          </a:p>
          <a:p>
            <a:r>
              <a:rPr lang="en-US" dirty="0" smtClean="0"/>
              <a:t>Evidence is needed: serious push for rigorous evaluation is essential. </a:t>
            </a:r>
          </a:p>
          <a:p>
            <a:r>
              <a:rPr lang="en-US" dirty="0" smtClean="0"/>
              <a:t>A need to create one food and beverage standard and use across all controls: marketing, front-of-packing profiling, taxation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806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92"/>
          <p:cNvSpPr txBox="1">
            <a:spLocks noChangeArrowheads="1"/>
          </p:cNvSpPr>
          <p:nvPr/>
        </p:nvSpPr>
        <p:spPr bwMode="auto">
          <a:xfrm>
            <a:off x="34857" y="172800"/>
            <a:ext cx="8965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Figure 2.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Regional Percent Underweight and Overweight </a:t>
            </a:r>
            <a:r>
              <a:rPr lang="en-US" sz="1200" b="1" u="sng" dirty="0" smtClean="0">
                <a:solidFill>
                  <a:srgbClr val="000000"/>
                </a:solidFill>
                <a:latin typeface="Arial"/>
              </a:rPr>
              <a:t> Prevalence in Most Recent Available Survey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among </a:t>
            </a:r>
            <a:br>
              <a:rPr lang="en-US" sz="1200" dirty="0" smtClean="0">
                <a:solidFill>
                  <a:srgbClr val="000000"/>
                </a:solidFill>
                <a:latin typeface="Arial"/>
              </a:rPr>
            </a:b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Women Aged 19-49 by Urban and Rural Residence, Weighted by 2010 Population</a:t>
            </a:r>
            <a:endParaRPr lang="en-US" sz="12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Rectangle 323"/>
          <p:cNvSpPr>
            <a:spLocks noChangeArrowheads="1"/>
          </p:cNvSpPr>
          <p:nvPr/>
        </p:nvSpPr>
        <p:spPr bwMode="auto">
          <a:xfrm>
            <a:off x="3461005" y="5917728"/>
            <a:ext cx="222199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Percentage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049122"/>
              </p:ext>
            </p:extLst>
          </p:nvPr>
        </p:nvGraphicFramePr>
        <p:xfrm>
          <a:off x="834343" y="1254288"/>
          <a:ext cx="1682044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Box 543"/>
          <p:cNvSpPr txBox="1">
            <a:spLocks noChangeArrowheads="1"/>
          </p:cNvSpPr>
          <p:nvPr/>
        </p:nvSpPr>
        <p:spPr bwMode="auto">
          <a:xfrm>
            <a:off x="1086047" y="966773"/>
            <a:ext cx="9781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Underweight</a:t>
            </a:r>
          </a:p>
        </p:txBody>
      </p:sp>
      <p:sp>
        <p:nvSpPr>
          <p:cNvPr id="11" name="Text Box 543"/>
          <p:cNvSpPr txBox="1">
            <a:spLocks noChangeArrowheads="1"/>
          </p:cNvSpPr>
          <p:nvPr/>
        </p:nvSpPr>
        <p:spPr bwMode="auto">
          <a:xfrm>
            <a:off x="3117941" y="966773"/>
            <a:ext cx="8980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Overweight</a:t>
            </a:r>
          </a:p>
        </p:txBody>
      </p:sp>
      <p:sp>
        <p:nvSpPr>
          <p:cNvPr id="25" name="Rectangle 76"/>
          <p:cNvSpPr>
            <a:spLocks noChangeArrowheads="1"/>
          </p:cNvSpPr>
          <p:nvPr/>
        </p:nvSpPr>
        <p:spPr bwMode="auto">
          <a:xfrm>
            <a:off x="2219459" y="5105400"/>
            <a:ext cx="7854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Sub-Saharan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2304418" y="4434742"/>
            <a:ext cx="61555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South 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78"/>
          <p:cNvSpPr>
            <a:spLocks noChangeArrowheads="1"/>
          </p:cNvSpPr>
          <p:nvPr/>
        </p:nvSpPr>
        <p:spPr bwMode="auto">
          <a:xfrm>
            <a:off x="2137705" y="3673098"/>
            <a:ext cx="948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Middle East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North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79"/>
          <p:cNvSpPr>
            <a:spLocks noChangeArrowheads="1"/>
          </p:cNvSpPr>
          <p:nvPr/>
        </p:nvSpPr>
        <p:spPr bwMode="auto">
          <a:xfrm>
            <a:off x="2080799" y="2963873"/>
            <a:ext cx="10627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Latin America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Caribbean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80"/>
          <p:cNvSpPr>
            <a:spLocks noChangeArrowheads="1"/>
          </p:cNvSpPr>
          <p:nvPr/>
        </p:nvSpPr>
        <p:spPr bwMode="auto">
          <a:xfrm>
            <a:off x="2005456" y="2263309"/>
            <a:ext cx="1166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Eastern Europe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Central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Rectangle 81"/>
          <p:cNvSpPr>
            <a:spLocks noChangeArrowheads="1"/>
          </p:cNvSpPr>
          <p:nvPr/>
        </p:nvSpPr>
        <p:spPr bwMode="auto">
          <a:xfrm>
            <a:off x="2300410" y="1524000"/>
            <a:ext cx="6235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East Asia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Pacific</a:t>
            </a:r>
          </a:p>
        </p:txBody>
      </p:sp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798188"/>
              </p:ext>
            </p:extLst>
          </p:nvPr>
        </p:nvGraphicFramePr>
        <p:xfrm>
          <a:off x="3019330" y="1254288"/>
          <a:ext cx="1829191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Box 543"/>
          <p:cNvSpPr txBox="1">
            <a:spLocks noChangeArrowheads="1"/>
          </p:cNvSpPr>
          <p:nvPr/>
        </p:nvSpPr>
        <p:spPr bwMode="auto">
          <a:xfrm>
            <a:off x="2323493" y="747869"/>
            <a:ext cx="5501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 charset="0"/>
              </a:rPr>
              <a:t>Rural</a:t>
            </a:r>
            <a:endParaRPr lang="en-US" sz="12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3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8065450"/>
              </p:ext>
            </p:extLst>
          </p:nvPr>
        </p:nvGraphicFramePr>
        <p:xfrm>
          <a:off x="4813564" y="1254288"/>
          <a:ext cx="1682044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 Box 543"/>
          <p:cNvSpPr txBox="1">
            <a:spLocks noChangeArrowheads="1"/>
          </p:cNvSpPr>
          <p:nvPr/>
        </p:nvSpPr>
        <p:spPr bwMode="auto">
          <a:xfrm>
            <a:off x="5049770" y="966773"/>
            <a:ext cx="9781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Underweight</a:t>
            </a:r>
          </a:p>
        </p:txBody>
      </p:sp>
      <p:sp>
        <p:nvSpPr>
          <p:cNvPr id="33" name="Text Box 543"/>
          <p:cNvSpPr txBox="1">
            <a:spLocks noChangeArrowheads="1"/>
          </p:cNvSpPr>
          <p:nvPr/>
        </p:nvSpPr>
        <p:spPr bwMode="auto">
          <a:xfrm>
            <a:off x="7081664" y="966773"/>
            <a:ext cx="8980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Overweight</a:t>
            </a:r>
          </a:p>
        </p:txBody>
      </p:sp>
      <p:sp>
        <p:nvSpPr>
          <p:cNvPr id="34" name="Rectangle 76"/>
          <p:cNvSpPr>
            <a:spLocks noChangeArrowheads="1"/>
          </p:cNvSpPr>
          <p:nvPr/>
        </p:nvSpPr>
        <p:spPr bwMode="auto">
          <a:xfrm>
            <a:off x="6198680" y="5105400"/>
            <a:ext cx="7854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Sub-Saharan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tangle 77"/>
          <p:cNvSpPr>
            <a:spLocks noChangeArrowheads="1"/>
          </p:cNvSpPr>
          <p:nvPr/>
        </p:nvSpPr>
        <p:spPr bwMode="auto">
          <a:xfrm>
            <a:off x="6283639" y="4434742"/>
            <a:ext cx="61555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South 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78"/>
          <p:cNvSpPr>
            <a:spLocks noChangeArrowheads="1"/>
          </p:cNvSpPr>
          <p:nvPr/>
        </p:nvSpPr>
        <p:spPr bwMode="auto">
          <a:xfrm>
            <a:off x="6116926" y="3673098"/>
            <a:ext cx="948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Middle East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North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tangle 79"/>
          <p:cNvSpPr>
            <a:spLocks noChangeArrowheads="1"/>
          </p:cNvSpPr>
          <p:nvPr/>
        </p:nvSpPr>
        <p:spPr bwMode="auto">
          <a:xfrm>
            <a:off x="6060020" y="2963873"/>
            <a:ext cx="10627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Latin America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Caribbean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Rectangle 80"/>
          <p:cNvSpPr>
            <a:spLocks noChangeArrowheads="1"/>
          </p:cNvSpPr>
          <p:nvPr/>
        </p:nvSpPr>
        <p:spPr bwMode="auto">
          <a:xfrm>
            <a:off x="5984677" y="2263309"/>
            <a:ext cx="1096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Eastern Europe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Central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Rectangle 81"/>
          <p:cNvSpPr>
            <a:spLocks noChangeArrowheads="1"/>
          </p:cNvSpPr>
          <p:nvPr/>
        </p:nvSpPr>
        <p:spPr bwMode="auto">
          <a:xfrm>
            <a:off x="6279631" y="1524000"/>
            <a:ext cx="6235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East Asia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Pacific</a:t>
            </a:r>
          </a:p>
        </p:txBody>
      </p:sp>
      <p:graphicFrame>
        <p:nvGraphicFramePr>
          <p:cNvPr id="4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855481"/>
              </p:ext>
            </p:extLst>
          </p:nvPr>
        </p:nvGraphicFramePr>
        <p:xfrm>
          <a:off x="6998551" y="1254288"/>
          <a:ext cx="1829191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Text Box 543"/>
          <p:cNvSpPr txBox="1">
            <a:spLocks noChangeArrowheads="1"/>
          </p:cNvSpPr>
          <p:nvPr/>
        </p:nvSpPr>
        <p:spPr bwMode="auto">
          <a:xfrm>
            <a:off x="6251418" y="747869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 charset="0"/>
              </a:rPr>
              <a:t>Urban</a:t>
            </a:r>
            <a:endParaRPr lang="en-US" sz="12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4012" y="6295264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Sample size: 290,278 rural, 232,581 urban</a:t>
            </a:r>
          </a:p>
        </p:txBody>
      </p:sp>
      <p:sp>
        <p:nvSpPr>
          <p:cNvPr id="3" name="Rectangle 2"/>
          <p:cNvSpPr/>
          <p:nvPr/>
        </p:nvSpPr>
        <p:spPr>
          <a:xfrm>
            <a:off x="4517477" y="6199940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source: Jaacks and Popkin, in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345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92"/>
          <p:cNvSpPr txBox="1">
            <a:spLocks noChangeArrowheads="1"/>
          </p:cNvSpPr>
          <p:nvPr/>
        </p:nvSpPr>
        <p:spPr bwMode="auto">
          <a:xfrm>
            <a:off x="84245" y="101378"/>
            <a:ext cx="89652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 National Annualized Absolute Change in Percent Underweight and Overweight </a:t>
            </a:r>
            <a:r>
              <a:rPr lang="en-US" sz="1100" b="1" u="sng" dirty="0" smtClean="0">
                <a:solidFill>
                  <a:srgbClr val="000000"/>
                </a:solidFill>
                <a:latin typeface="Arial"/>
              </a:rPr>
              <a:t> Prevalence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among Women Aged 19-49</a:t>
            </a:r>
            <a:br>
              <a:rPr lang="en-US" sz="1100" dirty="0" smtClean="0">
                <a:solidFill>
                  <a:srgbClr val="000000"/>
                </a:solidFill>
                <a:latin typeface="Arial"/>
              </a:rPr>
            </a:b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 by Urban and Rural Residence</a:t>
            </a:r>
            <a:r>
              <a:rPr lang="en-US" sz="11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100" b="1" u="sng" dirty="0" smtClean="0">
                <a:solidFill>
                  <a:srgbClr val="000000"/>
                </a:solidFill>
                <a:latin typeface="Arial"/>
              </a:rPr>
              <a:t>in the most recent period</a:t>
            </a:r>
            <a:r>
              <a:rPr lang="en-US" sz="1100" b="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Sorted by 2010 Per Capita Gross Domestic Product</a:t>
            </a:r>
          </a:p>
        </p:txBody>
      </p:sp>
      <p:sp>
        <p:nvSpPr>
          <p:cNvPr id="13" name="Text Box 543"/>
          <p:cNvSpPr txBox="1">
            <a:spLocks noChangeArrowheads="1"/>
          </p:cNvSpPr>
          <p:nvPr/>
        </p:nvSpPr>
        <p:spPr bwMode="auto">
          <a:xfrm>
            <a:off x="6516168" y="497998"/>
            <a:ext cx="5325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  <a:cs typeface="Arial" charset="0"/>
              </a:rPr>
              <a:t>Urban</a:t>
            </a:r>
            <a:endParaRPr lang="en-US" sz="10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115538"/>
              </p:ext>
            </p:extLst>
          </p:nvPr>
        </p:nvGraphicFramePr>
        <p:xfrm>
          <a:off x="65841" y="651549"/>
          <a:ext cx="2224912" cy="603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122521"/>
              </p:ext>
            </p:extLst>
          </p:nvPr>
        </p:nvGraphicFramePr>
        <p:xfrm>
          <a:off x="2791070" y="651550"/>
          <a:ext cx="1658100" cy="603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962369" y="672781"/>
            <a:ext cx="918043" cy="567839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fontAlgn="auto">
              <a:spcBef>
                <a:spcPts val="15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Country (GDP)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Brazil (10993)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Turkey (10050)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Mexico (9128)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Gabon (8768)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Colombia (6186)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Peru (5283)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China (4433)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Jordan (4370)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Armenia (3031)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Congo, Rep. (2970)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Indonesia (2952)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Egypt (2698)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Honduras (2019)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Bolivia (1979)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Nicaragua (1456)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Nigeria (1443)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India (1375)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Ghana (1319)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Zambia (1252)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Cote d'Ivoire (1161)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Cameroon (1144)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Senegal (1034)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Lesotho (1004)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Cambodia (795)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Kenya (795)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Benin (741)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Bangladesh (675)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Haiti (664)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Mali (613)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Zimbabwe (591)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Burkina Faso (536)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Nepal (535)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Rwanda (529)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Tanzania (527)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Uganda (515)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Guinea (474)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Madagascar (427)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Mozambique (394)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Malawi (362)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Niger (349)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Ethiopia (320)</a:t>
            </a:r>
          </a:p>
        </p:txBody>
      </p:sp>
      <p:sp>
        <p:nvSpPr>
          <p:cNvPr id="14" name="Text Box 543"/>
          <p:cNvSpPr txBox="1">
            <a:spLocks noChangeArrowheads="1"/>
          </p:cNvSpPr>
          <p:nvPr/>
        </p:nvSpPr>
        <p:spPr bwMode="auto">
          <a:xfrm>
            <a:off x="2185603" y="497998"/>
            <a:ext cx="4908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  <a:cs typeface="Arial" charset="0"/>
              </a:rPr>
              <a:t>Rural</a:t>
            </a:r>
            <a:endParaRPr lang="en-US" sz="10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716665"/>
              </p:ext>
            </p:extLst>
          </p:nvPr>
        </p:nvGraphicFramePr>
        <p:xfrm>
          <a:off x="4512263" y="651549"/>
          <a:ext cx="2190378" cy="6021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45498"/>
              </p:ext>
            </p:extLst>
          </p:nvPr>
        </p:nvGraphicFramePr>
        <p:xfrm>
          <a:off x="7237492" y="651550"/>
          <a:ext cx="1584177" cy="603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Rectangle 17"/>
          <p:cNvSpPr/>
          <p:nvPr/>
        </p:nvSpPr>
        <p:spPr>
          <a:xfrm>
            <a:off x="6408791" y="672781"/>
            <a:ext cx="918043" cy="58871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fontAlgn="auto">
              <a:spcBef>
                <a:spcPts val="15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Country (GDP)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Brazil (10993)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Turkey (10050)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Mexico (9128)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Gabon (8768)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Colombia (6186)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Peru (5283)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China (4433)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Jordan (4370)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Armenia (3031)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Congo, Rep. (2970)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Indonesia (2952)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Egypt (2698)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Honduras (2019)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Bolivia (1979)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Nicaragua (1456)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Nigeria (1443)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India (1375)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Ghana (1319)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Zambia (1252)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Cote d'Ivoire (1161)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Cameroon (1144)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Senegal (1034)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Lesotho (1004)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Cambodia (795)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Kenya (795)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Benin (741)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Bangladesh (675)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Haiti (664)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Mali (613)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Zimbabwe (591)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Burkina Faso (536)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Nepal (535)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Rwanda (529)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Tanzania (527)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Uganda (515)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Guinea (474)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Madagascar (427)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Mozambique (394)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Malawi (362)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Niger (349)</a:t>
            </a:r>
          </a:p>
          <a:p>
            <a:pPr algn="ctr" fontAlgn="auto">
              <a:spcBef>
                <a:spcPts val="150"/>
              </a:spcBef>
              <a:spcAft>
                <a:spcPts val="0"/>
              </a:spcAft>
            </a:pPr>
            <a:r>
              <a:rPr lang="en-US" sz="700" dirty="0">
                <a:solidFill>
                  <a:srgbClr val="000000"/>
                </a:solidFill>
                <a:latin typeface="Arial"/>
              </a:rPr>
              <a:t>Ethiopia (320)</a:t>
            </a:r>
          </a:p>
        </p:txBody>
      </p:sp>
      <p:sp>
        <p:nvSpPr>
          <p:cNvPr id="20" name="Rectangle 323"/>
          <p:cNvSpPr>
            <a:spLocks noChangeArrowheads="1"/>
          </p:cNvSpPr>
          <p:nvPr/>
        </p:nvSpPr>
        <p:spPr bwMode="auto">
          <a:xfrm>
            <a:off x="5445112" y="6477850"/>
            <a:ext cx="9239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Arial"/>
              </a:rPr>
              <a:t>Underweight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Rectangle 323"/>
          <p:cNvSpPr>
            <a:spLocks noChangeArrowheads="1"/>
          </p:cNvSpPr>
          <p:nvPr/>
        </p:nvSpPr>
        <p:spPr bwMode="auto">
          <a:xfrm>
            <a:off x="6265614" y="6477850"/>
            <a:ext cx="118632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Arial"/>
              </a:rPr>
              <a:t>Percentage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Rectangle 323"/>
          <p:cNvSpPr>
            <a:spLocks noChangeArrowheads="1"/>
          </p:cNvSpPr>
          <p:nvPr/>
        </p:nvSpPr>
        <p:spPr bwMode="auto">
          <a:xfrm>
            <a:off x="7636446" y="6477850"/>
            <a:ext cx="68491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Arial"/>
              </a:rPr>
              <a:t>Overweight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323"/>
          <p:cNvSpPr>
            <a:spLocks noChangeArrowheads="1"/>
          </p:cNvSpPr>
          <p:nvPr/>
        </p:nvSpPr>
        <p:spPr bwMode="auto">
          <a:xfrm>
            <a:off x="968091" y="6477850"/>
            <a:ext cx="9239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Arial"/>
              </a:rPr>
              <a:t>Underweight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323"/>
          <p:cNvSpPr>
            <a:spLocks noChangeArrowheads="1"/>
          </p:cNvSpPr>
          <p:nvPr/>
        </p:nvSpPr>
        <p:spPr bwMode="auto">
          <a:xfrm>
            <a:off x="1806930" y="6477850"/>
            <a:ext cx="118632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Arial"/>
              </a:rPr>
              <a:t>Percentage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323"/>
          <p:cNvSpPr>
            <a:spLocks noChangeArrowheads="1"/>
          </p:cNvSpPr>
          <p:nvPr/>
        </p:nvSpPr>
        <p:spPr bwMode="auto">
          <a:xfrm>
            <a:off x="3089982" y="6477850"/>
            <a:ext cx="68491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Arial"/>
              </a:rPr>
              <a:t>Overweight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6179" y="6559924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source: Jaacks and Popkin, in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75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92"/>
          <p:cNvSpPr txBox="1">
            <a:spLocks noChangeArrowheads="1"/>
          </p:cNvSpPr>
          <p:nvPr/>
        </p:nvSpPr>
        <p:spPr bwMode="auto">
          <a:xfrm>
            <a:off x="34857" y="172800"/>
            <a:ext cx="8965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Figure 4.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Regional Annualized Change Absolute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Change in Percent Underweight and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Overweight </a:t>
            </a:r>
            <a:r>
              <a:rPr lang="en-US" sz="1200" b="1" u="sng" dirty="0" smtClean="0">
                <a:solidFill>
                  <a:srgbClr val="000000"/>
                </a:solidFill>
                <a:latin typeface="Arial"/>
              </a:rPr>
              <a:t>Prevalence in the most </a:t>
            </a:r>
            <a:r>
              <a:rPr lang="en-US" sz="1200" b="1" u="sng" dirty="0">
                <a:solidFill>
                  <a:srgbClr val="000000"/>
                </a:solidFill>
                <a:latin typeface="Arial"/>
              </a:rPr>
              <a:t>recent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period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in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Percent Underweight and Overweight among Women Aged 19-49 by Urban and Rural Residence, Weighted by 2010 Population</a:t>
            </a:r>
            <a:endParaRPr lang="en-US" sz="12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3" name="Rectangle 323"/>
          <p:cNvSpPr>
            <a:spLocks noChangeArrowheads="1"/>
          </p:cNvSpPr>
          <p:nvPr/>
        </p:nvSpPr>
        <p:spPr bwMode="auto">
          <a:xfrm>
            <a:off x="3461005" y="5917728"/>
            <a:ext cx="222199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Percentage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836693"/>
              </p:ext>
            </p:extLst>
          </p:nvPr>
        </p:nvGraphicFramePr>
        <p:xfrm>
          <a:off x="389857" y="1254288"/>
          <a:ext cx="2197410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Box 543"/>
          <p:cNvSpPr txBox="1">
            <a:spLocks noChangeArrowheads="1"/>
          </p:cNvSpPr>
          <p:nvPr/>
        </p:nvSpPr>
        <p:spPr bwMode="auto">
          <a:xfrm>
            <a:off x="1220719" y="966773"/>
            <a:ext cx="9781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Underweight</a:t>
            </a:r>
          </a:p>
        </p:txBody>
      </p:sp>
      <p:sp>
        <p:nvSpPr>
          <p:cNvPr id="11" name="Text Box 543"/>
          <p:cNvSpPr txBox="1">
            <a:spLocks noChangeArrowheads="1"/>
          </p:cNvSpPr>
          <p:nvPr/>
        </p:nvSpPr>
        <p:spPr bwMode="auto">
          <a:xfrm>
            <a:off x="3117941" y="966773"/>
            <a:ext cx="8980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Overweight</a:t>
            </a:r>
          </a:p>
        </p:txBody>
      </p:sp>
      <p:sp>
        <p:nvSpPr>
          <p:cNvPr id="25" name="Rectangle 76"/>
          <p:cNvSpPr>
            <a:spLocks noChangeArrowheads="1"/>
          </p:cNvSpPr>
          <p:nvPr/>
        </p:nvSpPr>
        <p:spPr bwMode="auto">
          <a:xfrm>
            <a:off x="2096319" y="5105400"/>
            <a:ext cx="7854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Sub-Saharan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2181278" y="4434742"/>
            <a:ext cx="61555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South 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78"/>
          <p:cNvSpPr>
            <a:spLocks noChangeArrowheads="1"/>
          </p:cNvSpPr>
          <p:nvPr/>
        </p:nvSpPr>
        <p:spPr bwMode="auto">
          <a:xfrm>
            <a:off x="2014565" y="3673098"/>
            <a:ext cx="948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Middle East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North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79"/>
          <p:cNvSpPr>
            <a:spLocks noChangeArrowheads="1"/>
          </p:cNvSpPr>
          <p:nvPr/>
        </p:nvSpPr>
        <p:spPr bwMode="auto">
          <a:xfrm>
            <a:off x="1957659" y="2963873"/>
            <a:ext cx="10627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Latin America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Caribbean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80"/>
          <p:cNvSpPr>
            <a:spLocks noChangeArrowheads="1"/>
          </p:cNvSpPr>
          <p:nvPr/>
        </p:nvSpPr>
        <p:spPr bwMode="auto">
          <a:xfrm>
            <a:off x="1882315" y="2263309"/>
            <a:ext cx="1166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Eastern Europe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Central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Rectangle 81"/>
          <p:cNvSpPr>
            <a:spLocks noChangeArrowheads="1"/>
          </p:cNvSpPr>
          <p:nvPr/>
        </p:nvSpPr>
        <p:spPr bwMode="auto">
          <a:xfrm>
            <a:off x="2177270" y="1524000"/>
            <a:ext cx="6235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East Asia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Pacific</a:t>
            </a:r>
          </a:p>
        </p:txBody>
      </p:sp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397017"/>
              </p:ext>
            </p:extLst>
          </p:nvPr>
        </p:nvGraphicFramePr>
        <p:xfrm>
          <a:off x="3019330" y="1254288"/>
          <a:ext cx="1829191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Box 543"/>
          <p:cNvSpPr txBox="1">
            <a:spLocks noChangeArrowheads="1"/>
          </p:cNvSpPr>
          <p:nvPr/>
        </p:nvSpPr>
        <p:spPr bwMode="auto">
          <a:xfrm>
            <a:off x="2200353" y="747869"/>
            <a:ext cx="5501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 charset="0"/>
              </a:rPr>
              <a:t>Rural</a:t>
            </a:r>
            <a:endParaRPr lang="en-US" sz="12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3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15478"/>
              </p:ext>
            </p:extLst>
          </p:nvPr>
        </p:nvGraphicFramePr>
        <p:xfrm>
          <a:off x="4813564" y="1254288"/>
          <a:ext cx="1682044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 Box 543"/>
          <p:cNvSpPr txBox="1">
            <a:spLocks noChangeArrowheads="1"/>
          </p:cNvSpPr>
          <p:nvPr/>
        </p:nvSpPr>
        <p:spPr bwMode="auto">
          <a:xfrm>
            <a:off x="5049770" y="966773"/>
            <a:ext cx="9781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Underweight</a:t>
            </a:r>
          </a:p>
        </p:txBody>
      </p:sp>
      <p:sp>
        <p:nvSpPr>
          <p:cNvPr id="33" name="Text Box 543"/>
          <p:cNvSpPr txBox="1">
            <a:spLocks noChangeArrowheads="1"/>
          </p:cNvSpPr>
          <p:nvPr/>
        </p:nvSpPr>
        <p:spPr bwMode="auto">
          <a:xfrm>
            <a:off x="6982432" y="966773"/>
            <a:ext cx="8980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Overweight</a:t>
            </a:r>
          </a:p>
        </p:txBody>
      </p:sp>
      <p:sp>
        <p:nvSpPr>
          <p:cNvPr id="34" name="Rectangle 76"/>
          <p:cNvSpPr>
            <a:spLocks noChangeArrowheads="1"/>
          </p:cNvSpPr>
          <p:nvPr/>
        </p:nvSpPr>
        <p:spPr bwMode="auto">
          <a:xfrm>
            <a:off x="6076201" y="5105400"/>
            <a:ext cx="7854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Sub-Saharan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tangle 77"/>
          <p:cNvSpPr>
            <a:spLocks noChangeArrowheads="1"/>
          </p:cNvSpPr>
          <p:nvPr/>
        </p:nvSpPr>
        <p:spPr bwMode="auto">
          <a:xfrm>
            <a:off x="6161160" y="4434742"/>
            <a:ext cx="61555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South 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78"/>
          <p:cNvSpPr>
            <a:spLocks noChangeArrowheads="1"/>
          </p:cNvSpPr>
          <p:nvPr/>
        </p:nvSpPr>
        <p:spPr bwMode="auto">
          <a:xfrm>
            <a:off x="5994447" y="3673098"/>
            <a:ext cx="948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Middle East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North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tangle 79"/>
          <p:cNvSpPr>
            <a:spLocks noChangeArrowheads="1"/>
          </p:cNvSpPr>
          <p:nvPr/>
        </p:nvSpPr>
        <p:spPr bwMode="auto">
          <a:xfrm>
            <a:off x="5937541" y="2963873"/>
            <a:ext cx="10627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Latin America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Caribbean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Rectangle 80"/>
          <p:cNvSpPr>
            <a:spLocks noChangeArrowheads="1"/>
          </p:cNvSpPr>
          <p:nvPr/>
        </p:nvSpPr>
        <p:spPr bwMode="auto">
          <a:xfrm>
            <a:off x="5862197" y="2263309"/>
            <a:ext cx="1166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Eastern Europe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Central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Rectangle 81"/>
          <p:cNvSpPr>
            <a:spLocks noChangeArrowheads="1"/>
          </p:cNvSpPr>
          <p:nvPr/>
        </p:nvSpPr>
        <p:spPr bwMode="auto">
          <a:xfrm>
            <a:off x="6157152" y="1524000"/>
            <a:ext cx="6235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East Asia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Pacific</a:t>
            </a:r>
          </a:p>
        </p:txBody>
      </p:sp>
      <p:graphicFrame>
        <p:nvGraphicFramePr>
          <p:cNvPr id="4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376438"/>
              </p:ext>
            </p:extLst>
          </p:nvPr>
        </p:nvGraphicFramePr>
        <p:xfrm>
          <a:off x="6899319" y="1254288"/>
          <a:ext cx="1829191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Text Box 543"/>
          <p:cNvSpPr txBox="1">
            <a:spLocks noChangeArrowheads="1"/>
          </p:cNvSpPr>
          <p:nvPr/>
        </p:nvSpPr>
        <p:spPr bwMode="auto">
          <a:xfrm>
            <a:off x="6128939" y="747869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 charset="0"/>
              </a:rPr>
              <a:t>Urban</a:t>
            </a:r>
            <a:endParaRPr lang="en-US" sz="12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4009" y="6383319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source: Jaacks and Popkin, in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299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92"/>
          <p:cNvSpPr txBox="1">
            <a:spLocks noChangeArrowheads="1"/>
          </p:cNvSpPr>
          <p:nvPr/>
        </p:nvSpPr>
        <p:spPr bwMode="auto">
          <a:xfrm>
            <a:off x="34857" y="172800"/>
            <a:ext cx="8965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 smtClean="0">
                <a:solidFill>
                  <a:srgbClr val="000000"/>
                </a:solidFill>
                <a:latin typeface="Arial"/>
              </a:rPr>
              <a:t>Difference </a:t>
            </a:r>
            <a:r>
              <a:rPr lang="en-US" sz="1200" b="1" u="sng" dirty="0">
                <a:solidFill>
                  <a:srgbClr val="000000"/>
                </a:solidFill>
                <a:latin typeface="Arial"/>
              </a:rPr>
              <a:t>in Annualized Prevalence </a:t>
            </a:r>
            <a:r>
              <a:rPr lang="en-US" sz="1200" b="1" u="sng" dirty="0" smtClean="0">
                <a:solidFill>
                  <a:srgbClr val="000000"/>
                </a:solidFill>
                <a:latin typeface="Arial"/>
              </a:rPr>
              <a:t>  [recent minus earlier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]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by region recent minus earlier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 Percent Underweight and Overweight among Women </a:t>
            </a:r>
            <a:br>
              <a:rPr lang="en-US" sz="1200" dirty="0" smtClean="0">
                <a:solidFill>
                  <a:srgbClr val="000000"/>
                </a:solidFill>
                <a:latin typeface="Arial"/>
              </a:rPr>
            </a:b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Aged 19-49 by Urban and Rural Residence, Sorted by 2010 per Capita Gross Domestic Product </a:t>
            </a:r>
            <a:endParaRPr lang="en-US" sz="12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Rectangle 323"/>
          <p:cNvSpPr>
            <a:spLocks noChangeArrowheads="1"/>
          </p:cNvSpPr>
          <p:nvPr/>
        </p:nvSpPr>
        <p:spPr bwMode="auto">
          <a:xfrm>
            <a:off x="3461005" y="5917728"/>
            <a:ext cx="222199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Percentage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154880"/>
              </p:ext>
            </p:extLst>
          </p:nvPr>
        </p:nvGraphicFramePr>
        <p:xfrm>
          <a:off x="834343" y="1254288"/>
          <a:ext cx="1682044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Box 543"/>
          <p:cNvSpPr txBox="1">
            <a:spLocks noChangeArrowheads="1"/>
          </p:cNvSpPr>
          <p:nvPr/>
        </p:nvSpPr>
        <p:spPr bwMode="auto">
          <a:xfrm>
            <a:off x="1086047" y="966773"/>
            <a:ext cx="9781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Underweight</a:t>
            </a:r>
          </a:p>
        </p:txBody>
      </p:sp>
      <p:sp>
        <p:nvSpPr>
          <p:cNvPr id="11" name="Text Box 543"/>
          <p:cNvSpPr txBox="1">
            <a:spLocks noChangeArrowheads="1"/>
          </p:cNvSpPr>
          <p:nvPr/>
        </p:nvSpPr>
        <p:spPr bwMode="auto">
          <a:xfrm>
            <a:off x="3117941" y="966773"/>
            <a:ext cx="8980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Overweight</a:t>
            </a:r>
          </a:p>
        </p:txBody>
      </p:sp>
      <p:sp>
        <p:nvSpPr>
          <p:cNvPr id="25" name="Rectangle 76"/>
          <p:cNvSpPr>
            <a:spLocks noChangeArrowheads="1"/>
          </p:cNvSpPr>
          <p:nvPr/>
        </p:nvSpPr>
        <p:spPr bwMode="auto">
          <a:xfrm>
            <a:off x="2219459" y="5105400"/>
            <a:ext cx="7854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Sub-Saharan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2304418" y="4434742"/>
            <a:ext cx="61555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South 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78"/>
          <p:cNvSpPr>
            <a:spLocks noChangeArrowheads="1"/>
          </p:cNvSpPr>
          <p:nvPr/>
        </p:nvSpPr>
        <p:spPr bwMode="auto">
          <a:xfrm>
            <a:off x="2137705" y="3673098"/>
            <a:ext cx="948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Middle East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North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79"/>
          <p:cNvSpPr>
            <a:spLocks noChangeArrowheads="1"/>
          </p:cNvSpPr>
          <p:nvPr/>
        </p:nvSpPr>
        <p:spPr bwMode="auto">
          <a:xfrm>
            <a:off x="2080799" y="2963873"/>
            <a:ext cx="10627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Latin America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Caribbean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80"/>
          <p:cNvSpPr>
            <a:spLocks noChangeArrowheads="1"/>
          </p:cNvSpPr>
          <p:nvPr/>
        </p:nvSpPr>
        <p:spPr bwMode="auto">
          <a:xfrm>
            <a:off x="2005456" y="2263309"/>
            <a:ext cx="10812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Eastern Europe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Central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Rectangle 81"/>
          <p:cNvSpPr>
            <a:spLocks noChangeArrowheads="1"/>
          </p:cNvSpPr>
          <p:nvPr/>
        </p:nvSpPr>
        <p:spPr bwMode="auto">
          <a:xfrm>
            <a:off x="2300410" y="1524000"/>
            <a:ext cx="6235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East Asia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Pacific</a:t>
            </a:r>
          </a:p>
        </p:txBody>
      </p:sp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307536"/>
              </p:ext>
            </p:extLst>
          </p:nvPr>
        </p:nvGraphicFramePr>
        <p:xfrm>
          <a:off x="3019330" y="1254288"/>
          <a:ext cx="1829191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Box 543"/>
          <p:cNvSpPr txBox="1">
            <a:spLocks noChangeArrowheads="1"/>
          </p:cNvSpPr>
          <p:nvPr/>
        </p:nvSpPr>
        <p:spPr bwMode="auto">
          <a:xfrm>
            <a:off x="2323493" y="747869"/>
            <a:ext cx="5501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 charset="0"/>
              </a:rPr>
              <a:t>Rural</a:t>
            </a:r>
            <a:endParaRPr lang="en-US" sz="12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3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584104"/>
              </p:ext>
            </p:extLst>
          </p:nvPr>
        </p:nvGraphicFramePr>
        <p:xfrm>
          <a:off x="4759321" y="1254288"/>
          <a:ext cx="1682044" cy="4748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 Box 543"/>
          <p:cNvSpPr txBox="1">
            <a:spLocks noChangeArrowheads="1"/>
          </p:cNvSpPr>
          <p:nvPr/>
        </p:nvSpPr>
        <p:spPr bwMode="auto">
          <a:xfrm>
            <a:off x="5049770" y="966773"/>
            <a:ext cx="9781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Underweight</a:t>
            </a:r>
          </a:p>
        </p:txBody>
      </p:sp>
      <p:sp>
        <p:nvSpPr>
          <p:cNvPr id="33" name="Text Box 543"/>
          <p:cNvSpPr txBox="1">
            <a:spLocks noChangeArrowheads="1"/>
          </p:cNvSpPr>
          <p:nvPr/>
        </p:nvSpPr>
        <p:spPr bwMode="auto">
          <a:xfrm>
            <a:off x="7143656" y="966773"/>
            <a:ext cx="8980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cs typeface="Arial" charset="0"/>
              </a:rPr>
              <a:t>Overweight</a:t>
            </a:r>
          </a:p>
        </p:txBody>
      </p:sp>
      <p:sp>
        <p:nvSpPr>
          <p:cNvPr id="34" name="Rectangle 76"/>
          <p:cNvSpPr>
            <a:spLocks noChangeArrowheads="1"/>
          </p:cNvSpPr>
          <p:nvPr/>
        </p:nvSpPr>
        <p:spPr bwMode="auto">
          <a:xfrm>
            <a:off x="6260672" y="5105400"/>
            <a:ext cx="7854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Sub-Saharan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tangle 77"/>
          <p:cNvSpPr>
            <a:spLocks noChangeArrowheads="1"/>
          </p:cNvSpPr>
          <p:nvPr/>
        </p:nvSpPr>
        <p:spPr bwMode="auto">
          <a:xfrm>
            <a:off x="6345631" y="4434742"/>
            <a:ext cx="61555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South 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tangle 79"/>
          <p:cNvSpPr>
            <a:spLocks noChangeArrowheads="1"/>
          </p:cNvSpPr>
          <p:nvPr/>
        </p:nvSpPr>
        <p:spPr bwMode="auto">
          <a:xfrm>
            <a:off x="6122012" y="2963873"/>
            <a:ext cx="10627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Latin America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Caribbean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Rectangle 80"/>
          <p:cNvSpPr>
            <a:spLocks noChangeArrowheads="1"/>
          </p:cNvSpPr>
          <p:nvPr/>
        </p:nvSpPr>
        <p:spPr bwMode="auto">
          <a:xfrm>
            <a:off x="6178918" y="2263309"/>
            <a:ext cx="1034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Eastern Europe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Central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Asia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Rectangle 81"/>
          <p:cNvSpPr>
            <a:spLocks noChangeArrowheads="1"/>
          </p:cNvSpPr>
          <p:nvPr/>
        </p:nvSpPr>
        <p:spPr bwMode="auto">
          <a:xfrm>
            <a:off x="6341623" y="1524000"/>
            <a:ext cx="6235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East Asia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Pacific</a:t>
            </a:r>
          </a:p>
        </p:txBody>
      </p:sp>
      <p:graphicFrame>
        <p:nvGraphicFramePr>
          <p:cNvPr id="4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650414"/>
              </p:ext>
            </p:extLst>
          </p:nvPr>
        </p:nvGraphicFramePr>
        <p:xfrm>
          <a:off x="7060543" y="1254288"/>
          <a:ext cx="1829191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Text Box 543"/>
          <p:cNvSpPr txBox="1">
            <a:spLocks noChangeArrowheads="1"/>
          </p:cNvSpPr>
          <p:nvPr/>
        </p:nvSpPr>
        <p:spPr bwMode="auto">
          <a:xfrm>
            <a:off x="6313410" y="747869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 charset="0"/>
              </a:rPr>
              <a:t>Urban</a:t>
            </a:r>
            <a:endParaRPr lang="en-US" sz="12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42" name="Rectangle 78"/>
          <p:cNvSpPr>
            <a:spLocks noChangeArrowheads="1"/>
          </p:cNvSpPr>
          <p:nvPr/>
        </p:nvSpPr>
        <p:spPr bwMode="auto">
          <a:xfrm>
            <a:off x="6178918" y="3673098"/>
            <a:ext cx="948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Middle East and </a:t>
            </a:r>
            <a:r>
              <a:rPr lang="en-US" sz="10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Arial"/>
              </a:rPr>
            </a:b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North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Africa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8889" y="6243943"/>
            <a:ext cx="3296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Sample  510, 598 rural; 440, 701 urban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477" y="6397831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source: Jaacks and Popkin, in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9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92"/>
          <p:cNvSpPr txBox="1">
            <a:spLocks noChangeArrowheads="1"/>
          </p:cNvSpPr>
          <p:nvPr/>
        </p:nvSpPr>
        <p:spPr bwMode="auto">
          <a:xfrm>
            <a:off x="89380" y="35719"/>
            <a:ext cx="89652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rgbClr val="000000"/>
                </a:solidFill>
                <a:latin typeface="Arial"/>
              </a:rPr>
              <a:t>Difference in Annualized Prevalence by region </a:t>
            </a:r>
            <a:r>
              <a:rPr lang="en-US" sz="1100" b="1" u="sng" dirty="0" smtClean="0">
                <a:solidFill>
                  <a:srgbClr val="000000"/>
                </a:solidFill>
                <a:latin typeface="Arial"/>
              </a:rPr>
              <a:t>[recent </a:t>
            </a:r>
            <a:r>
              <a:rPr lang="en-US" sz="1100" b="1" u="sng" dirty="0">
                <a:solidFill>
                  <a:srgbClr val="000000"/>
                </a:solidFill>
                <a:latin typeface="Arial"/>
              </a:rPr>
              <a:t>minus </a:t>
            </a:r>
            <a:r>
              <a:rPr lang="en-US" sz="1100" b="1" u="sng" dirty="0" smtClean="0">
                <a:solidFill>
                  <a:srgbClr val="000000"/>
                </a:solidFill>
                <a:latin typeface="Arial"/>
              </a:rPr>
              <a:t>earlier]</a:t>
            </a:r>
            <a:r>
              <a:rPr lang="en-US" sz="11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in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Percent Underweight and Overweight among Women Aged 19-49 </a:t>
            </a:r>
            <a:br>
              <a:rPr lang="en-US" sz="1100" dirty="0" smtClean="0">
                <a:solidFill>
                  <a:srgbClr val="000000"/>
                </a:solidFill>
                <a:latin typeface="Arial"/>
              </a:rPr>
            </a:b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by Urban and Rural Residence, Sorted by 2010 per Capita Gross Domestic Product </a:t>
            </a:r>
            <a:endParaRPr lang="en-US" sz="11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 Box 543"/>
          <p:cNvSpPr txBox="1">
            <a:spLocks noChangeArrowheads="1"/>
          </p:cNvSpPr>
          <p:nvPr/>
        </p:nvSpPr>
        <p:spPr bwMode="auto">
          <a:xfrm>
            <a:off x="2397470" y="559146"/>
            <a:ext cx="4908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  <a:cs typeface="Arial" charset="0"/>
              </a:rPr>
              <a:t>Rural</a:t>
            </a:r>
            <a:endParaRPr lang="en-US" sz="10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609101"/>
              </p:ext>
            </p:extLst>
          </p:nvPr>
        </p:nvGraphicFramePr>
        <p:xfrm>
          <a:off x="627677" y="750781"/>
          <a:ext cx="1929060" cy="603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997714"/>
              </p:ext>
            </p:extLst>
          </p:nvPr>
        </p:nvGraphicFramePr>
        <p:xfrm>
          <a:off x="3059829" y="750782"/>
          <a:ext cx="1584177" cy="603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/>
          <p:cNvSpPr/>
          <p:nvPr/>
        </p:nvSpPr>
        <p:spPr>
          <a:xfrm>
            <a:off x="2101478" y="731317"/>
            <a:ext cx="1175005" cy="518903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Country (GDP)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Brazil (10993)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Turkey (10050)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Mexico (9128)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Colombia (6186)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Peru (5283)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China (4433)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Jordan (4370)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Indonesia (2952)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Egypt (2698)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Bolivia (1979)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Nigeria (1443)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Ghana (1319)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Zambia (1252)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Cote d'Ivoire (1161)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Cameroon (1144)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Senegal (1034)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Cambodia (795)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Kenya (795)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Benin (741)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Bangladesh (675)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Haiti (664)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Mali (613)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Zimbabwe (591)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Burkina Faso (536)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Nepal (535)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Rwanda (529)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Tanzania (527)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Uganda (515)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Madagascar (427)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Mozambique (394)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Malawi (362)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Niger (349)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Ethiopia (320)</a:t>
            </a:r>
          </a:p>
        </p:txBody>
      </p:sp>
      <p:sp>
        <p:nvSpPr>
          <p:cNvPr id="24" name="Text Box 543"/>
          <p:cNvSpPr txBox="1">
            <a:spLocks noChangeArrowheads="1"/>
          </p:cNvSpPr>
          <p:nvPr/>
        </p:nvSpPr>
        <p:spPr bwMode="auto">
          <a:xfrm>
            <a:off x="6174768" y="559146"/>
            <a:ext cx="5325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  <a:cs typeface="Arial" charset="0"/>
              </a:rPr>
              <a:t>Urban</a:t>
            </a:r>
            <a:endParaRPr lang="en-US" sz="10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2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442538"/>
              </p:ext>
            </p:extLst>
          </p:nvPr>
        </p:nvGraphicFramePr>
        <p:xfrm>
          <a:off x="4354083" y="559405"/>
          <a:ext cx="1962204" cy="603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148520"/>
              </p:ext>
            </p:extLst>
          </p:nvPr>
        </p:nvGraphicFramePr>
        <p:xfrm>
          <a:off x="6966702" y="713252"/>
          <a:ext cx="1584177" cy="5881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Rectangle 323"/>
          <p:cNvSpPr>
            <a:spLocks noChangeArrowheads="1"/>
          </p:cNvSpPr>
          <p:nvPr/>
        </p:nvSpPr>
        <p:spPr bwMode="auto">
          <a:xfrm>
            <a:off x="1577985" y="5975698"/>
            <a:ext cx="222199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Percentage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323"/>
          <p:cNvSpPr>
            <a:spLocks noChangeArrowheads="1"/>
          </p:cNvSpPr>
          <p:nvPr/>
        </p:nvSpPr>
        <p:spPr bwMode="auto">
          <a:xfrm>
            <a:off x="962853" y="6006693"/>
            <a:ext cx="9239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Underweight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tangle 323"/>
          <p:cNvSpPr>
            <a:spLocks noChangeArrowheads="1"/>
          </p:cNvSpPr>
          <p:nvPr/>
        </p:nvSpPr>
        <p:spPr bwMode="auto">
          <a:xfrm>
            <a:off x="3323667" y="6006693"/>
            <a:ext cx="9239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Overweight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323"/>
          <p:cNvSpPr>
            <a:spLocks noChangeArrowheads="1"/>
          </p:cNvSpPr>
          <p:nvPr/>
        </p:nvSpPr>
        <p:spPr bwMode="auto">
          <a:xfrm>
            <a:off x="5765199" y="5975697"/>
            <a:ext cx="1646117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Percentage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Rectangle 323"/>
          <p:cNvSpPr>
            <a:spLocks noChangeArrowheads="1"/>
          </p:cNvSpPr>
          <p:nvPr/>
        </p:nvSpPr>
        <p:spPr bwMode="auto">
          <a:xfrm>
            <a:off x="4938717" y="6006693"/>
            <a:ext cx="9239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Underweight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Rectangle 323"/>
          <p:cNvSpPr>
            <a:spLocks noChangeArrowheads="1"/>
          </p:cNvSpPr>
          <p:nvPr/>
        </p:nvSpPr>
        <p:spPr bwMode="auto">
          <a:xfrm>
            <a:off x="7250826" y="6006693"/>
            <a:ext cx="9239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/>
              </a:rPr>
              <a:t>Overweight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93006" y="731317"/>
            <a:ext cx="1175005" cy="518903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auto">
              <a:spcBef>
                <a:spcPts val="4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Country (GDP)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Brazil (10993)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Turkey (10050)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Mexico (9128)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Colombia (6186)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Peru (5283)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China (4433)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Jordan (4370)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Indonesia (2952)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Egypt (2698)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Bolivia (1979)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Nigeria (1443)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Ghana (1319)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Zambia (1252)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Cote d'Ivoire (1161)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Cameroon (1144)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Senegal (1034)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Cambodia (795)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Kenya (795)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Benin (741)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Bangladesh (675)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Haiti (664)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Mali (613)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Zimbabwe (591)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Burkina Faso (536)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Nepal (535)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Rwanda (529)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Tanzania (527)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Uganda (515)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Madagascar (427)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Mozambique (394)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Malawi (362)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Niger (349)</a:t>
            </a:r>
          </a:p>
          <a:p>
            <a:pPr algn="ctr" fontAlgn="auto">
              <a:spcBef>
                <a:spcPts val="20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Ethiopia (320)</a:t>
            </a:r>
          </a:p>
        </p:txBody>
      </p:sp>
      <p:sp>
        <p:nvSpPr>
          <p:cNvPr id="2" name="Rectangle 1"/>
          <p:cNvSpPr/>
          <p:nvPr/>
        </p:nvSpPr>
        <p:spPr>
          <a:xfrm>
            <a:off x="962853" y="6346786"/>
            <a:ext cx="2853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Sample  510, 598 rural; 440, 701 urban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8145" y="6346786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source: Jaacks and Popkin, in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61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6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7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9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0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1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2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3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4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5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6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7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8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Globe">
  <a:themeElements>
    <a:clrScheme name="1_Globe 13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99CC00"/>
      </a:accent1>
      <a:accent2>
        <a:srgbClr val="33CCFF"/>
      </a:accent2>
      <a:accent3>
        <a:srgbClr val="FFFFFF"/>
      </a:accent3>
      <a:accent4>
        <a:srgbClr val="DADADA"/>
      </a:accent4>
      <a:accent5>
        <a:srgbClr val="CAE2AA"/>
      </a:accent5>
      <a:accent6>
        <a:srgbClr val="2DB9E7"/>
      </a:accent6>
      <a:hlink>
        <a:srgbClr val="FF9900"/>
      </a:hlink>
      <a:folHlink>
        <a:srgbClr val="DDDDDD"/>
      </a:folHlink>
    </a:clrScheme>
    <a:fontScheme name="1_Glob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e 9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99CC00"/>
        </a:accent1>
        <a:accent2>
          <a:srgbClr val="00CCFF"/>
        </a:accent2>
        <a:accent3>
          <a:srgbClr val="AAB8E2"/>
        </a:accent3>
        <a:accent4>
          <a:srgbClr val="DADADA"/>
        </a:accent4>
        <a:accent5>
          <a:srgbClr val="CAE2AA"/>
        </a:accent5>
        <a:accent6>
          <a:srgbClr val="00B9E7"/>
        </a:accent6>
        <a:hlink>
          <a:srgbClr val="FF9900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10">
        <a:dk1>
          <a:srgbClr val="003B76"/>
        </a:dk1>
        <a:lt1>
          <a:srgbClr val="FFFFFF"/>
        </a:lt1>
        <a:dk2>
          <a:srgbClr val="0066CC"/>
        </a:dk2>
        <a:lt2>
          <a:srgbClr val="000000"/>
        </a:lt2>
        <a:accent1>
          <a:srgbClr val="99CC00"/>
        </a:accent1>
        <a:accent2>
          <a:srgbClr val="00CCFF"/>
        </a:accent2>
        <a:accent3>
          <a:srgbClr val="AAB8E2"/>
        </a:accent3>
        <a:accent4>
          <a:srgbClr val="DADADA"/>
        </a:accent4>
        <a:accent5>
          <a:srgbClr val="CAE2AA"/>
        </a:accent5>
        <a:accent6>
          <a:srgbClr val="00B9E7"/>
        </a:accent6>
        <a:hlink>
          <a:srgbClr val="FF9900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11">
        <a:dk1>
          <a:srgbClr val="000000"/>
        </a:dk1>
        <a:lt1>
          <a:srgbClr val="0066CC"/>
        </a:lt1>
        <a:dk2>
          <a:srgbClr val="000000"/>
        </a:dk2>
        <a:lt2>
          <a:srgbClr val="003B76"/>
        </a:lt2>
        <a:accent1>
          <a:srgbClr val="99CC00"/>
        </a:accent1>
        <a:accent2>
          <a:srgbClr val="00CCFF"/>
        </a:accent2>
        <a:accent3>
          <a:srgbClr val="AAB8E2"/>
        </a:accent3>
        <a:accent4>
          <a:srgbClr val="000000"/>
        </a:accent4>
        <a:accent5>
          <a:srgbClr val="CAE2AA"/>
        </a:accent5>
        <a:accent6>
          <a:srgbClr val="00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e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e 1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DADADA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7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Globe">
  <a:themeElements>
    <a:clrScheme name="1_Globe 13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99CC00"/>
      </a:accent1>
      <a:accent2>
        <a:srgbClr val="33CCFF"/>
      </a:accent2>
      <a:accent3>
        <a:srgbClr val="FFFFFF"/>
      </a:accent3>
      <a:accent4>
        <a:srgbClr val="DADADA"/>
      </a:accent4>
      <a:accent5>
        <a:srgbClr val="CAE2AA"/>
      </a:accent5>
      <a:accent6>
        <a:srgbClr val="2DB9E7"/>
      </a:accent6>
      <a:hlink>
        <a:srgbClr val="FF9900"/>
      </a:hlink>
      <a:folHlink>
        <a:srgbClr val="DDDDDD"/>
      </a:folHlink>
    </a:clrScheme>
    <a:fontScheme name="1_Glob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e 9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99CC00"/>
        </a:accent1>
        <a:accent2>
          <a:srgbClr val="00CCFF"/>
        </a:accent2>
        <a:accent3>
          <a:srgbClr val="AAB8E2"/>
        </a:accent3>
        <a:accent4>
          <a:srgbClr val="DADADA"/>
        </a:accent4>
        <a:accent5>
          <a:srgbClr val="CAE2AA"/>
        </a:accent5>
        <a:accent6>
          <a:srgbClr val="00B9E7"/>
        </a:accent6>
        <a:hlink>
          <a:srgbClr val="FF9900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10">
        <a:dk1>
          <a:srgbClr val="003B76"/>
        </a:dk1>
        <a:lt1>
          <a:srgbClr val="FFFFFF"/>
        </a:lt1>
        <a:dk2>
          <a:srgbClr val="0066CC"/>
        </a:dk2>
        <a:lt2>
          <a:srgbClr val="000000"/>
        </a:lt2>
        <a:accent1>
          <a:srgbClr val="99CC00"/>
        </a:accent1>
        <a:accent2>
          <a:srgbClr val="00CCFF"/>
        </a:accent2>
        <a:accent3>
          <a:srgbClr val="AAB8E2"/>
        </a:accent3>
        <a:accent4>
          <a:srgbClr val="DADADA"/>
        </a:accent4>
        <a:accent5>
          <a:srgbClr val="CAE2AA"/>
        </a:accent5>
        <a:accent6>
          <a:srgbClr val="00B9E7"/>
        </a:accent6>
        <a:hlink>
          <a:srgbClr val="FF9900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11">
        <a:dk1>
          <a:srgbClr val="000000"/>
        </a:dk1>
        <a:lt1>
          <a:srgbClr val="0066CC"/>
        </a:lt1>
        <a:dk2>
          <a:srgbClr val="000000"/>
        </a:dk2>
        <a:lt2>
          <a:srgbClr val="003B76"/>
        </a:lt2>
        <a:accent1>
          <a:srgbClr val="99CC00"/>
        </a:accent1>
        <a:accent2>
          <a:srgbClr val="00CCFF"/>
        </a:accent2>
        <a:accent3>
          <a:srgbClr val="AAB8E2"/>
        </a:accent3>
        <a:accent4>
          <a:srgbClr val="000000"/>
        </a:accent4>
        <a:accent5>
          <a:srgbClr val="CAE2AA"/>
        </a:accent5>
        <a:accent6>
          <a:srgbClr val="00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e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e 1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DADADA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9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0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1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8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3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4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5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4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1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DADADA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1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DADADA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15">
        <a:dk1>
          <a:srgbClr val="000000"/>
        </a:dk1>
        <a:lt1>
          <a:srgbClr val="000000"/>
        </a:lt1>
        <a:dk2>
          <a:srgbClr val="FFFFFF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6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7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8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9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40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1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1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DADADA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1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99CC00"/>
        </a:accent1>
        <a:accent2>
          <a:srgbClr val="33CCFF"/>
        </a:accent2>
        <a:accent3>
          <a:srgbClr val="FFFFFF"/>
        </a:accent3>
        <a:accent4>
          <a:srgbClr val="DADADA"/>
        </a:accent4>
        <a:accent5>
          <a:srgbClr val="CAE2AA"/>
        </a:accent5>
        <a:accent6>
          <a:srgbClr val="2DB9E7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15">
        <a:dk1>
          <a:srgbClr val="000000"/>
        </a:dk1>
        <a:lt1>
          <a:srgbClr val="000000"/>
        </a:lt1>
        <a:dk2>
          <a:srgbClr val="FFFFFF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2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3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4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5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6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7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8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9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50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51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52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3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4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5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6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7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8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9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1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32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60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61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2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3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4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5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80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6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7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8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9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70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Office Theme">
  <a:themeElements>
    <a:clrScheme name="popkin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71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2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3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4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FB5818"/>
      </a:accent2>
      <a:accent3>
        <a:srgbClr val="FFFFFF"/>
      </a:accent3>
      <a:accent4>
        <a:srgbClr val="000000"/>
      </a:accent4>
      <a:accent5>
        <a:srgbClr val="FDE1AB"/>
      </a:accent5>
      <a:accent6>
        <a:srgbClr val="E34F15"/>
      </a:accent6>
      <a:hlink>
        <a:srgbClr val="18BBFB"/>
      </a:hlink>
      <a:folHlink>
        <a:srgbClr val="CA18FB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CC917"/>
      </a:accent1>
      <a:accent2>
        <a:srgbClr val="000000"/>
      </a:accent2>
      <a:accent3>
        <a:srgbClr val="FFFFFF"/>
      </a:accent3>
      <a:accent4>
        <a:srgbClr val="000000"/>
      </a:accent4>
      <a:accent5>
        <a:srgbClr val="FDE1AB"/>
      </a:accent5>
      <a:accent6>
        <a:srgbClr val="000000"/>
      </a:accent6>
      <a:hlink>
        <a:srgbClr val="B2B2B2"/>
      </a:hlink>
      <a:folHlink>
        <a:srgbClr val="DDDD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000000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ustom Design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CC917"/>
        </a:accent1>
        <a:accent2>
          <a:srgbClr val="FB5818"/>
        </a:accent2>
        <a:accent3>
          <a:srgbClr val="FFFFFF"/>
        </a:accent3>
        <a:accent4>
          <a:srgbClr val="000000"/>
        </a:accent4>
        <a:accent5>
          <a:srgbClr val="FDE1AB"/>
        </a:accent5>
        <a:accent6>
          <a:srgbClr val="E34F15"/>
        </a:accent6>
        <a:hlink>
          <a:srgbClr val="18BBFB"/>
        </a:hlink>
        <a:folHlink>
          <a:srgbClr val="5818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FB5818"/>
    </a:accent2>
    <a:accent3>
      <a:srgbClr val="FFFFFF"/>
    </a:accent3>
    <a:accent4>
      <a:srgbClr val="000000"/>
    </a:accent4>
    <a:accent5>
      <a:srgbClr val="FDE1AB"/>
    </a:accent5>
    <a:accent6>
      <a:srgbClr val="E34F15"/>
    </a:accent6>
    <a:hlink>
      <a:srgbClr val="18BBFB"/>
    </a:hlink>
    <a:folHlink>
      <a:srgbClr val="CA18FB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000000"/>
    </a:accent2>
    <a:accent3>
      <a:srgbClr val="FFFFFF"/>
    </a:accent3>
    <a:accent4>
      <a:srgbClr val="000000"/>
    </a:accent4>
    <a:accent5>
      <a:srgbClr val="FDE1AB"/>
    </a:accent5>
    <a:accent6>
      <a:srgbClr val="000000"/>
    </a:accent6>
    <a:hlink>
      <a:srgbClr val="B2B2B2"/>
    </a:hlink>
    <a:folHlink>
      <a:srgbClr val="DDDDDD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000000"/>
    </a:accent2>
    <a:accent3>
      <a:srgbClr val="FFFFFF"/>
    </a:accent3>
    <a:accent4>
      <a:srgbClr val="000000"/>
    </a:accent4>
    <a:accent5>
      <a:srgbClr val="FDE1AB"/>
    </a:accent5>
    <a:accent6>
      <a:srgbClr val="000000"/>
    </a:accent6>
    <a:hlink>
      <a:srgbClr val="B2B2B2"/>
    </a:hlink>
    <a:folHlink>
      <a:srgbClr val="DDDDDD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000000"/>
    </a:accent2>
    <a:accent3>
      <a:srgbClr val="FFFFFF"/>
    </a:accent3>
    <a:accent4>
      <a:srgbClr val="000000"/>
    </a:accent4>
    <a:accent5>
      <a:srgbClr val="FDE1AB"/>
    </a:accent5>
    <a:accent6>
      <a:srgbClr val="000000"/>
    </a:accent6>
    <a:hlink>
      <a:srgbClr val="B2B2B2"/>
    </a:hlink>
    <a:folHlink>
      <a:srgbClr val="DDDDDD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FB5818"/>
    </a:accent2>
    <a:accent3>
      <a:srgbClr val="FFFFFF"/>
    </a:accent3>
    <a:accent4>
      <a:srgbClr val="000000"/>
    </a:accent4>
    <a:accent5>
      <a:srgbClr val="FDE1AB"/>
    </a:accent5>
    <a:accent6>
      <a:srgbClr val="E34F15"/>
    </a:accent6>
    <a:hlink>
      <a:srgbClr val="18BBFB"/>
    </a:hlink>
    <a:folHlink>
      <a:srgbClr val="CA18FB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FB5818"/>
    </a:accent2>
    <a:accent3>
      <a:srgbClr val="FFFFFF"/>
    </a:accent3>
    <a:accent4>
      <a:srgbClr val="000000"/>
    </a:accent4>
    <a:accent5>
      <a:srgbClr val="FDE1AB"/>
    </a:accent5>
    <a:accent6>
      <a:srgbClr val="E34F15"/>
    </a:accent6>
    <a:hlink>
      <a:srgbClr val="18BBFB"/>
    </a:hlink>
    <a:folHlink>
      <a:srgbClr val="CA18FB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FB5818"/>
    </a:accent2>
    <a:accent3>
      <a:srgbClr val="FFFFFF"/>
    </a:accent3>
    <a:accent4>
      <a:srgbClr val="000000"/>
    </a:accent4>
    <a:accent5>
      <a:srgbClr val="FDE1AB"/>
    </a:accent5>
    <a:accent6>
      <a:srgbClr val="E34F15"/>
    </a:accent6>
    <a:hlink>
      <a:srgbClr val="18BBFB"/>
    </a:hlink>
    <a:folHlink>
      <a:srgbClr val="CA18FB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FB5818"/>
    </a:accent2>
    <a:accent3>
      <a:srgbClr val="FFFFFF"/>
    </a:accent3>
    <a:accent4>
      <a:srgbClr val="000000"/>
    </a:accent4>
    <a:accent5>
      <a:srgbClr val="FDE1AB"/>
    </a:accent5>
    <a:accent6>
      <a:srgbClr val="E34F15"/>
    </a:accent6>
    <a:hlink>
      <a:srgbClr val="18BBFB"/>
    </a:hlink>
    <a:folHlink>
      <a:srgbClr val="CA18FB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FB5818"/>
    </a:accent2>
    <a:accent3>
      <a:srgbClr val="FFFFFF"/>
    </a:accent3>
    <a:accent4>
      <a:srgbClr val="000000"/>
    </a:accent4>
    <a:accent5>
      <a:srgbClr val="FDE1AB"/>
    </a:accent5>
    <a:accent6>
      <a:srgbClr val="E34F15"/>
    </a:accent6>
    <a:hlink>
      <a:srgbClr val="18BBFB"/>
    </a:hlink>
    <a:folHlink>
      <a:srgbClr val="CA18FB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000000"/>
    </a:accent2>
    <a:accent3>
      <a:srgbClr val="FFFFFF"/>
    </a:accent3>
    <a:accent4>
      <a:srgbClr val="000000"/>
    </a:accent4>
    <a:accent5>
      <a:srgbClr val="FDE1AB"/>
    </a:accent5>
    <a:accent6>
      <a:srgbClr val="000000"/>
    </a:accent6>
    <a:hlink>
      <a:srgbClr val="B2B2B2"/>
    </a:hlink>
    <a:folHlink>
      <a:srgbClr val="DDDDDD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000000"/>
    </a:accent2>
    <a:accent3>
      <a:srgbClr val="FFFFFF"/>
    </a:accent3>
    <a:accent4>
      <a:srgbClr val="000000"/>
    </a:accent4>
    <a:accent5>
      <a:srgbClr val="FDE1AB"/>
    </a:accent5>
    <a:accent6>
      <a:srgbClr val="000000"/>
    </a:accent6>
    <a:hlink>
      <a:srgbClr val="B2B2B2"/>
    </a:hlink>
    <a:folHlink>
      <a:srgbClr val="DDDDDD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FCC917"/>
    </a:accent1>
    <a:accent2>
      <a:srgbClr val="000000"/>
    </a:accent2>
    <a:accent3>
      <a:srgbClr val="FFFFFF"/>
    </a:accent3>
    <a:accent4>
      <a:srgbClr val="000000"/>
    </a:accent4>
    <a:accent5>
      <a:srgbClr val="FDE1AB"/>
    </a:accent5>
    <a:accent6>
      <a:srgbClr val="000000"/>
    </a:accent6>
    <a:hlink>
      <a:srgbClr val="B2B2B2"/>
    </a:hlink>
    <a:folHlink>
      <a:srgbClr val="DDDDD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6905</TotalTime>
  <Words>4558</Words>
  <Application>Microsoft Office PowerPoint</Application>
  <PresentationFormat>On-screen Show (4:3)</PresentationFormat>
  <Paragraphs>717</Paragraphs>
  <Slides>48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76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139" baseType="lpstr">
      <vt:lpstr>Adobe Gothic Std B</vt:lpstr>
      <vt:lpstr>MS PGothic</vt:lpstr>
      <vt:lpstr>MS PGothic</vt:lpstr>
      <vt:lpstr>Andalus</vt:lpstr>
      <vt:lpstr>Arial</vt:lpstr>
      <vt:lpstr>Arial Black</vt:lpstr>
      <vt:lpstr>Calibri</vt:lpstr>
      <vt:lpstr>Calibri Light</vt:lpstr>
      <vt:lpstr>Cambria Math</vt:lpstr>
      <vt:lpstr>Century Schoolbook</vt:lpstr>
      <vt:lpstr>Cordia New</vt:lpstr>
      <vt:lpstr>Times New Roman</vt:lpstr>
      <vt:lpstr>Verdana</vt:lpstr>
      <vt:lpstr>Wingdings</vt:lpstr>
      <vt:lpstr>Custom Design</vt:lpstr>
      <vt:lpstr>8_Custom Design</vt:lpstr>
      <vt:lpstr>6_Custom Design</vt:lpstr>
      <vt:lpstr>3_Custom Design</vt:lpstr>
      <vt:lpstr>9_Custom Design</vt:lpstr>
      <vt:lpstr>10_Custom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19_Custom Design</vt:lpstr>
      <vt:lpstr>20_Custom Design</vt:lpstr>
      <vt:lpstr>21_Custom Design</vt:lpstr>
      <vt:lpstr>22_Custom Design</vt:lpstr>
      <vt:lpstr>23_Custom Design</vt:lpstr>
      <vt:lpstr>24_Custom Design</vt:lpstr>
      <vt:lpstr>25_Custom Design</vt:lpstr>
      <vt:lpstr>26_Custom Design</vt:lpstr>
      <vt:lpstr>27_Custom Design</vt:lpstr>
      <vt:lpstr>28_Custom Design</vt:lpstr>
      <vt:lpstr>1_Globe</vt:lpstr>
      <vt:lpstr>7_Custom Design</vt:lpstr>
      <vt:lpstr>2_Globe</vt:lpstr>
      <vt:lpstr>29_Custom Design</vt:lpstr>
      <vt:lpstr>30_Custom Design</vt:lpstr>
      <vt:lpstr>31_Custom Design</vt:lpstr>
      <vt:lpstr>18_Custom Design</vt:lpstr>
      <vt:lpstr>33_Custom Design</vt:lpstr>
      <vt:lpstr>34_Custom Design</vt:lpstr>
      <vt:lpstr>35_Custom Design</vt:lpstr>
      <vt:lpstr>4_Custom Design</vt:lpstr>
      <vt:lpstr>36_Custom Design</vt:lpstr>
      <vt:lpstr>37_Custom Design</vt:lpstr>
      <vt:lpstr>38_Custom Design</vt:lpstr>
      <vt:lpstr>39_Custom Design</vt:lpstr>
      <vt:lpstr>40_Custom Design</vt:lpstr>
      <vt:lpstr>41_Custom Design</vt:lpstr>
      <vt:lpstr>42_Custom Design</vt:lpstr>
      <vt:lpstr>43_Custom Design</vt:lpstr>
      <vt:lpstr>44_Custom Design</vt:lpstr>
      <vt:lpstr>45_Custom Design</vt:lpstr>
      <vt:lpstr>46_Custom Design</vt:lpstr>
      <vt:lpstr>47_Custom Design</vt:lpstr>
      <vt:lpstr>48_Custom Design</vt:lpstr>
      <vt:lpstr>49_Custom Design</vt:lpstr>
      <vt:lpstr>50_Custom Design</vt:lpstr>
      <vt:lpstr>51_Custom Design</vt:lpstr>
      <vt:lpstr>52_Custom Design</vt:lpstr>
      <vt:lpstr>53_Custom Design</vt:lpstr>
      <vt:lpstr>54_Custom Design</vt:lpstr>
      <vt:lpstr>55_Custom Design</vt:lpstr>
      <vt:lpstr>56_Custom Design</vt:lpstr>
      <vt:lpstr>57_Custom Design</vt:lpstr>
      <vt:lpstr>58_Custom Design</vt:lpstr>
      <vt:lpstr>59_Custom Design</vt:lpstr>
      <vt:lpstr>11_Custom Design</vt:lpstr>
      <vt:lpstr>32_Custom Design</vt:lpstr>
      <vt:lpstr>60_Custom Design</vt:lpstr>
      <vt:lpstr>61_Custom Design</vt:lpstr>
      <vt:lpstr>62_Custom Design</vt:lpstr>
      <vt:lpstr>63_Custom Design</vt:lpstr>
      <vt:lpstr>64_Custom Design</vt:lpstr>
      <vt:lpstr>65_Custom Design</vt:lpstr>
      <vt:lpstr>80_Custom Design</vt:lpstr>
      <vt:lpstr>66_Custom Design</vt:lpstr>
      <vt:lpstr>67_Custom Design</vt:lpstr>
      <vt:lpstr>68_Custom Design</vt:lpstr>
      <vt:lpstr>69_Custom Design</vt:lpstr>
      <vt:lpstr>70_Custom Design</vt:lpstr>
      <vt:lpstr>Office Theme</vt:lpstr>
      <vt:lpstr>71_Custom Design</vt:lpstr>
      <vt:lpstr>72_Custom Design</vt:lpstr>
      <vt:lpstr>73_Custom Design</vt:lpstr>
      <vt:lpstr>74_Custom Design</vt:lpstr>
      <vt:lpstr>Equation</vt:lpstr>
      <vt:lpstr>PowerPoint Presentation</vt:lpstr>
      <vt:lpstr>Outline: Why is this occurring?</vt:lpstr>
      <vt:lpstr>State of Adult Female Obesity Across LMIC’s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other major shifts</vt:lpstr>
      <vt:lpstr>Predicted BMI Increases Across Selected Countries at the  95th Centile in Age 30 and 40 Year Old Women*</vt:lpstr>
      <vt:lpstr>Female Waist Circumferences are Increasing at the Same  BMI Level Across Many Countries: The China Example </vt:lpstr>
      <vt:lpstr>Male Waist Circumferences are Increasing at the Same  BMI Level Across Many Countries: The China Example </vt:lpstr>
      <vt:lpstr>2. Energy Imbalance: Physical Activity declines in LMIC’s represent a significant, large component of the energy imbalance. </vt:lpstr>
      <vt:lpstr>PowerPoint Presentation</vt:lpstr>
      <vt:lpstr>PowerPoint Presentation</vt:lpstr>
      <vt:lpstr>PowerPoint Presentation</vt:lpstr>
      <vt:lpstr>PowerPoint Presentation</vt:lpstr>
      <vt:lpstr>Why the concern about movement and activity?</vt:lpstr>
      <vt:lpstr>Sources of Major Global Dietary Shifts</vt:lpstr>
      <vt:lpstr>Major Food System Shifts : Linkages from  Farm to Food Sales are Rapidly Shifting </vt:lpstr>
      <vt:lpstr>PowerPoint Presentation</vt:lpstr>
      <vt:lpstr>3. The Global LMIC’s Response: Mexico’s Integrated Systematic Response</vt:lpstr>
      <vt:lpstr>Mexico’s Beverage Recommendations For Adults </vt:lpstr>
      <vt:lpstr>Ministry Of Health Response 10 Objectives to prevent Chronic Diseases</vt:lpstr>
      <vt:lpstr>Mexico (cont)</vt:lpstr>
      <vt:lpstr>Mexico (cont)</vt:lpstr>
      <vt:lpstr>PowerPoint Presentation</vt:lpstr>
      <vt:lpstr>PowerPoint Presentation</vt:lpstr>
      <vt:lpstr>PowerPoint Presentation</vt:lpstr>
      <vt:lpstr>The Mexican Tax</vt:lpstr>
      <vt:lpstr>Factors of Success</vt:lpstr>
      <vt:lpstr>Mexico (cont)</vt:lpstr>
      <vt:lpstr>Mexico’s Critical Elements</vt:lpstr>
      <vt:lpstr>4. Organizing options for review of major LMIC policy initiatives: NOURISHING framework</vt:lpstr>
      <vt:lpstr>Focus on Key Elements of food system change</vt:lpstr>
      <vt:lpstr>The Food Environment: Economic Tools</vt:lpstr>
      <vt:lpstr>PowerPoint Presentation</vt:lpstr>
      <vt:lpstr>The Food Environment: Labeling and Claims</vt:lpstr>
      <vt:lpstr>Labeling Un-healthy Foods</vt:lpstr>
      <vt:lpstr>The Food Environment: Marketing Controls Hampered by Big Food and Beverage Politics</vt:lpstr>
      <vt:lpstr>The Food Environment: School Restrictions Major Institution</vt:lpstr>
      <vt:lpstr>Chile’s Law: Marketing to Children</vt:lpstr>
      <vt:lpstr>Brazilian Food Marketing Law </vt:lpstr>
      <vt:lpstr>Food Systems</vt:lpstr>
      <vt:lpstr>Information and Education</vt:lpstr>
      <vt:lpstr>PowerPoint Presentation</vt:lpstr>
      <vt:lpstr>LMIC’s are Beginning to Take  Serious Large-scale Action</vt:lpstr>
    </vt:vector>
  </TitlesOfParts>
  <Company>Carolina Population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UNC-CH</dc:creator>
  <cp:lastModifiedBy>Ammons, Denise</cp:lastModifiedBy>
  <cp:revision>1042</cp:revision>
  <cp:lastPrinted>2014-01-06T14:49:00Z</cp:lastPrinted>
  <dcterms:created xsi:type="dcterms:W3CDTF">2007-11-14T21:03:42Z</dcterms:created>
  <dcterms:modified xsi:type="dcterms:W3CDTF">2015-10-28T18:47:51Z</dcterms:modified>
</cp:coreProperties>
</file>