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charts/chart1.xml" ContentType="application/vnd.openxmlformats-officedocument.drawingml.chart+xml"/>
  <Override PartName="/ppt/theme/themeOverride2.xml" ContentType="application/vnd.openxmlformats-officedocument.themeOverride+xml"/>
  <Override PartName="/ppt/charts/chart2.xml" ContentType="application/vnd.openxmlformats-officedocument.drawingml.chart+xml"/>
  <Override PartName="/ppt/theme/themeOverride3.xml" ContentType="application/vnd.openxmlformats-officedocument.themeOverride+xml"/>
  <Override PartName="/ppt/charts/chart3.xml" ContentType="application/vnd.openxmlformats-officedocument.drawingml.chart+xml"/>
  <Override PartName="/ppt/theme/themeOverride4.xml" ContentType="application/vnd.openxmlformats-officedocument.themeOverride+xml"/>
  <Override PartName="/ppt/notesSlides/notesSlide2.xml" ContentType="application/vnd.openxmlformats-officedocument.presentationml.notesSlide+xml"/>
  <Override PartName="/ppt/charts/chart4.xml" ContentType="application/vnd.openxmlformats-officedocument.drawingml.chart+xml"/>
  <Override PartName="/ppt/notesSlides/notesSlide3.xml" ContentType="application/vnd.openxmlformats-officedocument.presentationml.notesSlide+xml"/>
  <Override PartName="/ppt/charts/chart5.xml" ContentType="application/vnd.openxmlformats-officedocument.drawingml.chart+xml"/>
  <Override PartName="/ppt/notesSlides/notesSlide4.xml" ContentType="application/vnd.openxmlformats-officedocument.presentationml.notesSlide+xml"/>
  <Override PartName="/ppt/charts/chart6.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heme/themeOverride5.xml" ContentType="application/vnd.openxmlformats-officedocument.themeOverride+xml"/>
  <Override PartName="/ppt/charts/chart10.xml" ContentType="application/vnd.openxmlformats-officedocument.drawingml.chart+xml"/>
  <Override PartName="/ppt/theme/themeOverride6.xml" ContentType="application/vnd.openxmlformats-officedocument.themeOverride+xml"/>
  <Override PartName="/ppt/charts/chart11.xml" ContentType="application/vnd.openxmlformats-officedocument.drawingml.chart+xml"/>
  <Override PartName="/ppt/theme/themeOverride7.xml" ContentType="application/vnd.openxmlformats-officedocument.themeOverride+xml"/>
  <Override PartName="/ppt/charts/chart12.xml" ContentType="application/vnd.openxmlformats-officedocument.drawingml.chart+xml"/>
  <Override PartName="/ppt/theme/themeOverride8.xml" ContentType="application/vnd.openxmlformats-officedocument.themeOverride+xml"/>
  <Override PartName="/ppt/charts/chart13.xml" ContentType="application/vnd.openxmlformats-officedocument.drawingml.chart+xml"/>
  <Override PartName="/ppt/theme/themeOverride9.xml" ContentType="application/vnd.openxmlformats-officedocument.themeOverride+xml"/>
  <Override PartName="/ppt/charts/chart14.xml" ContentType="application/vnd.openxmlformats-officedocument.drawingml.chart+xml"/>
  <Override PartName="/ppt/theme/themeOverride10.xml" ContentType="application/vnd.openxmlformats-officedocument.themeOverride+xml"/>
  <Override PartName="/ppt/charts/chart15.xml" ContentType="application/vnd.openxmlformats-officedocument.drawingml.chart+xml"/>
  <Override PartName="/ppt/theme/themeOverride11.xml" ContentType="application/vnd.openxmlformats-officedocument.themeOverr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theme/themeOverride12.xml" ContentType="application/vnd.openxmlformats-officedocument.themeOverride+xml"/>
  <Override PartName="/ppt/charts/chart23.xml" ContentType="application/vnd.openxmlformats-officedocument.drawingml.chart+xml"/>
  <Override PartName="/ppt/theme/themeOverride13.xml" ContentType="application/vnd.openxmlformats-officedocument.themeOverride+xml"/>
  <Override PartName="/ppt/charts/chart24.xml" ContentType="application/vnd.openxmlformats-officedocument.drawingml.chart+xml"/>
  <Override PartName="/ppt/theme/themeOverride1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322" r:id="rId1"/>
    <p:sldMasterId id="2147483660" r:id="rId2"/>
    <p:sldMasterId id="2147497308" r:id="rId3"/>
  </p:sldMasterIdLst>
  <p:notesMasterIdLst>
    <p:notesMasterId r:id="rId44"/>
  </p:notesMasterIdLst>
  <p:sldIdLst>
    <p:sldId id="827" r:id="rId4"/>
    <p:sldId id="908" r:id="rId5"/>
    <p:sldId id="855" r:id="rId6"/>
    <p:sldId id="911" r:id="rId7"/>
    <p:sldId id="882" r:id="rId8"/>
    <p:sldId id="912" r:id="rId9"/>
    <p:sldId id="944" r:id="rId10"/>
    <p:sldId id="945" r:id="rId11"/>
    <p:sldId id="946" r:id="rId12"/>
    <p:sldId id="915" r:id="rId13"/>
    <p:sldId id="932" r:id="rId14"/>
    <p:sldId id="939" r:id="rId15"/>
    <p:sldId id="935" r:id="rId16"/>
    <p:sldId id="936" r:id="rId17"/>
    <p:sldId id="947" r:id="rId18"/>
    <p:sldId id="948" r:id="rId19"/>
    <p:sldId id="951" r:id="rId20"/>
    <p:sldId id="978" r:id="rId21"/>
    <p:sldId id="979" r:id="rId22"/>
    <p:sldId id="883" r:id="rId23"/>
    <p:sldId id="884" r:id="rId24"/>
    <p:sldId id="885" r:id="rId25"/>
    <p:sldId id="952" r:id="rId26"/>
    <p:sldId id="926" r:id="rId27"/>
    <p:sldId id="927" r:id="rId28"/>
    <p:sldId id="928" r:id="rId29"/>
    <p:sldId id="977" r:id="rId30"/>
    <p:sldId id="976" r:id="rId31"/>
    <p:sldId id="929" r:id="rId32"/>
    <p:sldId id="930" r:id="rId33"/>
    <p:sldId id="964" r:id="rId34"/>
    <p:sldId id="973" r:id="rId35"/>
    <p:sldId id="965" r:id="rId36"/>
    <p:sldId id="966" r:id="rId37"/>
    <p:sldId id="967" r:id="rId38"/>
    <p:sldId id="968" r:id="rId39"/>
    <p:sldId id="969" r:id="rId40"/>
    <p:sldId id="970" r:id="rId41"/>
    <p:sldId id="971" r:id="rId42"/>
    <p:sldId id="972" r:id="rId4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5" orient="horz" pos="3216" userDrawn="1">
          <p15:clr>
            <a:srgbClr val="A4A3A4"/>
          </p15:clr>
        </p15:guide>
        <p15:guide id="8" pos="3504" userDrawn="1">
          <p15:clr>
            <a:srgbClr val="A4A3A4"/>
          </p15:clr>
        </p15:guide>
        <p15:guide id="12" orient="horz" pos="624" userDrawn="1">
          <p15:clr>
            <a:srgbClr val="A4A3A4"/>
          </p15:clr>
        </p15:guide>
        <p15:guide id="13" orient="horz" pos="774" userDrawn="1">
          <p15:clr>
            <a:srgbClr val="A4A3A4"/>
          </p15:clr>
        </p15:guide>
        <p15:guide id="18" pos="5314" userDrawn="1">
          <p15:clr>
            <a:srgbClr val="A4A3A4"/>
          </p15:clr>
        </p15:guide>
        <p15:guide id="19" orient="horz" pos="4080" userDrawn="1">
          <p15:clr>
            <a:srgbClr val="A4A3A4"/>
          </p15:clr>
        </p15:guide>
        <p15:guide id="22" orient="horz" pos="432" userDrawn="1">
          <p15:clr>
            <a:srgbClr val="A4A3A4"/>
          </p15:clr>
        </p15:guide>
        <p15:guide id="23" pos="514" userDrawn="1">
          <p15:clr>
            <a:srgbClr val="A4A3A4"/>
          </p15:clr>
        </p15:guide>
        <p15:guide id="24" orient="horz" pos="1128" userDrawn="1">
          <p15:clr>
            <a:srgbClr val="A4A3A4"/>
          </p15:clr>
        </p15:guide>
        <p15:guide id="25" orient="horz" pos="1008"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FB5818"/>
    <a:srgbClr val="C00000"/>
    <a:srgbClr val="FF9900"/>
    <a:srgbClr val="99CC00"/>
    <a:srgbClr val="000000"/>
    <a:srgbClr val="FD9D77"/>
    <a:srgbClr val="FDE17B"/>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40" autoAdjust="0"/>
    <p:restoredTop sz="94394" autoAdjust="0"/>
  </p:normalViewPr>
  <p:slideViewPr>
    <p:cSldViewPr snapToGrid="0" showGuides="1">
      <p:cViewPr varScale="1">
        <p:scale>
          <a:sx n="83" d="100"/>
          <a:sy n="83" d="100"/>
        </p:scale>
        <p:origin x="1116" y="78"/>
      </p:cViewPr>
      <p:guideLst>
        <p:guide orient="horz" pos="3216"/>
        <p:guide pos="3504"/>
        <p:guide orient="horz" pos="624"/>
        <p:guide orient="horz" pos="774"/>
        <p:guide pos="5314"/>
        <p:guide orient="horz" pos="4080"/>
        <p:guide orient="horz" pos="432"/>
        <p:guide pos="514"/>
        <p:guide orient="horz" pos="1128"/>
        <p:guide orient="horz" pos="1008"/>
      </p:guideLst>
    </p:cSldViewPr>
  </p:slideViewPr>
  <p:outlineViewPr>
    <p:cViewPr>
      <p:scale>
        <a:sx n="33" d="100"/>
        <a:sy n="33" d="100"/>
      </p:scale>
      <p:origin x="42" y="9240"/>
    </p:cViewPr>
  </p:outlin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96" d="100"/>
          <a:sy n="96" d="100"/>
        </p:scale>
        <p:origin x="-3564"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piernas\Documents\UNC%20RESEARCH\DISSERTATION\PAPER%20AIM%201\NNS%20RESEARCH\NNS%20consumption\RESULTS_Excel%20Files\Paper_aim1_results_FINAL.xls" TargetMode="External"/><Relationship Id="rId1" Type="http://schemas.openxmlformats.org/officeDocument/2006/relationships/themeOverride" Target="../theme/themeOverride2.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1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9.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0.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1.xml"/></Relationships>
</file>

<file path=ppt/charts/_rels/chart16.xml.rels><?xml version="1.0" encoding="UTF-8" standalone="yes"?>
<Relationships xmlns="http://schemas.openxmlformats.org/package/2006/relationships"><Relationship Id="rId1" Type="http://schemas.openxmlformats.org/officeDocument/2006/relationships/oleObject" Target="file:///\\POPCLUSTER_CPCPOOL1_SERVER\GRAPHICS\Swasey\POPKIN\global%20drink%20figures\revised%20global%20drink%20figure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POPCLUSTER_CPCPOOL1_SERVER\GRAPHICS\Swasey\POPKIN\global%20drink%20figures\revised%20global%20drink%20figure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POPCLUSTER_CPCPOOL1_SERVER\GRAPHICS\Swasey\POPKIN\global%20drink%20figures\revised%20global%20drink%20figure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POPCLUSTER_CPCPOOL1_SERVER\GRAPHICS\Swasey\POPKIN\global%20drink%20figures\revised%20global%20drink%20figures.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F:\UNC%20RESEARCH\DISSERTATION\PAPER%20AIM%201\NNS%20RESEARCH\NNS%20consumption\RESULTS_Excel%20Files\Paper_aim1_results.xls" TargetMode="External"/><Relationship Id="rId1" Type="http://schemas.openxmlformats.org/officeDocument/2006/relationships/themeOverride" Target="../theme/themeOverride3.xml"/></Relationships>
</file>

<file path=ppt/charts/_rels/chart20.xml.rels><?xml version="1.0" encoding="UTF-8" standalone="yes"?>
<Relationships xmlns="http://schemas.openxmlformats.org/package/2006/relationships"><Relationship Id="rId1" Type="http://schemas.openxmlformats.org/officeDocument/2006/relationships/oleObject" Target="file:///\\POPCLUSTER_CPCPOOL1_SERVER\GRAPHICS\Swasey\POPKIN\global%20drink%20figures\revised%20global%20drink%20figure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POPCLUSTER_CPCPOOL1_SERVER\GRAPHICS\Swasey\POPKIN\global%20drink%20figures\revised%20global%20drink%20figures.xlsx" TargetMode="Externa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4.xml"/></Relationships>
</file>

<file path=ppt/charts/_rels/chart3.xml.rels><?xml version="1.0" encoding="UTF-8" standalone="yes"?>
<Relationships xmlns="http://schemas.openxmlformats.org/package/2006/relationships"><Relationship Id="rId2" Type="http://schemas.openxmlformats.org/officeDocument/2006/relationships/oleObject" Target="file:///F:\UNC%20RESEARCH\DISSERTATION\PAPER%20AIM%201\NNS%20RESEARCH\NNS%20consumption\RESULTS_Excel%20Files\Paper_aim1_results.xls" TargetMode="External"/><Relationship Id="rId1" Type="http://schemas.openxmlformats.org/officeDocument/2006/relationships/themeOverride" Target="../theme/themeOverride4.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1" Type="http://schemas.openxmlformats.org/officeDocument/2006/relationships/oleObject" Target="file:///T:\USDA\espowell\addes%20sugar%20tables%20for%20review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T:\USDA\espowell\addes%20sugar%20tables%20for%20review1.xlsx" TargetMode="Externa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sz="1200" b="0"/>
            </a:pPr>
            <a:r>
              <a:rPr lang="en-US" sz="1200" b="0" dirty="0" smtClean="0">
                <a:solidFill>
                  <a:schemeClr val="tx1"/>
                </a:solidFill>
                <a:latin typeface="Arial" panose="020B0604020202020204" pitchFamily="34" charset="0"/>
                <a:cs typeface="Arial" panose="020B0604020202020204" pitchFamily="34" charset="0"/>
              </a:rPr>
              <a:t>B. HOMESCAN, </a:t>
            </a:r>
            <a:r>
              <a:rPr lang="en-US" sz="1200" b="0" dirty="0">
                <a:solidFill>
                  <a:schemeClr val="tx1"/>
                </a:solidFill>
                <a:latin typeface="Arial" panose="020B0604020202020204" pitchFamily="34" charset="0"/>
                <a:cs typeface="Arial" panose="020B0604020202020204" pitchFamily="34" charset="0"/>
              </a:rPr>
              <a:t>2007-2010</a:t>
            </a:r>
          </a:p>
        </c:rich>
      </c:tx>
      <c:layout>
        <c:manualLayout>
          <c:xMode val="edge"/>
          <c:yMode val="edge"/>
          <c:x val="0.30930781551790543"/>
          <c:y val="0.10610266508287028"/>
        </c:manualLayout>
      </c:layout>
      <c:overlay val="0"/>
    </c:title>
    <c:autoTitleDeleted val="0"/>
    <c:plotArea>
      <c:layout>
        <c:manualLayout>
          <c:layoutTarget val="inner"/>
          <c:xMode val="edge"/>
          <c:yMode val="edge"/>
          <c:x val="0.15941890597008707"/>
          <c:y val="0.2474052427000919"/>
          <c:w val="0.78581160688247298"/>
          <c:h val="0.63728883822157734"/>
        </c:manualLayout>
      </c:layout>
      <c:barChart>
        <c:barDir val="col"/>
        <c:grouping val="stacked"/>
        <c:varyColors val="0"/>
        <c:ser>
          <c:idx val="0"/>
          <c:order val="0"/>
          <c:tx>
            <c:strRef>
              <c:f>'SOURCES NCS-CS'!$C$191</c:f>
              <c:strCache>
                <c:ptCount val="1"/>
                <c:pt idx="0">
                  <c:v>LCS</c:v>
                </c:pt>
              </c:strCache>
            </c:strRef>
          </c:tx>
          <c:spPr>
            <a:solidFill>
              <a:srgbClr val="000000"/>
            </a:solidFill>
            <a:ln>
              <a:solidFill>
                <a:schemeClr val="tx1"/>
              </a:solidFill>
            </a:ln>
          </c:spPr>
          <c:invertIfNegative val="0"/>
          <c:dLbls>
            <c:dLbl>
              <c:idx val="0"/>
              <c:layout>
                <c:manualLayout>
                  <c:x val="-1.7921146953405024E-3"/>
                  <c:y val="-2.0068560612313407E-3"/>
                </c:manualLayout>
              </c:layout>
              <c:tx>
                <c:rich>
                  <a:bodyPr/>
                  <a:lstStyle/>
                  <a:p>
                    <a:pPr>
                      <a:defRPr sz="1000" b="0">
                        <a:solidFill>
                          <a:schemeClr val="bg1"/>
                        </a:solidFill>
                      </a:defRPr>
                    </a:pPr>
                    <a:r>
                      <a:rPr lang="en-US" sz="1000" b="0">
                        <a:solidFill>
                          <a:schemeClr val="bg1"/>
                        </a:solidFill>
                      </a:rPr>
                      <a:t>26 %</a:t>
                    </a:r>
                    <a:endParaRPr lang="en-US" sz="1000">
                      <a:solidFill>
                        <a:sysClr val="windowText" lastClr="000000"/>
                      </a:solidFill>
                    </a:endParaRPr>
                  </a:p>
                </c:rich>
              </c:tx>
              <c:spPr/>
              <c:dLblPos val="ctr"/>
              <c:showLegendKey val="0"/>
              <c:showVal val="0"/>
              <c:showCatName val="0"/>
              <c:showSerName val="0"/>
              <c:showPercent val="0"/>
              <c:showBubbleSize val="0"/>
              <c:extLst>
                <c:ext xmlns:c15="http://schemas.microsoft.com/office/drawing/2012/chart" uri="{CE6537A1-D6FC-4f65-9D91-7224C49458BB}">
                  <c15:layout/>
                </c:ext>
              </c:extLst>
            </c:dLbl>
            <c:dLbl>
              <c:idx val="1"/>
              <c:layout>
                <c:manualLayout>
                  <c:x val="-3.8703434929850031E-3"/>
                  <c:y val="-2.5448862917292578E-2"/>
                </c:manualLayout>
              </c:layout>
              <c:tx>
                <c:rich>
                  <a:bodyPr/>
                  <a:lstStyle/>
                  <a:p>
                    <a:pPr>
                      <a:defRPr sz="1000" b="0">
                        <a:solidFill>
                          <a:schemeClr val="tx1"/>
                        </a:solidFill>
                      </a:defRPr>
                    </a:pPr>
                    <a:r>
                      <a:rPr lang="en-US" sz="1000" b="0">
                        <a:solidFill>
                          <a:schemeClr val="tx1"/>
                        </a:solidFill>
                      </a:rPr>
                      <a:t>1 %</a:t>
                    </a:r>
                    <a:endParaRPr lang="en-US" sz="1000">
                      <a:solidFill>
                        <a:schemeClr val="tx1"/>
                      </a:solidFill>
                    </a:endParaRPr>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ext>
              </c:extLst>
            </c:dLbl>
            <c:dLbl>
              <c:idx val="2"/>
              <c:layout>
                <c:manualLayout>
                  <c:x val="-1.5835312747426761E-3"/>
                  <c:y val="1.3393983122627599E-2"/>
                </c:manualLayout>
              </c:layout>
              <c:tx>
                <c:rich>
                  <a:bodyPr/>
                  <a:lstStyle/>
                  <a:p>
                    <a:pPr>
                      <a:defRPr sz="1000" b="0">
                        <a:solidFill>
                          <a:schemeClr val="bg1"/>
                        </a:solidFill>
                      </a:defRPr>
                    </a:pPr>
                    <a:r>
                      <a:rPr lang="en-US" sz="1000" b="0">
                        <a:solidFill>
                          <a:schemeClr val="bg1"/>
                        </a:solidFill>
                      </a:rPr>
                      <a:t>29 %</a:t>
                    </a:r>
                    <a:endParaRPr lang="en-US" sz="1000">
                      <a:solidFill>
                        <a:sysClr val="windowText" lastClr="000000"/>
                      </a:solidFill>
                    </a:endParaRPr>
                  </a:p>
                </c:rich>
              </c:tx>
              <c:spPr/>
              <c:dLblPos val="ctr"/>
              <c:showLegendKey val="0"/>
              <c:showVal val="0"/>
              <c:showCatName val="0"/>
              <c:showSerName val="0"/>
              <c:showPercent val="0"/>
              <c:showBubbleSize val="0"/>
              <c:extLst>
                <c:ext xmlns:c15="http://schemas.microsoft.com/office/drawing/2012/chart" uri="{CE6537A1-D6FC-4f65-9D91-7224C49458BB}"/>
              </c:extLst>
            </c:dLbl>
            <c:dLbl>
              <c:idx val="3"/>
              <c:layout>
                <c:manualLayout>
                  <c:x val="-1.5835312747425601E-3"/>
                  <c:y val="-2.1081866758687038E-2"/>
                </c:manualLayout>
              </c:layout>
              <c:tx>
                <c:rich>
                  <a:bodyPr/>
                  <a:lstStyle/>
                  <a:p>
                    <a:r>
                      <a:rPr lang="en-US" sz="1400" b="0">
                        <a:solidFill>
                          <a:schemeClr val="bg1"/>
                        </a:solidFill>
                      </a:rPr>
                      <a:t>1 %</a:t>
                    </a:r>
                    <a:endParaRPr lang="en-US"/>
                  </a:p>
                </c:rich>
              </c:tx>
              <c:dLblPos val="ctr"/>
              <c:showLegendKey val="0"/>
              <c:showVal val="0"/>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b="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'SOURCES NCS-CS'!$B$192:$B$193</c:f>
              <c:strCache>
                <c:ptCount val="2"/>
                <c:pt idx="0">
                  <c:v>Beverage</c:v>
                </c:pt>
                <c:pt idx="1">
                  <c:v>Food</c:v>
                </c:pt>
              </c:strCache>
            </c:strRef>
          </c:cat>
          <c:val>
            <c:numRef>
              <c:f>'SOURCES NCS-CS'!$C$192:$C$193</c:f>
              <c:numCache>
                <c:formatCode>General</c:formatCode>
                <c:ptCount val="2"/>
                <c:pt idx="0">
                  <c:v>104.1904</c:v>
                </c:pt>
                <c:pt idx="1">
                  <c:v>2.5618829999999999</c:v>
                </c:pt>
              </c:numCache>
            </c:numRef>
          </c:val>
        </c:ser>
        <c:ser>
          <c:idx val="1"/>
          <c:order val="1"/>
          <c:tx>
            <c:strRef>
              <c:f>'SOURCES NCS-CS'!$D$191</c:f>
              <c:strCache>
                <c:ptCount val="1"/>
                <c:pt idx="0">
                  <c:v>CS</c:v>
                </c:pt>
              </c:strCache>
            </c:strRef>
          </c:tx>
          <c:spPr>
            <a:solidFill>
              <a:srgbClr val="FCC917"/>
            </a:solidFill>
            <a:ln>
              <a:solidFill>
                <a:schemeClr val="tx1"/>
              </a:solidFill>
            </a:ln>
          </c:spPr>
          <c:invertIfNegative val="0"/>
          <c:dLbls>
            <c:dLbl>
              <c:idx val="0"/>
              <c:layout>
                <c:manualLayout>
                  <c:x val="0"/>
                  <c:y val="3.7717894824899874E-3"/>
                </c:manualLayout>
              </c:layout>
              <c:tx>
                <c:rich>
                  <a:bodyPr/>
                  <a:lstStyle/>
                  <a:p>
                    <a:r>
                      <a:rPr lang="en-US" sz="1400" b="0"/>
                      <a:t>59 %</a:t>
                    </a:r>
                    <a:endParaRPr lang="en-US"/>
                  </a:p>
                </c:rich>
              </c:tx>
              <c:dLblPos val="ctr"/>
              <c:showLegendKey val="0"/>
              <c:showVal val="0"/>
              <c:showCatName val="0"/>
              <c:showSerName val="0"/>
              <c:showPercent val="0"/>
              <c:showBubbleSize val="0"/>
              <c:extLst>
                <c:ext xmlns:c15="http://schemas.microsoft.com/office/drawing/2012/chart" uri="{CE6537A1-D6FC-4f65-9D91-7224C49458BB}">
                  <c15:layout/>
                </c:ext>
              </c:extLst>
            </c:dLbl>
            <c:dLbl>
              <c:idx val="1"/>
              <c:layout>
                <c:manualLayout>
                  <c:x val="-3.5842293906810053E-3"/>
                  <c:y val="-1.4444829616423743E-2"/>
                </c:manualLayout>
              </c:layout>
              <c:tx>
                <c:rich>
                  <a:bodyPr/>
                  <a:lstStyle/>
                  <a:p>
                    <a:r>
                      <a:rPr lang="en-US" sz="1400" b="0"/>
                      <a:t>92 %</a:t>
                    </a:r>
                    <a:endParaRPr lang="en-US"/>
                  </a:p>
                </c:rich>
              </c:tx>
              <c:dLblPos val="ctr"/>
              <c:showLegendKey val="0"/>
              <c:showVal val="0"/>
              <c:showCatName val="0"/>
              <c:showSerName val="0"/>
              <c:showPercent val="0"/>
              <c:showBubbleSize val="0"/>
              <c:extLst>
                <c:ext xmlns:c15="http://schemas.microsoft.com/office/drawing/2012/chart" uri="{CE6537A1-D6FC-4f65-9D91-7224C49458BB}">
                  <c15:layout/>
                </c:ext>
              </c:extLst>
            </c:dLbl>
            <c:dLbl>
              <c:idx val="2"/>
              <c:layout>
                <c:manualLayout>
                  <c:x val="0"/>
                  <c:y val="-3.7192960441697776E-3"/>
                </c:manualLayout>
              </c:layout>
              <c:tx>
                <c:rich>
                  <a:bodyPr/>
                  <a:lstStyle/>
                  <a:p>
                    <a:r>
                      <a:rPr lang="en-US" sz="1400" b="0"/>
                      <a:t>65 %</a:t>
                    </a:r>
                    <a:endParaRPr lang="en-US"/>
                  </a:p>
                </c:rich>
              </c:tx>
              <c:dLblPos val="ctr"/>
              <c:showLegendKey val="0"/>
              <c:showVal val="0"/>
              <c:showCatName val="0"/>
              <c:showSerName val="0"/>
              <c:showPercent val="0"/>
              <c:showBubbleSize val="0"/>
              <c:extLst>
                <c:ext xmlns:c15="http://schemas.microsoft.com/office/drawing/2012/chart" uri="{CE6537A1-D6FC-4f65-9D91-7224C49458BB}"/>
              </c:extLst>
            </c:dLbl>
            <c:dLbl>
              <c:idx val="3"/>
              <c:layout>
                <c:manualLayout>
                  <c:x val="-1.1612428533680943E-16"/>
                  <c:y val="-1.0172642762284197E-2"/>
                </c:manualLayout>
              </c:layout>
              <c:tx>
                <c:rich>
                  <a:bodyPr/>
                  <a:lstStyle/>
                  <a:p>
                    <a:r>
                      <a:rPr lang="en-US" sz="1400" b="0"/>
                      <a:t>93 %</a:t>
                    </a:r>
                    <a:endParaRPr lang="en-US"/>
                  </a:p>
                </c:rich>
              </c:tx>
              <c:dLblPos val="ctr"/>
              <c:showLegendKey val="0"/>
              <c:showVal val="0"/>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b="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'SOURCES NCS-CS'!$B$192:$B$193</c:f>
              <c:strCache>
                <c:ptCount val="2"/>
                <c:pt idx="0">
                  <c:v>Beverage</c:v>
                </c:pt>
                <c:pt idx="1">
                  <c:v>Food</c:v>
                </c:pt>
              </c:strCache>
            </c:strRef>
          </c:cat>
          <c:val>
            <c:numRef>
              <c:f>'SOURCES NCS-CS'!$D$192:$D$193</c:f>
              <c:numCache>
                <c:formatCode>General</c:formatCode>
                <c:ptCount val="2"/>
                <c:pt idx="0">
                  <c:v>234.47409999999999</c:v>
                </c:pt>
                <c:pt idx="1">
                  <c:v>184.72309999999999</c:v>
                </c:pt>
              </c:numCache>
            </c:numRef>
          </c:val>
        </c:ser>
        <c:ser>
          <c:idx val="2"/>
          <c:order val="2"/>
          <c:tx>
            <c:strRef>
              <c:f>'SOURCES NCS-CS'!$E$191</c:f>
              <c:strCache>
                <c:ptCount val="1"/>
                <c:pt idx="0">
                  <c:v>LCS+CS</c:v>
                </c:pt>
              </c:strCache>
            </c:strRef>
          </c:tx>
          <c:spPr>
            <a:solidFill>
              <a:srgbClr val="FFFFFF">
                <a:lumMod val="75000"/>
              </a:srgbClr>
            </a:solidFill>
            <a:ln>
              <a:solidFill>
                <a:schemeClr val="tx1"/>
              </a:solidFill>
            </a:ln>
          </c:spPr>
          <c:invertIfNegative val="0"/>
          <c:dLbls>
            <c:dLbl>
              <c:idx val="0"/>
              <c:layout>
                <c:manualLayout>
                  <c:x val="-2.3496620444568321E-3"/>
                  <c:y val="-2.0747756180827049E-3"/>
                </c:manualLayout>
              </c:layout>
              <c:tx>
                <c:rich>
                  <a:bodyPr/>
                  <a:lstStyle/>
                  <a:p>
                    <a:r>
                      <a:rPr lang="en-US" sz="1000" b="0" dirty="0">
                        <a:solidFill>
                          <a:schemeClr val="tx1"/>
                        </a:solidFill>
                      </a:rPr>
                      <a:t>15 %</a:t>
                    </a:r>
                    <a:endParaRPr lang="en-US" sz="1000" dirty="0">
                      <a:solidFill>
                        <a:schemeClr val="tx1"/>
                      </a:solidFill>
                    </a:endParaRPr>
                  </a:p>
                </c:rich>
              </c:tx>
              <c:dLblPos val="ctr"/>
              <c:showLegendKey val="0"/>
              <c:showVal val="0"/>
              <c:showCatName val="0"/>
              <c:showSerName val="0"/>
              <c:showPercent val="0"/>
              <c:showBubbleSize val="0"/>
              <c:extLst>
                <c:ext xmlns:c15="http://schemas.microsoft.com/office/drawing/2012/chart" uri="{CE6537A1-D6FC-4f65-9D91-7224C49458BB}">
                  <c15:layout/>
                </c:ext>
              </c:extLst>
            </c:dLbl>
            <c:dLbl>
              <c:idx val="1"/>
              <c:layout>
                <c:manualLayout>
                  <c:x val="-1.7921146953405024E-3"/>
                  <c:y val="-2.9792942548848067E-2"/>
                </c:manualLayout>
              </c:layout>
              <c:tx>
                <c:rich>
                  <a:bodyPr/>
                  <a:lstStyle/>
                  <a:p>
                    <a:pPr>
                      <a:defRPr sz="1000" b="0">
                        <a:solidFill>
                          <a:sysClr val="windowText" lastClr="000000"/>
                        </a:solidFill>
                      </a:defRPr>
                    </a:pPr>
                    <a:r>
                      <a:rPr lang="en-US" sz="1000" b="0">
                        <a:solidFill>
                          <a:sysClr val="windowText" lastClr="000000"/>
                        </a:solidFill>
                      </a:rPr>
                      <a:t>7 %</a:t>
                    </a:r>
                    <a:endParaRPr lang="en-US" sz="1000">
                      <a:solidFill>
                        <a:sysClr val="windowText" lastClr="000000"/>
                      </a:solidFill>
                    </a:endParaRPr>
                  </a:p>
                </c:rich>
              </c:tx>
              <c:spPr/>
              <c:dLblPos val="ctr"/>
              <c:showLegendKey val="0"/>
              <c:showVal val="0"/>
              <c:showCatName val="0"/>
              <c:showSerName val="0"/>
              <c:showPercent val="0"/>
              <c:showBubbleSize val="0"/>
              <c:extLst>
                <c:ext xmlns:c15="http://schemas.microsoft.com/office/drawing/2012/chart" uri="{CE6537A1-D6FC-4f65-9D91-7224C49458BB}">
                  <c15:layout/>
                </c:ext>
              </c:extLst>
            </c:dLbl>
            <c:dLbl>
              <c:idx val="2"/>
              <c:layout>
                <c:manualLayout>
                  <c:x val="-3.1670625494853522E-3"/>
                  <c:y val="-5.0707197456891596E-2"/>
                </c:manualLayout>
              </c:layout>
              <c:tx>
                <c:rich>
                  <a:bodyPr/>
                  <a:lstStyle/>
                  <a:p>
                    <a:pPr>
                      <a:defRPr sz="1000" b="0">
                        <a:solidFill>
                          <a:sysClr val="windowText" lastClr="000000"/>
                        </a:solidFill>
                      </a:defRPr>
                    </a:pPr>
                    <a:r>
                      <a:rPr lang="en-US" sz="1000" b="0">
                        <a:solidFill>
                          <a:sysClr val="windowText" lastClr="000000"/>
                        </a:solidFill>
                      </a:rPr>
                      <a:t>6 %</a:t>
                    </a:r>
                    <a:endParaRPr lang="en-US" sz="1000">
                      <a:solidFill>
                        <a:sysClr val="windowText" lastClr="000000"/>
                      </a:solidFill>
                    </a:endParaRPr>
                  </a:p>
                </c:rich>
              </c:tx>
              <c:spPr/>
              <c:dLblPos val="ctr"/>
              <c:showLegendKey val="0"/>
              <c:showVal val="0"/>
              <c:showCatName val="0"/>
              <c:showSerName val="0"/>
              <c:showPercent val="0"/>
              <c:showBubbleSize val="0"/>
              <c:extLst>
                <c:ext xmlns:c15="http://schemas.microsoft.com/office/drawing/2012/chart" uri="{CE6537A1-D6FC-4f65-9D91-7224C49458BB}"/>
              </c:extLst>
            </c:dLbl>
            <c:dLbl>
              <c:idx val="3"/>
              <c:layout>
                <c:manualLayout>
                  <c:x val="-6.3341250989705881E-3"/>
                  <c:y val="-2.5908544300488334E-2"/>
                </c:manualLayout>
              </c:layout>
              <c:tx>
                <c:rich>
                  <a:bodyPr/>
                  <a:lstStyle/>
                  <a:p>
                    <a:pPr>
                      <a:defRPr sz="1000" b="0">
                        <a:solidFill>
                          <a:sysClr val="windowText" lastClr="000000"/>
                        </a:solidFill>
                      </a:defRPr>
                    </a:pPr>
                    <a:r>
                      <a:rPr lang="en-US" sz="1000" b="0">
                        <a:solidFill>
                          <a:sysClr val="windowText" lastClr="000000"/>
                        </a:solidFill>
                      </a:rPr>
                      <a:t>5 %</a:t>
                    </a:r>
                    <a:endParaRPr lang="en-US" sz="1000">
                      <a:solidFill>
                        <a:sysClr val="windowText" lastClr="000000"/>
                      </a:solidFill>
                    </a:endParaRPr>
                  </a:p>
                </c:rich>
              </c:tx>
              <c:spPr/>
              <c:dLblPos val="ctr"/>
              <c:showLegendKey val="0"/>
              <c:showVal val="0"/>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b="0">
                    <a:solidFill>
                      <a:sysClr val="windowText" lastClr="000000"/>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'SOURCES NCS-CS'!$B$192:$B$193</c:f>
              <c:strCache>
                <c:ptCount val="2"/>
                <c:pt idx="0">
                  <c:v>Beverage</c:v>
                </c:pt>
                <c:pt idx="1">
                  <c:v>Food</c:v>
                </c:pt>
              </c:strCache>
            </c:strRef>
          </c:cat>
          <c:val>
            <c:numRef>
              <c:f>'SOURCES NCS-CS'!$E$192:$E$193</c:f>
              <c:numCache>
                <c:formatCode>General</c:formatCode>
                <c:ptCount val="2"/>
                <c:pt idx="0">
                  <c:v>60.318390000000001</c:v>
                </c:pt>
                <c:pt idx="1">
                  <c:v>12.920579999999999</c:v>
                </c:pt>
              </c:numCache>
            </c:numRef>
          </c:val>
        </c:ser>
        <c:dLbls>
          <c:showLegendKey val="0"/>
          <c:showVal val="0"/>
          <c:showCatName val="0"/>
          <c:showSerName val="0"/>
          <c:showPercent val="0"/>
          <c:showBubbleSize val="0"/>
        </c:dLbls>
        <c:gapWidth val="75"/>
        <c:overlap val="100"/>
        <c:axId val="386742000"/>
        <c:axId val="428024192"/>
      </c:barChart>
      <c:catAx>
        <c:axId val="386742000"/>
        <c:scaling>
          <c:orientation val="minMax"/>
        </c:scaling>
        <c:delete val="0"/>
        <c:axPos val="b"/>
        <c:numFmt formatCode="General" sourceLinked="1"/>
        <c:majorTickMark val="none"/>
        <c:minorTickMark val="none"/>
        <c:tickLblPos val="nextTo"/>
        <c:txPr>
          <a:bodyPr/>
          <a:lstStyle/>
          <a:p>
            <a:pPr>
              <a:defRPr sz="1200" b="0"/>
            </a:pPr>
            <a:endParaRPr lang="en-US"/>
          </a:p>
        </c:txPr>
        <c:crossAx val="428024192"/>
        <c:crosses val="autoZero"/>
        <c:auto val="1"/>
        <c:lblAlgn val="ctr"/>
        <c:lblOffset val="100"/>
        <c:noMultiLvlLbl val="0"/>
      </c:catAx>
      <c:valAx>
        <c:axId val="428024192"/>
        <c:scaling>
          <c:orientation val="minMax"/>
          <c:max val="500"/>
          <c:min val="0"/>
        </c:scaling>
        <c:delete val="0"/>
        <c:axPos val="l"/>
        <c:majorGridlines/>
        <c:title>
          <c:tx>
            <c:rich>
              <a:bodyPr rot="-5400000" vert="horz"/>
              <a:lstStyle/>
              <a:p>
                <a:pPr>
                  <a:defRPr sz="1200" b="0"/>
                </a:pPr>
                <a:r>
                  <a:rPr lang="en-US" sz="1200" b="0" dirty="0"/>
                  <a:t>Per </a:t>
                </a:r>
                <a:r>
                  <a:rPr lang="en-US" sz="1200" b="0" dirty="0" smtClean="0"/>
                  <a:t>capita total store purchases </a:t>
                </a:r>
                <a:endParaRPr lang="en-US" sz="1200" b="0" dirty="0"/>
              </a:p>
            </c:rich>
          </c:tx>
          <c:layout>
            <c:manualLayout>
              <c:xMode val="edge"/>
              <c:yMode val="edge"/>
              <c:x val="0"/>
              <c:y val="0.28849314226037204"/>
            </c:manualLayout>
          </c:layout>
          <c:overlay val="0"/>
        </c:title>
        <c:numFmt formatCode="General" sourceLinked="1"/>
        <c:majorTickMark val="none"/>
        <c:minorTickMark val="none"/>
        <c:tickLblPos val="nextTo"/>
        <c:txPr>
          <a:bodyPr/>
          <a:lstStyle/>
          <a:p>
            <a:pPr>
              <a:defRPr sz="1200" b="0">
                <a:latin typeface="Arial" panose="020B0604020202020204" pitchFamily="34" charset="0"/>
                <a:cs typeface="Arial" panose="020B0604020202020204" pitchFamily="34" charset="0"/>
              </a:defRPr>
            </a:pPr>
            <a:endParaRPr lang="en-US"/>
          </a:p>
        </c:txPr>
        <c:crossAx val="386742000"/>
        <c:crosses val="autoZero"/>
        <c:crossBetween val="between"/>
        <c:majorUnit val="100"/>
      </c:valAx>
      <c:spPr>
        <a:ln>
          <a:solidFill>
            <a:srgbClr val="000000"/>
          </a:solidFill>
        </a:ln>
      </c:spPr>
    </c:plotArea>
    <c:legend>
      <c:legendPos val="b"/>
      <c:layout>
        <c:manualLayout>
          <c:xMode val="edge"/>
          <c:yMode val="edge"/>
          <c:x val="0.19344867135769239"/>
          <c:y val="0.17616834404066242"/>
          <c:w val="0.68552314979967677"/>
          <c:h val="5.7312586922650594E-2"/>
        </c:manualLayout>
      </c:layout>
      <c:overlay val="0"/>
      <c:txPr>
        <a:bodyPr/>
        <a:lstStyle/>
        <a:p>
          <a:pPr>
            <a:defRPr sz="1200" b="0"/>
          </a:pPr>
          <a:endParaRPr lang="en-US"/>
        </a:p>
      </c:txPr>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92770385976428"/>
          <c:y val="0.10278782313015833"/>
          <c:w val="0.79184913165025439"/>
          <c:h val="0.80123882015355996"/>
        </c:manualLayout>
      </c:layout>
      <c:barChart>
        <c:barDir val="col"/>
        <c:grouping val="clustered"/>
        <c:varyColors val="0"/>
        <c:ser>
          <c:idx val="0"/>
          <c:order val="0"/>
          <c:tx>
            <c:strRef>
              <c:f>'quintiles of total added sugars'!$A$4:$C$4</c:f>
              <c:strCache>
                <c:ptCount val="3"/>
                <c:pt idx="0">
                  <c:v>Total energy from added sugars</c:v>
                </c:pt>
                <c:pt idx="1">
                  <c:v>2-18 years</c:v>
                </c:pt>
                <c:pt idx="2">
                  <c:v>q1</c:v>
                </c:pt>
              </c:strCache>
            </c:strRef>
          </c:tx>
          <c:spPr>
            <a:solidFill>
              <a:srgbClr val="FCC917"/>
            </a:solidFill>
            <a:ln>
              <a:solidFill>
                <a:srgbClr val="000000"/>
              </a:solidFill>
            </a:ln>
          </c:spPr>
          <c:invertIfNegative val="0"/>
          <c:dLbls>
            <c:dLbl>
              <c:idx val="0"/>
              <c:layout>
                <c:manualLayout>
                  <c:x val="-2.8558874231665089E-3"/>
                  <c:y val="9.5808395279789425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7117748463330707E-3"/>
                  <c:y val="9.580839527978826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8558874231665613E-3"/>
                  <c:y val="1.2774452703972041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8558874231666138E-3"/>
                  <c:y val="9.5808395279789425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8558874231665089E-3"/>
                  <c:y val="1.2774452703971807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8558874231666138E-3"/>
                  <c:y val="9.5808395279789425E-3"/>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800" baseline="0">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'quintiles of total added sugars'!$D$1:$I$3</c:f>
              <c:strCache>
                <c:ptCount val="6"/>
                <c:pt idx="0">
                  <c:v>1977-1978</c:v>
                </c:pt>
                <c:pt idx="1">
                  <c:v>1989-1991</c:v>
                </c:pt>
                <c:pt idx="2">
                  <c:v>1994-1998</c:v>
                </c:pt>
                <c:pt idx="3">
                  <c:v>2003-2004</c:v>
                </c:pt>
                <c:pt idx="4">
                  <c:v>2009-2010</c:v>
                </c:pt>
                <c:pt idx="5">
                  <c:v>2011-2012</c:v>
                </c:pt>
              </c:strCache>
            </c:strRef>
          </c:cat>
          <c:val>
            <c:numRef>
              <c:f>'quintiles of total added sugars'!$D$4:$I$4</c:f>
              <c:numCache>
                <c:formatCode>General</c:formatCode>
                <c:ptCount val="6"/>
                <c:pt idx="0">
                  <c:v>41</c:v>
                </c:pt>
                <c:pt idx="1">
                  <c:v>29</c:v>
                </c:pt>
                <c:pt idx="2">
                  <c:v>26</c:v>
                </c:pt>
                <c:pt idx="3">
                  <c:v>58</c:v>
                </c:pt>
                <c:pt idx="4" formatCode="0">
                  <c:v>51.924140000000001</c:v>
                </c:pt>
                <c:pt idx="5" formatCode="0">
                  <c:v>52.546799999999998</c:v>
                </c:pt>
              </c:numCache>
            </c:numRef>
          </c:val>
        </c:ser>
        <c:ser>
          <c:idx val="1"/>
          <c:order val="1"/>
          <c:tx>
            <c:strRef>
              <c:f>'quintiles of total added sugars'!$A$5:$C$5</c:f>
              <c:strCache>
                <c:ptCount val="3"/>
                <c:pt idx="0">
                  <c:v>Total energy from added sugars</c:v>
                </c:pt>
                <c:pt idx="1">
                  <c:v>2-18 years</c:v>
                </c:pt>
                <c:pt idx="2">
                  <c:v>q2</c:v>
                </c:pt>
              </c:strCache>
            </c:strRef>
          </c:tx>
          <c:spPr>
            <a:solidFill>
              <a:srgbClr val="000000"/>
            </a:solidFill>
            <a:ln>
              <a:solidFill>
                <a:srgbClr val="000000"/>
              </a:solidFill>
            </a:ln>
          </c:spPr>
          <c:invertIfNegative val="0"/>
          <c:dLbls>
            <c:dLbl>
              <c:idx val="0"/>
              <c:layout>
                <c:manualLayout>
                  <c:x val="-1.1423549692666035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5676622694995271E-3"/>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4279437115832546E-2"/>
                  <c:y val="0"/>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4279437115832546E-2"/>
                  <c:y val="0"/>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8.5676622694995271E-3"/>
                  <c:y val="0"/>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8.5676622694996311E-3"/>
                  <c:y val="6.3872263519859623E-3"/>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800" baseline="0">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'quintiles of total added sugars'!$D$1:$I$3</c:f>
              <c:strCache>
                <c:ptCount val="6"/>
                <c:pt idx="0">
                  <c:v>1977-1978</c:v>
                </c:pt>
                <c:pt idx="1">
                  <c:v>1989-1991</c:v>
                </c:pt>
                <c:pt idx="2">
                  <c:v>1994-1998</c:v>
                </c:pt>
                <c:pt idx="3">
                  <c:v>2003-2004</c:v>
                </c:pt>
                <c:pt idx="4">
                  <c:v>2009-2010</c:v>
                </c:pt>
                <c:pt idx="5">
                  <c:v>2011-2012</c:v>
                </c:pt>
              </c:strCache>
            </c:strRef>
          </c:cat>
          <c:val>
            <c:numRef>
              <c:f>'quintiles of total added sugars'!$D$5:$I$5</c:f>
              <c:numCache>
                <c:formatCode>General</c:formatCode>
                <c:ptCount val="6"/>
                <c:pt idx="0">
                  <c:v>118</c:v>
                </c:pt>
                <c:pt idx="1">
                  <c:v>106</c:v>
                </c:pt>
                <c:pt idx="2">
                  <c:v>108</c:v>
                </c:pt>
                <c:pt idx="3">
                  <c:v>158</c:v>
                </c:pt>
                <c:pt idx="4" formatCode="0">
                  <c:v>129.0351</c:v>
                </c:pt>
                <c:pt idx="5" formatCode="0">
                  <c:v>135.81720000000001</c:v>
                </c:pt>
              </c:numCache>
            </c:numRef>
          </c:val>
        </c:ser>
        <c:ser>
          <c:idx val="2"/>
          <c:order val="2"/>
          <c:tx>
            <c:strRef>
              <c:f>'quintiles of total added sugars'!$A$6:$C$6</c:f>
              <c:strCache>
                <c:ptCount val="3"/>
                <c:pt idx="0">
                  <c:v>Total energy from added sugars</c:v>
                </c:pt>
                <c:pt idx="1">
                  <c:v>2-18 years</c:v>
                </c:pt>
                <c:pt idx="2">
                  <c:v>q3</c:v>
                </c:pt>
              </c:strCache>
            </c:strRef>
          </c:tx>
          <c:spPr>
            <a:solidFill>
              <a:srgbClr val="FB5818"/>
            </a:solidFill>
            <a:ln>
              <a:solidFill>
                <a:srgbClr val="000000"/>
              </a:solidFill>
            </a:ln>
          </c:spPr>
          <c:invertIfNegative val="0"/>
          <c:dLbls>
            <c:dLbl>
              <c:idx val="0"/>
              <c:layout>
                <c:manualLayout>
                  <c:x val="-1.1423549692666035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4279437115832546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1423549692666141E-2"/>
                  <c:y val="6.3872263519858452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1423549692666035E-2"/>
                  <c:y val="0"/>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8.5676622694995271E-3"/>
                  <c:y val="0"/>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8.5676622694996311E-3"/>
                  <c:y val="6.3872263519858452E-3"/>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800" baseline="0">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'quintiles of total added sugars'!$D$1:$I$3</c:f>
              <c:strCache>
                <c:ptCount val="6"/>
                <c:pt idx="0">
                  <c:v>1977-1978</c:v>
                </c:pt>
                <c:pt idx="1">
                  <c:v>1989-1991</c:v>
                </c:pt>
                <c:pt idx="2">
                  <c:v>1994-1998</c:v>
                </c:pt>
                <c:pt idx="3">
                  <c:v>2003-2004</c:v>
                </c:pt>
                <c:pt idx="4">
                  <c:v>2009-2010</c:v>
                </c:pt>
                <c:pt idx="5">
                  <c:v>2011-2012</c:v>
                </c:pt>
              </c:strCache>
            </c:strRef>
          </c:cat>
          <c:val>
            <c:numRef>
              <c:f>'quintiles of total added sugars'!$D$6:$I$6</c:f>
              <c:numCache>
                <c:formatCode>General</c:formatCode>
                <c:ptCount val="6"/>
                <c:pt idx="0">
                  <c:v>198</c:v>
                </c:pt>
                <c:pt idx="1">
                  <c:v>192</c:v>
                </c:pt>
                <c:pt idx="2">
                  <c:v>213</c:v>
                </c:pt>
                <c:pt idx="3">
                  <c:v>266</c:v>
                </c:pt>
                <c:pt idx="4" formatCode="0">
                  <c:v>226.21279999999999</c:v>
                </c:pt>
                <c:pt idx="5" formatCode="0">
                  <c:v>232.04040000000001</c:v>
                </c:pt>
              </c:numCache>
            </c:numRef>
          </c:val>
        </c:ser>
        <c:ser>
          <c:idx val="3"/>
          <c:order val="3"/>
          <c:tx>
            <c:strRef>
              <c:f>'quintiles of total added sugars'!$A$7:$C$7</c:f>
              <c:strCache>
                <c:ptCount val="3"/>
                <c:pt idx="0">
                  <c:v>Total energy from added sugars</c:v>
                </c:pt>
                <c:pt idx="1">
                  <c:v>2-18 years</c:v>
                </c:pt>
                <c:pt idx="2">
                  <c:v>q4</c:v>
                </c:pt>
              </c:strCache>
            </c:strRef>
          </c:tx>
          <c:spPr>
            <a:solidFill>
              <a:srgbClr val="000000">
                <a:lumMod val="50000"/>
                <a:lumOff val="50000"/>
              </a:srgbClr>
            </a:solidFill>
            <a:ln>
              <a:solidFill>
                <a:srgbClr val="000000"/>
              </a:solidFill>
            </a:ln>
          </c:spPr>
          <c:invertIfNegative val="0"/>
          <c:dLbls>
            <c:dLbl>
              <c:idx val="0"/>
              <c:layout>
                <c:manualLayout>
                  <c:x val="-1.1423549692666035E-2"/>
                  <c:y val="1.2573280220444808E-7"/>
                </c:manualLayout>
              </c:layout>
              <c:showLegendKey val="0"/>
              <c:showVal val="1"/>
              <c:showCatName val="0"/>
              <c:showSerName val="0"/>
              <c:showPercent val="0"/>
              <c:showBubbleSize val="0"/>
              <c:extLst>
                <c:ext xmlns:c15="http://schemas.microsoft.com/office/drawing/2012/chart" uri="{CE6537A1-D6FC-4f65-9D91-7224C49458BB}">
                  <c15:layout>
                    <c:manualLayout>
                      <c:w val="5.5261421638271947E-2"/>
                      <c:h val="3.8946238414036605E-2"/>
                    </c:manualLayout>
                  </c15:layout>
                </c:ext>
              </c:extLst>
            </c:dLbl>
            <c:dLbl>
              <c:idx val="1"/>
              <c:layout>
                <c:manualLayout>
                  <c:x val="-1.1423549692666035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1423549692666035E-2"/>
                  <c:y val="0"/>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8.5676622694995271E-3"/>
                  <c:y val="0"/>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1423549692666035E-2"/>
                  <c:y val="0"/>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1423549692666035E-2"/>
                  <c:y val="0"/>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800" baseline="0">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'quintiles of total added sugars'!$D$1:$I$3</c:f>
              <c:strCache>
                <c:ptCount val="6"/>
                <c:pt idx="0">
                  <c:v>1977-1978</c:v>
                </c:pt>
                <c:pt idx="1">
                  <c:v>1989-1991</c:v>
                </c:pt>
                <c:pt idx="2">
                  <c:v>1994-1998</c:v>
                </c:pt>
                <c:pt idx="3">
                  <c:v>2003-2004</c:v>
                </c:pt>
                <c:pt idx="4">
                  <c:v>2009-2010</c:v>
                </c:pt>
                <c:pt idx="5">
                  <c:v>2011-2012</c:v>
                </c:pt>
              </c:strCache>
            </c:strRef>
          </c:cat>
          <c:val>
            <c:numRef>
              <c:f>'quintiles of total added sugars'!$D$7:$I$7</c:f>
              <c:numCache>
                <c:formatCode>General</c:formatCode>
                <c:ptCount val="6"/>
                <c:pt idx="0">
                  <c:v>302</c:v>
                </c:pt>
                <c:pt idx="1">
                  <c:v>310</c:v>
                </c:pt>
                <c:pt idx="2">
                  <c:v>342</c:v>
                </c:pt>
                <c:pt idx="3">
                  <c:v>412</c:v>
                </c:pt>
                <c:pt idx="4" formatCode="0">
                  <c:v>354.2903</c:v>
                </c:pt>
                <c:pt idx="5" formatCode="0">
                  <c:v>355.97550000000001</c:v>
                </c:pt>
              </c:numCache>
            </c:numRef>
          </c:val>
        </c:ser>
        <c:ser>
          <c:idx val="4"/>
          <c:order val="4"/>
          <c:tx>
            <c:strRef>
              <c:f>'quintiles of total added sugars'!$A$8:$C$8</c:f>
              <c:strCache>
                <c:ptCount val="3"/>
                <c:pt idx="0">
                  <c:v>Total energy from added sugars</c:v>
                </c:pt>
                <c:pt idx="1">
                  <c:v>2-18 years</c:v>
                </c:pt>
                <c:pt idx="2">
                  <c:v>q5</c:v>
                </c:pt>
              </c:strCache>
            </c:strRef>
          </c:tx>
          <c:spPr>
            <a:solidFill>
              <a:srgbClr val="BFBFBF"/>
            </a:solidFill>
            <a:ln>
              <a:solidFill>
                <a:srgbClr val="000000"/>
              </a:solidFill>
            </a:ln>
          </c:spPr>
          <c:invertIfNegative val="0"/>
          <c:dLbls>
            <c:numFmt formatCode="#,##0" sourceLinked="0"/>
            <c:spPr>
              <a:noFill/>
              <a:ln>
                <a:noFill/>
              </a:ln>
              <a:effectLst/>
            </c:spPr>
            <c:txPr>
              <a:bodyPr/>
              <a:lstStyle/>
              <a:p>
                <a:pPr>
                  <a:defRPr sz="800" baseline="0">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'quintiles of total added sugars'!$D$1:$I$3</c:f>
              <c:strCache>
                <c:ptCount val="6"/>
                <c:pt idx="0">
                  <c:v>1977-1978</c:v>
                </c:pt>
                <c:pt idx="1">
                  <c:v>1989-1991</c:v>
                </c:pt>
                <c:pt idx="2">
                  <c:v>1994-1998</c:v>
                </c:pt>
                <c:pt idx="3">
                  <c:v>2003-2004</c:v>
                </c:pt>
                <c:pt idx="4">
                  <c:v>2009-2010</c:v>
                </c:pt>
                <c:pt idx="5">
                  <c:v>2011-2012</c:v>
                </c:pt>
              </c:strCache>
            </c:strRef>
          </c:cat>
          <c:val>
            <c:numRef>
              <c:f>'quintiles of total added sugars'!$D$8:$I$8</c:f>
              <c:numCache>
                <c:formatCode>General</c:formatCode>
                <c:ptCount val="6"/>
                <c:pt idx="0">
                  <c:v>565</c:v>
                </c:pt>
                <c:pt idx="1">
                  <c:v>613</c:v>
                </c:pt>
                <c:pt idx="2">
                  <c:v>712</c:v>
                </c:pt>
                <c:pt idx="3">
                  <c:v>741</c:v>
                </c:pt>
                <c:pt idx="4" formatCode="0">
                  <c:v>673.29690000000005</c:v>
                </c:pt>
                <c:pt idx="5" formatCode="0">
                  <c:v>620.07690000000002</c:v>
                </c:pt>
              </c:numCache>
            </c:numRef>
          </c:val>
        </c:ser>
        <c:dLbls>
          <c:showLegendKey val="0"/>
          <c:showVal val="1"/>
          <c:showCatName val="0"/>
          <c:showSerName val="0"/>
          <c:showPercent val="0"/>
          <c:showBubbleSize val="0"/>
        </c:dLbls>
        <c:gapWidth val="50"/>
        <c:axId val="525073376"/>
        <c:axId val="525073768"/>
      </c:barChart>
      <c:catAx>
        <c:axId val="525073376"/>
        <c:scaling>
          <c:orientation val="minMax"/>
        </c:scaling>
        <c:delete val="0"/>
        <c:axPos val="b"/>
        <c:numFmt formatCode="General" sourceLinked="0"/>
        <c:majorTickMark val="out"/>
        <c:minorTickMark val="none"/>
        <c:tickLblPos val="nextTo"/>
        <c:spPr>
          <a:ln>
            <a:solidFill>
              <a:srgbClr val="000000"/>
            </a:solidFill>
          </a:ln>
        </c:spPr>
        <c:txPr>
          <a:bodyPr/>
          <a:lstStyle/>
          <a:p>
            <a:pPr>
              <a:defRPr sz="900" baseline="0">
                <a:latin typeface="Arial" panose="020B0604020202020204" pitchFamily="34" charset="0"/>
              </a:defRPr>
            </a:pPr>
            <a:endParaRPr lang="en-US"/>
          </a:p>
        </c:txPr>
        <c:crossAx val="525073768"/>
        <c:crosses val="autoZero"/>
        <c:auto val="1"/>
        <c:lblAlgn val="ctr"/>
        <c:lblOffset val="100"/>
        <c:noMultiLvlLbl val="0"/>
      </c:catAx>
      <c:valAx>
        <c:axId val="525073768"/>
        <c:scaling>
          <c:orientation val="minMax"/>
        </c:scaling>
        <c:delete val="0"/>
        <c:axPos val="l"/>
        <c:title>
          <c:tx>
            <c:rich>
              <a:bodyPr rot="-5400000" vert="horz"/>
              <a:lstStyle/>
              <a:p>
                <a:pPr>
                  <a:defRPr sz="1200"/>
                </a:pPr>
                <a:r>
                  <a:rPr lang="en-US" sz="1200" b="0" dirty="0" smtClean="0">
                    <a:latin typeface="Arial" panose="020B0604020202020204" pitchFamily="34" charset="0"/>
                    <a:cs typeface="Arial" panose="020B0604020202020204" pitchFamily="34" charset="0"/>
                  </a:rPr>
                  <a:t>Kcal/day</a:t>
                </a:r>
                <a:endParaRPr lang="en-US" sz="1200" b="0" dirty="0">
                  <a:latin typeface="Arial" panose="020B0604020202020204" pitchFamily="34" charset="0"/>
                  <a:cs typeface="Arial" panose="020B0604020202020204" pitchFamily="34" charset="0"/>
                </a:endParaRPr>
              </a:p>
            </c:rich>
          </c:tx>
          <c:layout>
            <c:manualLayout>
              <c:xMode val="edge"/>
              <c:yMode val="edge"/>
              <c:x val="1.5709107670645012E-2"/>
              <c:y val="0.42032526070067866"/>
            </c:manualLayout>
          </c:layout>
          <c:overlay val="0"/>
        </c:title>
        <c:numFmt formatCode="General" sourceLinked="1"/>
        <c:majorTickMark val="out"/>
        <c:minorTickMark val="none"/>
        <c:tickLblPos val="nextTo"/>
        <c:spPr>
          <a:ln>
            <a:solidFill>
              <a:srgbClr val="000000"/>
            </a:solidFill>
          </a:ln>
        </c:spPr>
        <c:txPr>
          <a:bodyPr/>
          <a:lstStyle/>
          <a:p>
            <a:pPr>
              <a:defRPr sz="1200" baseline="0">
                <a:latin typeface="Arial" panose="020B0604020202020204" pitchFamily="34" charset="0"/>
              </a:defRPr>
            </a:pPr>
            <a:endParaRPr lang="en-US"/>
          </a:p>
        </c:txPr>
        <c:crossAx val="525073376"/>
        <c:crosses val="autoZero"/>
        <c:crossBetween val="between"/>
      </c:valAx>
    </c:plotArea>
    <c:plotVisOnly val="1"/>
    <c:dispBlanksAs val="gap"/>
    <c:showDLblsOverMax val="0"/>
  </c:chart>
  <c:spPr>
    <a:ln>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627148387874455"/>
          <c:y val="3.6990542654173376E-2"/>
          <c:w val="0.77130179215249928"/>
          <c:h val="0.82085643748587089"/>
        </c:manualLayout>
      </c:layout>
      <c:barChart>
        <c:barDir val="bar"/>
        <c:grouping val="clustered"/>
        <c:varyColors val="0"/>
        <c:ser>
          <c:idx val="0"/>
          <c:order val="0"/>
          <c:tx>
            <c:strRef>
              <c:f>'Total SSB kcal trends'!$K$2</c:f>
              <c:strCache>
                <c:ptCount val="1"/>
                <c:pt idx="0">
                  <c:v>2014</c:v>
                </c:pt>
              </c:strCache>
            </c:strRef>
          </c:tx>
          <c:spPr>
            <a:solidFill>
              <a:srgbClr val="FCC917"/>
            </a:solidFill>
            <a:ln>
              <a:solidFill>
                <a:srgbClr val="000000"/>
              </a:solidFill>
            </a:ln>
          </c:spPr>
          <c:invertIfNegative val="0"/>
          <c:cat>
            <c:strRef>
              <c:f>'Total SSB kcal trends'!$J$3:$J$34</c:f>
              <c:strCache>
                <c:ptCount val="8"/>
                <c:pt idx="0">
                  <c:v>Asia Pacific</c:v>
                </c:pt>
                <c:pt idx="1">
                  <c:v>Eastern Europe</c:v>
                </c:pt>
                <c:pt idx="2">
                  <c:v>World</c:v>
                </c:pt>
                <c:pt idx="3">
                  <c:v>Middle East and Africa</c:v>
                </c:pt>
                <c:pt idx="4">
                  <c:v>Western Europe</c:v>
                </c:pt>
                <c:pt idx="5">
                  <c:v>Australasia</c:v>
                </c:pt>
                <c:pt idx="6">
                  <c:v>Latin America</c:v>
                </c:pt>
                <c:pt idx="7">
                  <c:v>North America</c:v>
                </c:pt>
              </c:strCache>
            </c:strRef>
          </c:cat>
          <c:val>
            <c:numRef>
              <c:f>'Total SSB kcal trends'!$K$3:$K$34</c:f>
              <c:numCache>
                <c:formatCode>#,##0</c:formatCode>
                <c:ptCount val="8"/>
                <c:pt idx="0">
                  <c:v>18.59</c:v>
                </c:pt>
                <c:pt idx="1">
                  <c:v>20.260000000000002</c:v>
                </c:pt>
                <c:pt idx="2">
                  <c:v>44.31</c:v>
                </c:pt>
                <c:pt idx="3">
                  <c:v>54.059999999999995</c:v>
                </c:pt>
                <c:pt idx="4">
                  <c:v>68.39</c:v>
                </c:pt>
                <c:pt idx="5">
                  <c:v>78.59</c:v>
                </c:pt>
                <c:pt idx="6">
                  <c:v>108.28999999999999</c:v>
                </c:pt>
                <c:pt idx="7">
                  <c:v>150.07999999999998</c:v>
                </c:pt>
              </c:numCache>
            </c:numRef>
          </c:val>
        </c:ser>
        <c:dLbls>
          <c:showLegendKey val="0"/>
          <c:showVal val="0"/>
          <c:showCatName val="0"/>
          <c:showSerName val="0"/>
          <c:showPercent val="0"/>
          <c:showBubbleSize val="0"/>
        </c:dLbls>
        <c:gapWidth val="116"/>
        <c:axId val="525074944"/>
        <c:axId val="519268360"/>
      </c:barChart>
      <c:catAx>
        <c:axId val="525074944"/>
        <c:scaling>
          <c:orientation val="minMax"/>
        </c:scaling>
        <c:delete val="0"/>
        <c:axPos val="l"/>
        <c:numFmt formatCode="General" sourceLinked="0"/>
        <c:majorTickMark val="out"/>
        <c:minorTickMark val="none"/>
        <c:tickLblPos val="nextTo"/>
        <c:txPr>
          <a:bodyPr/>
          <a:lstStyle/>
          <a:p>
            <a:pPr>
              <a:defRPr sz="1200">
                <a:latin typeface="+mn-lt"/>
              </a:defRPr>
            </a:pPr>
            <a:endParaRPr lang="en-US"/>
          </a:p>
        </c:txPr>
        <c:crossAx val="519268360"/>
        <c:crosses val="autoZero"/>
        <c:auto val="1"/>
        <c:lblAlgn val="ctr"/>
        <c:lblOffset val="100"/>
        <c:noMultiLvlLbl val="0"/>
      </c:catAx>
      <c:valAx>
        <c:axId val="519268360"/>
        <c:scaling>
          <c:orientation val="minMax"/>
        </c:scaling>
        <c:delete val="0"/>
        <c:axPos val="b"/>
        <c:majorGridlines>
          <c:spPr>
            <a:ln>
              <a:solidFill>
                <a:srgbClr val="BFBFBF"/>
              </a:solidFill>
            </a:ln>
          </c:spPr>
        </c:majorGridlines>
        <c:title>
          <c:tx>
            <c:rich>
              <a:bodyPr/>
              <a:lstStyle/>
              <a:p>
                <a:pPr>
                  <a:defRPr sz="1200" b="0">
                    <a:latin typeface="Arial" panose="020B0604020202020204" pitchFamily="34" charset="0"/>
                    <a:cs typeface="Arial" panose="020B0604020202020204" pitchFamily="34" charset="0"/>
                  </a:defRPr>
                </a:pPr>
                <a:r>
                  <a:rPr lang="en-US" sz="1200" b="0" dirty="0">
                    <a:latin typeface="Arial" panose="020B0604020202020204" pitchFamily="34" charset="0"/>
                    <a:cs typeface="Arial" panose="020B0604020202020204" pitchFamily="34" charset="0"/>
                  </a:rPr>
                  <a:t>kcal/d</a:t>
                </a:r>
                <a:r>
                  <a:rPr lang="en-US" sz="1200" b="0" baseline="0" dirty="0">
                    <a:latin typeface="Arial" panose="020B0604020202020204" pitchFamily="34" charset="0"/>
                    <a:cs typeface="Arial" panose="020B0604020202020204" pitchFamily="34" charset="0"/>
                  </a:rPr>
                  <a:t> per capita</a:t>
                </a:r>
                <a:endParaRPr lang="en-US" sz="1200" b="0" dirty="0">
                  <a:latin typeface="Arial" panose="020B0604020202020204" pitchFamily="34" charset="0"/>
                  <a:cs typeface="Arial" panose="020B0604020202020204" pitchFamily="34" charset="0"/>
                </a:endParaRPr>
              </a:p>
            </c:rich>
          </c:tx>
          <c:overlay val="0"/>
        </c:title>
        <c:numFmt formatCode="#,##0" sourceLinked="1"/>
        <c:majorTickMark val="out"/>
        <c:minorTickMark val="none"/>
        <c:tickLblPos val="nextTo"/>
        <c:spPr>
          <a:ln>
            <a:solidFill>
              <a:srgbClr val="000000"/>
            </a:solidFill>
          </a:ln>
        </c:spPr>
        <c:txPr>
          <a:bodyPr/>
          <a:lstStyle/>
          <a:p>
            <a:pPr>
              <a:defRPr sz="1200">
                <a:latin typeface="Arial" panose="020B0604020202020204" pitchFamily="34" charset="0"/>
                <a:cs typeface="Arial" panose="020B0604020202020204" pitchFamily="34" charset="0"/>
              </a:defRPr>
            </a:pPr>
            <a:endParaRPr lang="en-US"/>
          </a:p>
        </c:txPr>
        <c:crossAx val="525074944"/>
        <c:crosses val="autoZero"/>
        <c:crossBetween val="between"/>
      </c:valAx>
    </c:plotArea>
    <c:plotVisOnly val="1"/>
    <c:dispBlanksAs val="gap"/>
    <c:showDLblsOverMax val="0"/>
  </c:chart>
  <c:spPr>
    <a:ln>
      <a:solidFill>
        <a:srgbClr val="000000"/>
      </a:solid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880537299768443E-2"/>
          <c:y val="3.0716609022003089E-2"/>
          <c:w val="0.8740545401749592"/>
          <c:h val="0.77716447625180396"/>
        </c:manualLayout>
      </c:layout>
      <c:barChart>
        <c:barDir val="col"/>
        <c:grouping val="stacked"/>
        <c:varyColors val="0"/>
        <c:ser>
          <c:idx val="0"/>
          <c:order val="0"/>
          <c:tx>
            <c:strRef>
              <c:f>'All regions'!$A$3</c:f>
              <c:strCache>
                <c:ptCount val="1"/>
                <c:pt idx="0">
                  <c:v> Caloric Soft Drinks</c:v>
                </c:pt>
              </c:strCache>
            </c:strRef>
          </c:tx>
          <c:spPr>
            <a:solidFill>
              <a:srgbClr val="000000"/>
            </a:solidFill>
            <a:ln>
              <a:solidFill>
                <a:srgbClr val="000000"/>
              </a:solidFill>
            </a:ln>
          </c:spPr>
          <c:invertIfNegative val="0"/>
          <c:cat>
            <c:multiLvlStrRef>
              <c:f>'All regions'!$B$1:$AW$2</c:f>
              <c:multiLvlStrCache>
                <c:ptCount val="48"/>
                <c:lvl>
                  <c:pt idx="0">
                    <c:v>2009</c:v>
                  </c:pt>
                  <c:pt idx="1">
                    <c:v>2010</c:v>
                  </c:pt>
                  <c:pt idx="2">
                    <c:v>2011</c:v>
                  </c:pt>
                  <c:pt idx="3">
                    <c:v>2012</c:v>
                  </c:pt>
                  <c:pt idx="4">
                    <c:v>2013</c:v>
                  </c:pt>
                  <c:pt idx="5">
                    <c:v>2014</c:v>
                  </c:pt>
                  <c:pt idx="6">
                    <c:v>2009</c:v>
                  </c:pt>
                  <c:pt idx="7">
                    <c:v>2010</c:v>
                  </c:pt>
                  <c:pt idx="8">
                    <c:v>2011</c:v>
                  </c:pt>
                  <c:pt idx="9">
                    <c:v>2012</c:v>
                  </c:pt>
                  <c:pt idx="10">
                    <c:v>2013</c:v>
                  </c:pt>
                  <c:pt idx="11">
                    <c:v>2014</c:v>
                  </c:pt>
                  <c:pt idx="12">
                    <c:v>2009</c:v>
                  </c:pt>
                  <c:pt idx="13">
                    <c:v>2010</c:v>
                  </c:pt>
                  <c:pt idx="14">
                    <c:v>2011</c:v>
                  </c:pt>
                  <c:pt idx="15">
                    <c:v>2012</c:v>
                  </c:pt>
                  <c:pt idx="16">
                    <c:v>2013</c:v>
                  </c:pt>
                  <c:pt idx="17">
                    <c:v>2014</c:v>
                  </c:pt>
                  <c:pt idx="18">
                    <c:v>2009</c:v>
                  </c:pt>
                  <c:pt idx="19">
                    <c:v>2010</c:v>
                  </c:pt>
                  <c:pt idx="20">
                    <c:v>2011</c:v>
                  </c:pt>
                  <c:pt idx="21">
                    <c:v>2012</c:v>
                  </c:pt>
                  <c:pt idx="22">
                    <c:v>2013</c:v>
                  </c:pt>
                  <c:pt idx="23">
                    <c:v>2014</c:v>
                  </c:pt>
                  <c:pt idx="24">
                    <c:v>2009</c:v>
                  </c:pt>
                  <c:pt idx="25">
                    <c:v>2010</c:v>
                  </c:pt>
                  <c:pt idx="26">
                    <c:v>2011</c:v>
                  </c:pt>
                  <c:pt idx="27">
                    <c:v>2012</c:v>
                  </c:pt>
                  <c:pt idx="28">
                    <c:v>2013</c:v>
                  </c:pt>
                  <c:pt idx="29">
                    <c:v>2014</c:v>
                  </c:pt>
                  <c:pt idx="30">
                    <c:v>2009</c:v>
                  </c:pt>
                  <c:pt idx="31">
                    <c:v>2010</c:v>
                  </c:pt>
                  <c:pt idx="32">
                    <c:v>2011</c:v>
                  </c:pt>
                  <c:pt idx="33">
                    <c:v>2012</c:v>
                  </c:pt>
                  <c:pt idx="34">
                    <c:v>2013</c:v>
                  </c:pt>
                  <c:pt idx="35">
                    <c:v>2014</c:v>
                  </c:pt>
                  <c:pt idx="36">
                    <c:v>2009</c:v>
                  </c:pt>
                  <c:pt idx="37">
                    <c:v>2010</c:v>
                  </c:pt>
                  <c:pt idx="38">
                    <c:v>2011</c:v>
                  </c:pt>
                  <c:pt idx="39">
                    <c:v>2012</c:v>
                  </c:pt>
                  <c:pt idx="40">
                    <c:v>2013</c:v>
                  </c:pt>
                  <c:pt idx="41">
                    <c:v>2014</c:v>
                  </c:pt>
                  <c:pt idx="42">
                    <c:v>2009</c:v>
                  </c:pt>
                  <c:pt idx="43">
                    <c:v>2010</c:v>
                  </c:pt>
                  <c:pt idx="44">
                    <c:v>2011</c:v>
                  </c:pt>
                  <c:pt idx="45">
                    <c:v>2012</c:v>
                  </c:pt>
                  <c:pt idx="46">
                    <c:v>2013</c:v>
                  </c:pt>
                  <c:pt idx="47">
                    <c:v>2014</c:v>
                  </c:pt>
                </c:lvl>
                <c:lvl>
                  <c:pt idx="0">
                    <c:v>North America</c:v>
                  </c:pt>
                  <c:pt idx="6">
                    <c:v>Latin America</c:v>
                  </c:pt>
                  <c:pt idx="12">
                    <c:v>Australasia</c:v>
                  </c:pt>
                  <c:pt idx="18">
                    <c:v>Western Europe</c:v>
                  </c:pt>
                  <c:pt idx="24">
                    <c:v>Middle East and Africa</c:v>
                  </c:pt>
                  <c:pt idx="30">
                    <c:v>Eastern Europe</c:v>
                  </c:pt>
                  <c:pt idx="36">
                    <c:v>World</c:v>
                  </c:pt>
                  <c:pt idx="42">
                    <c:v>Asia Pacific</c:v>
                  </c:pt>
                </c:lvl>
              </c:multiLvlStrCache>
            </c:multiLvlStrRef>
          </c:cat>
          <c:val>
            <c:numRef>
              <c:f>'All regions'!$B$3:$AW$3</c:f>
              <c:numCache>
                <c:formatCode>#,##0</c:formatCode>
                <c:ptCount val="48"/>
                <c:pt idx="0">
                  <c:v>102.16</c:v>
                </c:pt>
                <c:pt idx="1">
                  <c:v>101.08</c:v>
                </c:pt>
                <c:pt idx="2">
                  <c:v>99.82</c:v>
                </c:pt>
                <c:pt idx="3">
                  <c:v>97.47</c:v>
                </c:pt>
                <c:pt idx="4">
                  <c:v>95.06</c:v>
                </c:pt>
                <c:pt idx="5">
                  <c:v>92.47</c:v>
                </c:pt>
                <c:pt idx="6">
                  <c:v>83.03</c:v>
                </c:pt>
                <c:pt idx="7">
                  <c:v>83.59</c:v>
                </c:pt>
                <c:pt idx="8">
                  <c:v>83.47</c:v>
                </c:pt>
                <c:pt idx="9">
                  <c:v>85.43</c:v>
                </c:pt>
                <c:pt idx="10">
                  <c:v>83.63</c:v>
                </c:pt>
                <c:pt idx="11">
                  <c:v>84.009999999999991</c:v>
                </c:pt>
                <c:pt idx="12">
                  <c:v>61.11</c:v>
                </c:pt>
                <c:pt idx="13">
                  <c:v>60.18</c:v>
                </c:pt>
                <c:pt idx="14">
                  <c:v>62.58</c:v>
                </c:pt>
                <c:pt idx="15">
                  <c:v>61.21</c:v>
                </c:pt>
                <c:pt idx="16">
                  <c:v>59.61</c:v>
                </c:pt>
                <c:pt idx="17">
                  <c:v>58.03</c:v>
                </c:pt>
                <c:pt idx="18">
                  <c:v>46.34</c:v>
                </c:pt>
                <c:pt idx="19">
                  <c:v>46.769999999999996</c:v>
                </c:pt>
                <c:pt idx="20">
                  <c:v>47.05</c:v>
                </c:pt>
                <c:pt idx="21">
                  <c:v>45.86</c:v>
                </c:pt>
                <c:pt idx="22">
                  <c:v>45.12</c:v>
                </c:pt>
                <c:pt idx="23">
                  <c:v>44.66</c:v>
                </c:pt>
                <c:pt idx="24">
                  <c:v>42.599999999999994</c:v>
                </c:pt>
                <c:pt idx="25">
                  <c:v>39.46</c:v>
                </c:pt>
                <c:pt idx="26">
                  <c:v>39.400000000000006</c:v>
                </c:pt>
                <c:pt idx="27">
                  <c:v>40.5</c:v>
                </c:pt>
                <c:pt idx="28">
                  <c:v>41.489999999999995</c:v>
                </c:pt>
                <c:pt idx="29">
                  <c:v>42.61</c:v>
                </c:pt>
                <c:pt idx="30">
                  <c:v>30.230000000000004</c:v>
                </c:pt>
                <c:pt idx="31">
                  <c:v>32.36</c:v>
                </c:pt>
                <c:pt idx="32">
                  <c:v>32.28</c:v>
                </c:pt>
                <c:pt idx="33">
                  <c:v>33.5</c:v>
                </c:pt>
                <c:pt idx="34">
                  <c:v>34.230000000000004</c:v>
                </c:pt>
                <c:pt idx="35">
                  <c:v>34.82</c:v>
                </c:pt>
                <c:pt idx="36">
                  <c:v>27.560000000000002</c:v>
                </c:pt>
                <c:pt idx="37">
                  <c:v>27.740000000000002</c:v>
                </c:pt>
                <c:pt idx="38">
                  <c:v>27.79</c:v>
                </c:pt>
                <c:pt idx="39">
                  <c:v>27.88</c:v>
                </c:pt>
                <c:pt idx="40">
                  <c:v>27.65</c:v>
                </c:pt>
                <c:pt idx="41">
                  <c:v>27.67</c:v>
                </c:pt>
                <c:pt idx="42">
                  <c:v>7.4499999999999993</c:v>
                </c:pt>
                <c:pt idx="43">
                  <c:v>7.7299999999999995</c:v>
                </c:pt>
                <c:pt idx="44">
                  <c:v>7.92</c:v>
                </c:pt>
                <c:pt idx="45">
                  <c:v>8.0399999999999991</c:v>
                </c:pt>
                <c:pt idx="46">
                  <c:v>8.1999999999999993</c:v>
                </c:pt>
                <c:pt idx="47">
                  <c:v>8.39</c:v>
                </c:pt>
              </c:numCache>
            </c:numRef>
          </c:val>
        </c:ser>
        <c:ser>
          <c:idx val="1"/>
          <c:order val="1"/>
          <c:tx>
            <c:strRef>
              <c:f>'All regions'!$A$4</c:f>
              <c:strCache>
                <c:ptCount val="1"/>
                <c:pt idx="0">
                  <c:v> Juice Drinks</c:v>
                </c:pt>
              </c:strCache>
            </c:strRef>
          </c:tx>
          <c:spPr>
            <a:solidFill>
              <a:srgbClr val="BFBFBF"/>
            </a:solidFill>
            <a:ln>
              <a:solidFill>
                <a:srgbClr val="000000"/>
              </a:solidFill>
            </a:ln>
          </c:spPr>
          <c:invertIfNegative val="0"/>
          <c:cat>
            <c:multiLvlStrRef>
              <c:f>'All regions'!$B$1:$AW$2</c:f>
              <c:multiLvlStrCache>
                <c:ptCount val="48"/>
                <c:lvl>
                  <c:pt idx="0">
                    <c:v>2009</c:v>
                  </c:pt>
                  <c:pt idx="1">
                    <c:v>2010</c:v>
                  </c:pt>
                  <c:pt idx="2">
                    <c:v>2011</c:v>
                  </c:pt>
                  <c:pt idx="3">
                    <c:v>2012</c:v>
                  </c:pt>
                  <c:pt idx="4">
                    <c:v>2013</c:v>
                  </c:pt>
                  <c:pt idx="5">
                    <c:v>2014</c:v>
                  </c:pt>
                  <c:pt idx="6">
                    <c:v>2009</c:v>
                  </c:pt>
                  <c:pt idx="7">
                    <c:v>2010</c:v>
                  </c:pt>
                  <c:pt idx="8">
                    <c:v>2011</c:v>
                  </c:pt>
                  <c:pt idx="9">
                    <c:v>2012</c:v>
                  </c:pt>
                  <c:pt idx="10">
                    <c:v>2013</c:v>
                  </c:pt>
                  <c:pt idx="11">
                    <c:v>2014</c:v>
                  </c:pt>
                  <c:pt idx="12">
                    <c:v>2009</c:v>
                  </c:pt>
                  <c:pt idx="13">
                    <c:v>2010</c:v>
                  </c:pt>
                  <c:pt idx="14">
                    <c:v>2011</c:v>
                  </c:pt>
                  <c:pt idx="15">
                    <c:v>2012</c:v>
                  </c:pt>
                  <c:pt idx="16">
                    <c:v>2013</c:v>
                  </c:pt>
                  <c:pt idx="17">
                    <c:v>2014</c:v>
                  </c:pt>
                  <c:pt idx="18">
                    <c:v>2009</c:v>
                  </c:pt>
                  <c:pt idx="19">
                    <c:v>2010</c:v>
                  </c:pt>
                  <c:pt idx="20">
                    <c:v>2011</c:v>
                  </c:pt>
                  <c:pt idx="21">
                    <c:v>2012</c:v>
                  </c:pt>
                  <c:pt idx="22">
                    <c:v>2013</c:v>
                  </c:pt>
                  <c:pt idx="23">
                    <c:v>2014</c:v>
                  </c:pt>
                  <c:pt idx="24">
                    <c:v>2009</c:v>
                  </c:pt>
                  <c:pt idx="25">
                    <c:v>2010</c:v>
                  </c:pt>
                  <c:pt idx="26">
                    <c:v>2011</c:v>
                  </c:pt>
                  <c:pt idx="27">
                    <c:v>2012</c:v>
                  </c:pt>
                  <c:pt idx="28">
                    <c:v>2013</c:v>
                  </c:pt>
                  <c:pt idx="29">
                    <c:v>2014</c:v>
                  </c:pt>
                  <c:pt idx="30">
                    <c:v>2009</c:v>
                  </c:pt>
                  <c:pt idx="31">
                    <c:v>2010</c:v>
                  </c:pt>
                  <c:pt idx="32">
                    <c:v>2011</c:v>
                  </c:pt>
                  <c:pt idx="33">
                    <c:v>2012</c:v>
                  </c:pt>
                  <c:pt idx="34">
                    <c:v>2013</c:v>
                  </c:pt>
                  <c:pt idx="35">
                    <c:v>2014</c:v>
                  </c:pt>
                  <c:pt idx="36">
                    <c:v>2009</c:v>
                  </c:pt>
                  <c:pt idx="37">
                    <c:v>2010</c:v>
                  </c:pt>
                  <c:pt idx="38">
                    <c:v>2011</c:v>
                  </c:pt>
                  <c:pt idx="39">
                    <c:v>2012</c:v>
                  </c:pt>
                  <c:pt idx="40">
                    <c:v>2013</c:v>
                  </c:pt>
                  <c:pt idx="41">
                    <c:v>2014</c:v>
                  </c:pt>
                  <c:pt idx="42">
                    <c:v>2009</c:v>
                  </c:pt>
                  <c:pt idx="43">
                    <c:v>2010</c:v>
                  </c:pt>
                  <c:pt idx="44">
                    <c:v>2011</c:v>
                  </c:pt>
                  <c:pt idx="45">
                    <c:v>2012</c:v>
                  </c:pt>
                  <c:pt idx="46">
                    <c:v>2013</c:v>
                  </c:pt>
                  <c:pt idx="47">
                    <c:v>2014</c:v>
                  </c:pt>
                </c:lvl>
                <c:lvl>
                  <c:pt idx="0">
                    <c:v>North America</c:v>
                  </c:pt>
                  <c:pt idx="6">
                    <c:v>Latin America</c:v>
                  </c:pt>
                  <c:pt idx="12">
                    <c:v>Australasia</c:v>
                  </c:pt>
                  <c:pt idx="18">
                    <c:v>Western Europe</c:v>
                  </c:pt>
                  <c:pt idx="24">
                    <c:v>Middle East and Africa</c:v>
                  </c:pt>
                  <c:pt idx="30">
                    <c:v>Eastern Europe</c:v>
                  </c:pt>
                  <c:pt idx="36">
                    <c:v>World</c:v>
                  </c:pt>
                  <c:pt idx="42">
                    <c:v>Asia Pacific</c:v>
                  </c:pt>
                </c:lvl>
              </c:multiLvlStrCache>
            </c:multiLvlStrRef>
          </c:cat>
          <c:val>
            <c:numRef>
              <c:f>'All regions'!$B$4:$AW$4</c:f>
              <c:numCache>
                <c:formatCode>#,##0</c:formatCode>
                <c:ptCount val="48"/>
                <c:pt idx="0">
                  <c:v>28.990000000000002</c:v>
                </c:pt>
                <c:pt idx="1">
                  <c:v>28.729999999999997</c:v>
                </c:pt>
                <c:pt idx="2">
                  <c:v>27.99</c:v>
                </c:pt>
                <c:pt idx="3">
                  <c:v>27.120000000000005</c:v>
                </c:pt>
                <c:pt idx="4">
                  <c:v>26.42</c:v>
                </c:pt>
                <c:pt idx="5">
                  <c:v>25.31</c:v>
                </c:pt>
                <c:pt idx="6">
                  <c:v>17.64</c:v>
                </c:pt>
                <c:pt idx="7">
                  <c:v>17.73</c:v>
                </c:pt>
                <c:pt idx="8">
                  <c:v>18.579999999999998</c:v>
                </c:pt>
                <c:pt idx="9">
                  <c:v>19.75</c:v>
                </c:pt>
                <c:pt idx="10">
                  <c:v>20.65</c:v>
                </c:pt>
                <c:pt idx="11">
                  <c:v>21.13</c:v>
                </c:pt>
                <c:pt idx="12">
                  <c:v>25.22</c:v>
                </c:pt>
                <c:pt idx="13">
                  <c:v>25.38</c:v>
                </c:pt>
                <c:pt idx="14">
                  <c:v>22.65</c:v>
                </c:pt>
                <c:pt idx="15">
                  <c:v>22.020000000000003</c:v>
                </c:pt>
                <c:pt idx="16">
                  <c:v>21.41</c:v>
                </c:pt>
                <c:pt idx="17">
                  <c:v>20.560000000000002</c:v>
                </c:pt>
                <c:pt idx="18">
                  <c:v>18.689999999999998</c:v>
                </c:pt>
                <c:pt idx="19">
                  <c:v>19.100000000000001</c:v>
                </c:pt>
                <c:pt idx="20">
                  <c:v>19.25</c:v>
                </c:pt>
                <c:pt idx="21">
                  <c:v>18.869999999999997</c:v>
                </c:pt>
                <c:pt idx="22">
                  <c:v>18.93</c:v>
                </c:pt>
                <c:pt idx="23">
                  <c:v>18.89</c:v>
                </c:pt>
                <c:pt idx="24">
                  <c:v>8.2899999999999991</c:v>
                </c:pt>
                <c:pt idx="25">
                  <c:v>8.56</c:v>
                </c:pt>
                <c:pt idx="26">
                  <c:v>8.7200000000000006</c:v>
                </c:pt>
                <c:pt idx="27">
                  <c:v>9.2800000000000011</c:v>
                </c:pt>
                <c:pt idx="28">
                  <c:v>9.7899999999999991</c:v>
                </c:pt>
                <c:pt idx="29">
                  <c:v>10.27</c:v>
                </c:pt>
                <c:pt idx="30">
                  <c:v>17.16</c:v>
                </c:pt>
                <c:pt idx="31">
                  <c:v>17.37</c:v>
                </c:pt>
                <c:pt idx="32">
                  <c:v>17.29</c:v>
                </c:pt>
                <c:pt idx="33">
                  <c:v>17.690000000000001</c:v>
                </c:pt>
                <c:pt idx="34">
                  <c:v>18.03</c:v>
                </c:pt>
                <c:pt idx="35">
                  <c:v>18.260000000000002</c:v>
                </c:pt>
                <c:pt idx="36">
                  <c:v>10.59</c:v>
                </c:pt>
                <c:pt idx="37">
                  <c:v>11.07</c:v>
                </c:pt>
                <c:pt idx="38">
                  <c:v>11.32</c:v>
                </c:pt>
                <c:pt idx="39">
                  <c:v>11.61</c:v>
                </c:pt>
                <c:pt idx="40">
                  <c:v>12</c:v>
                </c:pt>
                <c:pt idx="41">
                  <c:v>12.34</c:v>
                </c:pt>
                <c:pt idx="42">
                  <c:v>5.97</c:v>
                </c:pt>
                <c:pt idx="43">
                  <c:v>6.6400000000000006</c:v>
                </c:pt>
                <c:pt idx="44">
                  <c:v>7.0100000000000007</c:v>
                </c:pt>
                <c:pt idx="45">
                  <c:v>7.370000000000001</c:v>
                </c:pt>
                <c:pt idx="46">
                  <c:v>7.8500000000000005</c:v>
                </c:pt>
                <c:pt idx="47">
                  <c:v>8.4</c:v>
                </c:pt>
              </c:numCache>
            </c:numRef>
          </c:val>
        </c:ser>
        <c:ser>
          <c:idx val="2"/>
          <c:order val="2"/>
          <c:tx>
            <c:strRef>
              <c:f>'All regions'!$A$5</c:f>
              <c:strCache>
                <c:ptCount val="1"/>
                <c:pt idx="0">
                  <c:v> Sports and Energy Drinks</c:v>
                </c:pt>
              </c:strCache>
            </c:strRef>
          </c:tx>
          <c:spPr>
            <a:solidFill>
              <a:srgbClr val="FCC917"/>
            </a:solidFill>
            <a:ln>
              <a:solidFill>
                <a:srgbClr val="000000"/>
              </a:solidFill>
            </a:ln>
          </c:spPr>
          <c:invertIfNegative val="0"/>
          <c:cat>
            <c:multiLvlStrRef>
              <c:f>'All regions'!$B$1:$AW$2</c:f>
              <c:multiLvlStrCache>
                <c:ptCount val="48"/>
                <c:lvl>
                  <c:pt idx="0">
                    <c:v>2009</c:v>
                  </c:pt>
                  <c:pt idx="1">
                    <c:v>2010</c:v>
                  </c:pt>
                  <c:pt idx="2">
                    <c:v>2011</c:v>
                  </c:pt>
                  <c:pt idx="3">
                    <c:v>2012</c:v>
                  </c:pt>
                  <c:pt idx="4">
                    <c:v>2013</c:v>
                  </c:pt>
                  <c:pt idx="5">
                    <c:v>2014</c:v>
                  </c:pt>
                  <c:pt idx="6">
                    <c:v>2009</c:v>
                  </c:pt>
                  <c:pt idx="7">
                    <c:v>2010</c:v>
                  </c:pt>
                  <c:pt idx="8">
                    <c:v>2011</c:v>
                  </c:pt>
                  <c:pt idx="9">
                    <c:v>2012</c:v>
                  </c:pt>
                  <c:pt idx="10">
                    <c:v>2013</c:v>
                  </c:pt>
                  <c:pt idx="11">
                    <c:v>2014</c:v>
                  </c:pt>
                  <c:pt idx="12">
                    <c:v>2009</c:v>
                  </c:pt>
                  <c:pt idx="13">
                    <c:v>2010</c:v>
                  </c:pt>
                  <c:pt idx="14">
                    <c:v>2011</c:v>
                  </c:pt>
                  <c:pt idx="15">
                    <c:v>2012</c:v>
                  </c:pt>
                  <c:pt idx="16">
                    <c:v>2013</c:v>
                  </c:pt>
                  <c:pt idx="17">
                    <c:v>2014</c:v>
                  </c:pt>
                  <c:pt idx="18">
                    <c:v>2009</c:v>
                  </c:pt>
                  <c:pt idx="19">
                    <c:v>2010</c:v>
                  </c:pt>
                  <c:pt idx="20">
                    <c:v>2011</c:v>
                  </c:pt>
                  <c:pt idx="21">
                    <c:v>2012</c:v>
                  </c:pt>
                  <c:pt idx="22">
                    <c:v>2013</c:v>
                  </c:pt>
                  <c:pt idx="23">
                    <c:v>2014</c:v>
                  </c:pt>
                  <c:pt idx="24">
                    <c:v>2009</c:v>
                  </c:pt>
                  <c:pt idx="25">
                    <c:v>2010</c:v>
                  </c:pt>
                  <c:pt idx="26">
                    <c:v>2011</c:v>
                  </c:pt>
                  <c:pt idx="27">
                    <c:v>2012</c:v>
                  </c:pt>
                  <c:pt idx="28">
                    <c:v>2013</c:v>
                  </c:pt>
                  <c:pt idx="29">
                    <c:v>2014</c:v>
                  </c:pt>
                  <c:pt idx="30">
                    <c:v>2009</c:v>
                  </c:pt>
                  <c:pt idx="31">
                    <c:v>2010</c:v>
                  </c:pt>
                  <c:pt idx="32">
                    <c:v>2011</c:v>
                  </c:pt>
                  <c:pt idx="33">
                    <c:v>2012</c:v>
                  </c:pt>
                  <c:pt idx="34">
                    <c:v>2013</c:v>
                  </c:pt>
                  <c:pt idx="35">
                    <c:v>2014</c:v>
                  </c:pt>
                  <c:pt idx="36">
                    <c:v>2009</c:v>
                  </c:pt>
                  <c:pt idx="37">
                    <c:v>2010</c:v>
                  </c:pt>
                  <c:pt idx="38">
                    <c:v>2011</c:v>
                  </c:pt>
                  <c:pt idx="39">
                    <c:v>2012</c:v>
                  </c:pt>
                  <c:pt idx="40">
                    <c:v>2013</c:v>
                  </c:pt>
                  <c:pt idx="41">
                    <c:v>2014</c:v>
                  </c:pt>
                  <c:pt idx="42">
                    <c:v>2009</c:v>
                  </c:pt>
                  <c:pt idx="43">
                    <c:v>2010</c:v>
                  </c:pt>
                  <c:pt idx="44">
                    <c:v>2011</c:v>
                  </c:pt>
                  <c:pt idx="45">
                    <c:v>2012</c:v>
                  </c:pt>
                  <c:pt idx="46">
                    <c:v>2013</c:v>
                  </c:pt>
                  <c:pt idx="47">
                    <c:v>2014</c:v>
                  </c:pt>
                </c:lvl>
                <c:lvl>
                  <c:pt idx="0">
                    <c:v>North America</c:v>
                  </c:pt>
                  <c:pt idx="6">
                    <c:v>Latin America</c:v>
                  </c:pt>
                  <c:pt idx="12">
                    <c:v>Australasia</c:v>
                  </c:pt>
                  <c:pt idx="18">
                    <c:v>Western Europe</c:v>
                  </c:pt>
                  <c:pt idx="24">
                    <c:v>Middle East and Africa</c:v>
                  </c:pt>
                  <c:pt idx="30">
                    <c:v>Eastern Europe</c:v>
                  </c:pt>
                  <c:pt idx="36">
                    <c:v>World</c:v>
                  </c:pt>
                  <c:pt idx="42">
                    <c:v>Asia Pacific</c:v>
                  </c:pt>
                </c:lvl>
              </c:multiLvlStrCache>
            </c:multiLvlStrRef>
          </c:cat>
          <c:val>
            <c:numRef>
              <c:f>'All regions'!$B$5:$AW$5</c:f>
              <c:numCache>
                <c:formatCode>#,##0</c:formatCode>
                <c:ptCount val="48"/>
                <c:pt idx="0">
                  <c:v>26.49</c:v>
                </c:pt>
                <c:pt idx="1">
                  <c:v>27.75</c:v>
                </c:pt>
                <c:pt idx="2">
                  <c:v>30.47</c:v>
                </c:pt>
                <c:pt idx="3">
                  <c:v>31.11</c:v>
                </c:pt>
                <c:pt idx="4">
                  <c:v>31.75</c:v>
                </c:pt>
                <c:pt idx="5">
                  <c:v>32.299999999999997</c:v>
                </c:pt>
                <c:pt idx="6">
                  <c:v>2.56</c:v>
                </c:pt>
                <c:pt idx="7">
                  <c:v>2.85</c:v>
                </c:pt>
                <c:pt idx="8">
                  <c:v>3.16</c:v>
                </c:pt>
                <c:pt idx="9">
                  <c:v>2.75</c:v>
                </c:pt>
                <c:pt idx="10">
                  <c:v>2.93</c:v>
                </c:pt>
                <c:pt idx="11">
                  <c:v>3.15</c:v>
                </c:pt>
                <c:pt idx="12">
                  <c:v>6.84</c:v>
                </c:pt>
                <c:pt idx="13">
                  <c:v>7.57</c:v>
                </c:pt>
                <c:pt idx="14">
                  <c:v>8.3800000000000008</c:v>
                </c:pt>
                <c:pt idx="15">
                  <c:v>8.99</c:v>
                </c:pt>
                <c:pt idx="16">
                  <c:v>9.58</c:v>
                </c:pt>
                <c:pt idx="17">
                  <c:v>10.08</c:v>
                </c:pt>
                <c:pt idx="18">
                  <c:v>3.53</c:v>
                </c:pt>
                <c:pt idx="19">
                  <c:v>3.72</c:v>
                </c:pt>
                <c:pt idx="20">
                  <c:v>3.91</c:v>
                </c:pt>
                <c:pt idx="21">
                  <c:v>4.16</c:v>
                </c:pt>
                <c:pt idx="22">
                  <c:v>4.68</c:v>
                </c:pt>
                <c:pt idx="23">
                  <c:v>4.84</c:v>
                </c:pt>
                <c:pt idx="24">
                  <c:v>0.86</c:v>
                </c:pt>
                <c:pt idx="25">
                  <c:v>0.93</c:v>
                </c:pt>
                <c:pt idx="26">
                  <c:v>0.98</c:v>
                </c:pt>
                <c:pt idx="27">
                  <c:v>1.03</c:v>
                </c:pt>
                <c:pt idx="28">
                  <c:v>1.1299999999999999</c:v>
                </c:pt>
                <c:pt idx="29">
                  <c:v>1.18</c:v>
                </c:pt>
                <c:pt idx="30">
                  <c:v>1.17</c:v>
                </c:pt>
                <c:pt idx="31">
                  <c:v>1.3</c:v>
                </c:pt>
                <c:pt idx="32">
                  <c:v>1.48</c:v>
                </c:pt>
                <c:pt idx="33">
                  <c:v>1.67</c:v>
                </c:pt>
                <c:pt idx="34">
                  <c:v>1.85</c:v>
                </c:pt>
                <c:pt idx="35">
                  <c:v>2</c:v>
                </c:pt>
                <c:pt idx="36">
                  <c:v>3.24</c:v>
                </c:pt>
                <c:pt idx="37">
                  <c:v>3.5</c:v>
                </c:pt>
                <c:pt idx="38">
                  <c:v>3.81</c:v>
                </c:pt>
                <c:pt idx="39">
                  <c:v>3.93</c:v>
                </c:pt>
                <c:pt idx="40">
                  <c:v>4.1399999999999997</c:v>
                </c:pt>
                <c:pt idx="41">
                  <c:v>4.3</c:v>
                </c:pt>
                <c:pt idx="42">
                  <c:v>1.1399999999999999</c:v>
                </c:pt>
                <c:pt idx="43">
                  <c:v>1.33</c:v>
                </c:pt>
                <c:pt idx="44">
                  <c:v>1.42</c:v>
                </c:pt>
                <c:pt idx="45">
                  <c:v>1.54</c:v>
                </c:pt>
                <c:pt idx="46">
                  <c:v>1.67</c:v>
                </c:pt>
                <c:pt idx="47">
                  <c:v>1.8</c:v>
                </c:pt>
              </c:numCache>
            </c:numRef>
          </c:val>
        </c:ser>
        <c:dLbls>
          <c:showLegendKey val="0"/>
          <c:showVal val="0"/>
          <c:showCatName val="0"/>
          <c:showSerName val="0"/>
          <c:showPercent val="0"/>
          <c:showBubbleSize val="0"/>
        </c:dLbls>
        <c:gapWidth val="128"/>
        <c:overlap val="100"/>
        <c:axId val="427588536"/>
        <c:axId val="427588928"/>
      </c:barChart>
      <c:catAx>
        <c:axId val="427588536"/>
        <c:scaling>
          <c:orientation val="minMax"/>
        </c:scaling>
        <c:delete val="0"/>
        <c:axPos val="b"/>
        <c:numFmt formatCode="General" sourceLinked="0"/>
        <c:majorTickMark val="out"/>
        <c:minorTickMark val="none"/>
        <c:tickLblPos val="nextTo"/>
        <c:txPr>
          <a:bodyPr/>
          <a:lstStyle/>
          <a:p>
            <a:pPr>
              <a:defRPr sz="1000"/>
            </a:pPr>
            <a:endParaRPr lang="en-US"/>
          </a:p>
        </c:txPr>
        <c:crossAx val="427588928"/>
        <c:crosses val="autoZero"/>
        <c:auto val="1"/>
        <c:lblAlgn val="ctr"/>
        <c:lblOffset val="100"/>
        <c:noMultiLvlLbl val="0"/>
      </c:catAx>
      <c:valAx>
        <c:axId val="427588928"/>
        <c:scaling>
          <c:orientation val="minMax"/>
        </c:scaling>
        <c:delete val="0"/>
        <c:axPos val="l"/>
        <c:majorGridlines>
          <c:spPr>
            <a:ln>
              <a:solidFill>
                <a:srgbClr val="BFBFBF"/>
              </a:solidFill>
            </a:ln>
          </c:spPr>
        </c:majorGridlines>
        <c:title>
          <c:tx>
            <c:rich>
              <a:bodyPr rot="-5400000" vert="horz"/>
              <a:lstStyle/>
              <a:p>
                <a:pPr>
                  <a:defRPr sz="1200" b="0">
                    <a:latin typeface="Arial" panose="020B0604020202020204" pitchFamily="34" charset="0"/>
                    <a:cs typeface="Arial" panose="020B0604020202020204" pitchFamily="34" charset="0"/>
                  </a:defRPr>
                </a:pPr>
                <a:r>
                  <a:rPr lang="en-US" sz="1200" b="0" dirty="0">
                    <a:latin typeface="Arial" panose="020B0604020202020204" pitchFamily="34" charset="0"/>
                    <a:cs typeface="Arial" panose="020B0604020202020204" pitchFamily="34" charset="0"/>
                  </a:rPr>
                  <a:t>kcal/d per capita</a:t>
                </a:r>
              </a:p>
            </c:rich>
          </c:tx>
          <c:overlay val="0"/>
        </c:title>
        <c:numFmt formatCode="#,##0" sourceLinked="1"/>
        <c:majorTickMark val="out"/>
        <c:minorTickMark val="none"/>
        <c:tickLblPos val="nextTo"/>
        <c:spPr>
          <a:ln>
            <a:solidFill>
              <a:srgbClr val="000000"/>
            </a:solidFill>
          </a:ln>
        </c:spPr>
        <c:txPr>
          <a:bodyPr/>
          <a:lstStyle/>
          <a:p>
            <a:pPr>
              <a:defRPr sz="1200">
                <a:latin typeface="Arial" panose="020B0604020202020204" pitchFamily="34" charset="0"/>
                <a:cs typeface="Arial" panose="020B0604020202020204" pitchFamily="34" charset="0"/>
              </a:defRPr>
            </a:pPr>
            <a:endParaRPr lang="en-US"/>
          </a:p>
        </c:txPr>
        <c:crossAx val="427588536"/>
        <c:crosses val="autoZero"/>
        <c:crossBetween val="between"/>
      </c:valAx>
    </c:plotArea>
    <c:legend>
      <c:legendPos val="r"/>
      <c:layout>
        <c:manualLayout>
          <c:xMode val="edge"/>
          <c:yMode val="edge"/>
          <c:x val="0.70739016060138571"/>
          <c:y val="7.4008693958100655E-2"/>
          <c:w val="0.26391976767343495"/>
          <c:h val="0.17218443292435628"/>
        </c:manualLayout>
      </c:layout>
      <c:overlay val="0"/>
      <c:spPr>
        <a:solidFill>
          <a:srgbClr val="FFFFFF"/>
        </a:solidFill>
        <a:ln w="142875">
          <a:solidFill>
            <a:srgbClr val="FFFFFF"/>
          </a:solidFill>
        </a:ln>
      </c:spPr>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9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05336832895886"/>
          <c:y val="7.2538507206961769E-2"/>
          <c:w val="0.83408431758530177"/>
          <c:h val="0.71946863912593639"/>
        </c:manualLayout>
      </c:layout>
      <c:barChart>
        <c:barDir val="col"/>
        <c:grouping val="stacked"/>
        <c:varyColors val="0"/>
        <c:ser>
          <c:idx val="0"/>
          <c:order val="0"/>
          <c:tx>
            <c:strRef>
              <c:f>'[Chart in Microsoft PowerPoint]All countries'!$A$3</c:f>
              <c:strCache>
                <c:ptCount val="1"/>
                <c:pt idx="0">
                  <c:v>    Caloric Soft Drinks</c:v>
                </c:pt>
              </c:strCache>
            </c:strRef>
          </c:tx>
          <c:spPr>
            <a:solidFill>
              <a:srgbClr val="000000"/>
            </a:solidFill>
            <a:ln>
              <a:solidFill>
                <a:srgbClr val="000000"/>
              </a:solidFill>
            </a:ln>
          </c:spPr>
          <c:invertIfNegative val="0"/>
          <c:cat>
            <c:multiLvlStrRef>
              <c:f>'[Chart in Microsoft PowerPoint]All countries'!$B$1:$AW$2</c:f>
              <c:multiLvlStrCache>
                <c:ptCount val="48"/>
                <c:lvl>
                  <c:pt idx="0">
                    <c:v>2009</c:v>
                  </c:pt>
                  <c:pt idx="1">
                    <c:v>2010</c:v>
                  </c:pt>
                  <c:pt idx="2">
                    <c:v>2011</c:v>
                  </c:pt>
                  <c:pt idx="3">
                    <c:v>2012</c:v>
                  </c:pt>
                  <c:pt idx="4">
                    <c:v>2013</c:v>
                  </c:pt>
                  <c:pt idx="5">
                    <c:v>2014</c:v>
                  </c:pt>
                  <c:pt idx="6">
                    <c:v>2009</c:v>
                  </c:pt>
                  <c:pt idx="7">
                    <c:v>2010</c:v>
                  </c:pt>
                  <c:pt idx="8">
                    <c:v>2011</c:v>
                  </c:pt>
                  <c:pt idx="9">
                    <c:v>2012</c:v>
                  </c:pt>
                  <c:pt idx="10">
                    <c:v>2013</c:v>
                  </c:pt>
                  <c:pt idx="11">
                    <c:v>2014</c:v>
                  </c:pt>
                  <c:pt idx="12">
                    <c:v>2009</c:v>
                  </c:pt>
                  <c:pt idx="13">
                    <c:v>2010</c:v>
                  </c:pt>
                  <c:pt idx="14">
                    <c:v>2011</c:v>
                  </c:pt>
                  <c:pt idx="15">
                    <c:v>2012</c:v>
                  </c:pt>
                  <c:pt idx="16">
                    <c:v>2013</c:v>
                  </c:pt>
                  <c:pt idx="17">
                    <c:v>2014</c:v>
                  </c:pt>
                  <c:pt idx="18">
                    <c:v>2009</c:v>
                  </c:pt>
                  <c:pt idx="19">
                    <c:v>2010</c:v>
                  </c:pt>
                  <c:pt idx="20">
                    <c:v>2011</c:v>
                  </c:pt>
                  <c:pt idx="21">
                    <c:v>2012</c:v>
                  </c:pt>
                  <c:pt idx="22">
                    <c:v>2013</c:v>
                  </c:pt>
                  <c:pt idx="23">
                    <c:v>2014</c:v>
                  </c:pt>
                  <c:pt idx="24">
                    <c:v>2009</c:v>
                  </c:pt>
                  <c:pt idx="25">
                    <c:v>2010</c:v>
                  </c:pt>
                  <c:pt idx="26">
                    <c:v>2011</c:v>
                  </c:pt>
                  <c:pt idx="27">
                    <c:v>2012</c:v>
                  </c:pt>
                  <c:pt idx="28">
                    <c:v>2013</c:v>
                  </c:pt>
                  <c:pt idx="29">
                    <c:v>2014</c:v>
                  </c:pt>
                  <c:pt idx="30">
                    <c:v>2009</c:v>
                  </c:pt>
                  <c:pt idx="31">
                    <c:v>2010</c:v>
                  </c:pt>
                  <c:pt idx="32">
                    <c:v>2011</c:v>
                  </c:pt>
                  <c:pt idx="33">
                    <c:v>2012</c:v>
                  </c:pt>
                  <c:pt idx="34">
                    <c:v>2013</c:v>
                  </c:pt>
                  <c:pt idx="35">
                    <c:v>2014</c:v>
                  </c:pt>
                  <c:pt idx="36">
                    <c:v>2009</c:v>
                  </c:pt>
                  <c:pt idx="37">
                    <c:v>2010</c:v>
                  </c:pt>
                  <c:pt idx="38">
                    <c:v>2011</c:v>
                  </c:pt>
                  <c:pt idx="39">
                    <c:v>2012</c:v>
                  </c:pt>
                  <c:pt idx="40">
                    <c:v>2013</c:v>
                  </c:pt>
                  <c:pt idx="41">
                    <c:v>2014</c:v>
                  </c:pt>
                  <c:pt idx="42">
                    <c:v>2009</c:v>
                  </c:pt>
                  <c:pt idx="43">
                    <c:v>2010</c:v>
                  </c:pt>
                  <c:pt idx="44">
                    <c:v>2011</c:v>
                  </c:pt>
                  <c:pt idx="45">
                    <c:v>2012</c:v>
                  </c:pt>
                  <c:pt idx="46">
                    <c:v>2013</c:v>
                  </c:pt>
                  <c:pt idx="47">
                    <c:v>2014</c:v>
                  </c:pt>
                </c:lvl>
                <c:lvl>
                  <c:pt idx="0">
                    <c:v>Chile</c:v>
                  </c:pt>
                  <c:pt idx="6">
                    <c:v>United States</c:v>
                  </c:pt>
                  <c:pt idx="12">
                    <c:v>Mexico</c:v>
                  </c:pt>
                  <c:pt idx="18">
                    <c:v>Brazil</c:v>
                  </c:pt>
                  <c:pt idx="24">
                    <c:v>United Kingdom</c:v>
                  </c:pt>
                  <c:pt idx="30">
                    <c:v>Colombia</c:v>
                  </c:pt>
                  <c:pt idx="36">
                    <c:v>Thailand</c:v>
                  </c:pt>
                  <c:pt idx="42">
                    <c:v>China</c:v>
                  </c:pt>
                </c:lvl>
              </c:multiLvlStrCache>
            </c:multiLvlStrRef>
          </c:cat>
          <c:val>
            <c:numRef>
              <c:f>'[Chart in Microsoft PowerPoint]All countries'!$B$3:$AW$3</c:f>
              <c:numCache>
                <c:formatCode>#,##0</c:formatCode>
                <c:ptCount val="48"/>
                <c:pt idx="0">
                  <c:v>118.91</c:v>
                </c:pt>
                <c:pt idx="1">
                  <c:v>123.58000000000001</c:v>
                </c:pt>
                <c:pt idx="2">
                  <c:v>125.68</c:v>
                </c:pt>
                <c:pt idx="3">
                  <c:v>128.05000000000001</c:v>
                </c:pt>
                <c:pt idx="4">
                  <c:v>130.57999999999998</c:v>
                </c:pt>
                <c:pt idx="5">
                  <c:v>132.80000000000001</c:v>
                </c:pt>
                <c:pt idx="6">
                  <c:v>106.27</c:v>
                </c:pt>
                <c:pt idx="7">
                  <c:v>105.22999999999999</c:v>
                </c:pt>
                <c:pt idx="8">
                  <c:v>104.04</c:v>
                </c:pt>
                <c:pt idx="9">
                  <c:v>101.53</c:v>
                </c:pt>
                <c:pt idx="10">
                  <c:v>99.02000000000001</c:v>
                </c:pt>
                <c:pt idx="11">
                  <c:v>96.28</c:v>
                </c:pt>
                <c:pt idx="12">
                  <c:v>117.1</c:v>
                </c:pt>
                <c:pt idx="13">
                  <c:v>115.8</c:v>
                </c:pt>
                <c:pt idx="14">
                  <c:v>117.47999999999999</c:v>
                </c:pt>
                <c:pt idx="15">
                  <c:v>118.67999999999999</c:v>
                </c:pt>
                <c:pt idx="16">
                  <c:v>120.02</c:v>
                </c:pt>
                <c:pt idx="17">
                  <c:v>115.75</c:v>
                </c:pt>
                <c:pt idx="18">
                  <c:v>66.19</c:v>
                </c:pt>
                <c:pt idx="19">
                  <c:v>70.84</c:v>
                </c:pt>
                <c:pt idx="20">
                  <c:v>70.930000000000007</c:v>
                </c:pt>
                <c:pt idx="21">
                  <c:v>74.12</c:v>
                </c:pt>
                <c:pt idx="22">
                  <c:v>70.63</c:v>
                </c:pt>
                <c:pt idx="23">
                  <c:v>74.489999999999995</c:v>
                </c:pt>
                <c:pt idx="24">
                  <c:v>39.15</c:v>
                </c:pt>
                <c:pt idx="25">
                  <c:v>40.25</c:v>
                </c:pt>
                <c:pt idx="26">
                  <c:v>40.58</c:v>
                </c:pt>
                <c:pt idx="27">
                  <c:v>39.799999999999997</c:v>
                </c:pt>
                <c:pt idx="28">
                  <c:v>39.25</c:v>
                </c:pt>
                <c:pt idx="29">
                  <c:v>39.010000000000005</c:v>
                </c:pt>
                <c:pt idx="30">
                  <c:v>42.230000000000004</c:v>
                </c:pt>
                <c:pt idx="31">
                  <c:v>42.49</c:v>
                </c:pt>
                <c:pt idx="32">
                  <c:v>43.26</c:v>
                </c:pt>
                <c:pt idx="33">
                  <c:v>42.97</c:v>
                </c:pt>
                <c:pt idx="34">
                  <c:v>42.68</c:v>
                </c:pt>
                <c:pt idx="35">
                  <c:v>42.64</c:v>
                </c:pt>
                <c:pt idx="36">
                  <c:v>27.92</c:v>
                </c:pt>
                <c:pt idx="37">
                  <c:v>27.78</c:v>
                </c:pt>
                <c:pt idx="38">
                  <c:v>27.78</c:v>
                </c:pt>
                <c:pt idx="39">
                  <c:v>30.159999999999997</c:v>
                </c:pt>
                <c:pt idx="40">
                  <c:v>31.65</c:v>
                </c:pt>
                <c:pt idx="41">
                  <c:v>32.5</c:v>
                </c:pt>
                <c:pt idx="42">
                  <c:v>9.42</c:v>
                </c:pt>
                <c:pt idx="43">
                  <c:v>9.7600000000000016</c:v>
                </c:pt>
                <c:pt idx="44">
                  <c:v>10.149999999999999</c:v>
                </c:pt>
                <c:pt idx="45">
                  <c:v>9.870000000000001</c:v>
                </c:pt>
                <c:pt idx="46">
                  <c:v>9.86</c:v>
                </c:pt>
                <c:pt idx="47">
                  <c:v>9.99</c:v>
                </c:pt>
              </c:numCache>
            </c:numRef>
          </c:val>
        </c:ser>
        <c:ser>
          <c:idx val="1"/>
          <c:order val="1"/>
          <c:tx>
            <c:strRef>
              <c:f>'[Chart in Microsoft PowerPoint]All countries'!$A$4</c:f>
              <c:strCache>
                <c:ptCount val="1"/>
                <c:pt idx="0">
                  <c:v>    Juice Drinks</c:v>
                </c:pt>
              </c:strCache>
            </c:strRef>
          </c:tx>
          <c:spPr>
            <a:solidFill>
              <a:srgbClr val="BFBFBF"/>
            </a:solidFill>
            <a:ln>
              <a:solidFill>
                <a:srgbClr val="000000"/>
              </a:solidFill>
            </a:ln>
          </c:spPr>
          <c:invertIfNegative val="0"/>
          <c:cat>
            <c:multiLvlStrRef>
              <c:f>'[Chart in Microsoft PowerPoint]All countries'!$B$1:$AW$2</c:f>
              <c:multiLvlStrCache>
                <c:ptCount val="48"/>
                <c:lvl>
                  <c:pt idx="0">
                    <c:v>2009</c:v>
                  </c:pt>
                  <c:pt idx="1">
                    <c:v>2010</c:v>
                  </c:pt>
                  <c:pt idx="2">
                    <c:v>2011</c:v>
                  </c:pt>
                  <c:pt idx="3">
                    <c:v>2012</c:v>
                  </c:pt>
                  <c:pt idx="4">
                    <c:v>2013</c:v>
                  </c:pt>
                  <c:pt idx="5">
                    <c:v>2014</c:v>
                  </c:pt>
                  <c:pt idx="6">
                    <c:v>2009</c:v>
                  </c:pt>
                  <c:pt idx="7">
                    <c:v>2010</c:v>
                  </c:pt>
                  <c:pt idx="8">
                    <c:v>2011</c:v>
                  </c:pt>
                  <c:pt idx="9">
                    <c:v>2012</c:v>
                  </c:pt>
                  <c:pt idx="10">
                    <c:v>2013</c:v>
                  </c:pt>
                  <c:pt idx="11">
                    <c:v>2014</c:v>
                  </c:pt>
                  <c:pt idx="12">
                    <c:v>2009</c:v>
                  </c:pt>
                  <c:pt idx="13">
                    <c:v>2010</c:v>
                  </c:pt>
                  <c:pt idx="14">
                    <c:v>2011</c:v>
                  </c:pt>
                  <c:pt idx="15">
                    <c:v>2012</c:v>
                  </c:pt>
                  <c:pt idx="16">
                    <c:v>2013</c:v>
                  </c:pt>
                  <c:pt idx="17">
                    <c:v>2014</c:v>
                  </c:pt>
                  <c:pt idx="18">
                    <c:v>2009</c:v>
                  </c:pt>
                  <c:pt idx="19">
                    <c:v>2010</c:v>
                  </c:pt>
                  <c:pt idx="20">
                    <c:v>2011</c:v>
                  </c:pt>
                  <c:pt idx="21">
                    <c:v>2012</c:v>
                  </c:pt>
                  <c:pt idx="22">
                    <c:v>2013</c:v>
                  </c:pt>
                  <c:pt idx="23">
                    <c:v>2014</c:v>
                  </c:pt>
                  <c:pt idx="24">
                    <c:v>2009</c:v>
                  </c:pt>
                  <c:pt idx="25">
                    <c:v>2010</c:v>
                  </c:pt>
                  <c:pt idx="26">
                    <c:v>2011</c:v>
                  </c:pt>
                  <c:pt idx="27">
                    <c:v>2012</c:v>
                  </c:pt>
                  <c:pt idx="28">
                    <c:v>2013</c:v>
                  </c:pt>
                  <c:pt idx="29">
                    <c:v>2014</c:v>
                  </c:pt>
                  <c:pt idx="30">
                    <c:v>2009</c:v>
                  </c:pt>
                  <c:pt idx="31">
                    <c:v>2010</c:v>
                  </c:pt>
                  <c:pt idx="32">
                    <c:v>2011</c:v>
                  </c:pt>
                  <c:pt idx="33">
                    <c:v>2012</c:v>
                  </c:pt>
                  <c:pt idx="34">
                    <c:v>2013</c:v>
                  </c:pt>
                  <c:pt idx="35">
                    <c:v>2014</c:v>
                  </c:pt>
                  <c:pt idx="36">
                    <c:v>2009</c:v>
                  </c:pt>
                  <c:pt idx="37">
                    <c:v>2010</c:v>
                  </c:pt>
                  <c:pt idx="38">
                    <c:v>2011</c:v>
                  </c:pt>
                  <c:pt idx="39">
                    <c:v>2012</c:v>
                  </c:pt>
                  <c:pt idx="40">
                    <c:v>2013</c:v>
                  </c:pt>
                  <c:pt idx="41">
                    <c:v>2014</c:v>
                  </c:pt>
                  <c:pt idx="42">
                    <c:v>2009</c:v>
                  </c:pt>
                  <c:pt idx="43">
                    <c:v>2010</c:v>
                  </c:pt>
                  <c:pt idx="44">
                    <c:v>2011</c:v>
                  </c:pt>
                  <c:pt idx="45">
                    <c:v>2012</c:v>
                  </c:pt>
                  <c:pt idx="46">
                    <c:v>2013</c:v>
                  </c:pt>
                  <c:pt idx="47">
                    <c:v>2014</c:v>
                  </c:pt>
                </c:lvl>
                <c:lvl>
                  <c:pt idx="0">
                    <c:v>Chile</c:v>
                  </c:pt>
                  <c:pt idx="6">
                    <c:v>United States</c:v>
                  </c:pt>
                  <c:pt idx="12">
                    <c:v>Mexico</c:v>
                  </c:pt>
                  <c:pt idx="18">
                    <c:v>Brazil</c:v>
                  </c:pt>
                  <c:pt idx="24">
                    <c:v>United Kingdom</c:v>
                  </c:pt>
                  <c:pt idx="30">
                    <c:v>Colombia</c:v>
                  </c:pt>
                  <c:pt idx="36">
                    <c:v>Thailand</c:v>
                  </c:pt>
                  <c:pt idx="42">
                    <c:v>China</c:v>
                  </c:pt>
                </c:lvl>
              </c:multiLvlStrCache>
            </c:multiLvlStrRef>
          </c:cat>
          <c:val>
            <c:numRef>
              <c:f>'[Chart in Microsoft PowerPoint]All countries'!$B$4:$AW$4</c:f>
              <c:numCache>
                <c:formatCode>#,##0</c:formatCode>
                <c:ptCount val="48"/>
                <c:pt idx="0">
                  <c:v>36.5</c:v>
                </c:pt>
                <c:pt idx="1">
                  <c:v>38.43</c:v>
                </c:pt>
                <c:pt idx="2">
                  <c:v>41.39</c:v>
                </c:pt>
                <c:pt idx="3">
                  <c:v>43.92</c:v>
                </c:pt>
                <c:pt idx="4">
                  <c:v>46.7</c:v>
                </c:pt>
                <c:pt idx="5">
                  <c:v>49.349999999999994</c:v>
                </c:pt>
                <c:pt idx="6">
                  <c:v>26.28</c:v>
                </c:pt>
                <c:pt idx="7">
                  <c:v>25.98</c:v>
                </c:pt>
                <c:pt idx="8">
                  <c:v>25.490000000000002</c:v>
                </c:pt>
                <c:pt idx="9">
                  <c:v>25.25</c:v>
                </c:pt>
                <c:pt idx="10">
                  <c:v>24.619999999999997</c:v>
                </c:pt>
                <c:pt idx="11">
                  <c:v>23.52</c:v>
                </c:pt>
                <c:pt idx="12">
                  <c:v>36.419999999999995</c:v>
                </c:pt>
                <c:pt idx="13">
                  <c:v>34.71</c:v>
                </c:pt>
                <c:pt idx="14">
                  <c:v>35.220000000000006</c:v>
                </c:pt>
                <c:pt idx="15">
                  <c:v>35.82</c:v>
                </c:pt>
                <c:pt idx="16">
                  <c:v>36.479999999999997</c:v>
                </c:pt>
                <c:pt idx="17">
                  <c:v>36.19</c:v>
                </c:pt>
                <c:pt idx="18">
                  <c:v>9.85</c:v>
                </c:pt>
                <c:pt idx="19">
                  <c:v>10.17</c:v>
                </c:pt>
                <c:pt idx="20">
                  <c:v>11.11</c:v>
                </c:pt>
                <c:pt idx="21">
                  <c:v>11.739999999999998</c:v>
                </c:pt>
                <c:pt idx="22">
                  <c:v>13.059999999999999</c:v>
                </c:pt>
                <c:pt idx="23">
                  <c:v>13.919999999999998</c:v>
                </c:pt>
                <c:pt idx="24">
                  <c:v>15.14</c:v>
                </c:pt>
                <c:pt idx="25">
                  <c:v>15.14</c:v>
                </c:pt>
                <c:pt idx="26">
                  <c:v>15.600000000000001</c:v>
                </c:pt>
                <c:pt idx="27">
                  <c:v>14.79</c:v>
                </c:pt>
                <c:pt idx="28">
                  <c:v>13.97</c:v>
                </c:pt>
                <c:pt idx="29">
                  <c:v>13.399999999999999</c:v>
                </c:pt>
                <c:pt idx="30">
                  <c:v>3.09</c:v>
                </c:pt>
                <c:pt idx="31">
                  <c:v>3.78</c:v>
                </c:pt>
                <c:pt idx="32">
                  <c:v>4.05</c:v>
                </c:pt>
                <c:pt idx="33">
                  <c:v>4.47</c:v>
                </c:pt>
                <c:pt idx="34">
                  <c:v>4.66</c:v>
                </c:pt>
                <c:pt idx="35">
                  <c:v>4.7699999999999996</c:v>
                </c:pt>
                <c:pt idx="36">
                  <c:v>3.64</c:v>
                </c:pt>
                <c:pt idx="37">
                  <c:v>3.9299999999999997</c:v>
                </c:pt>
                <c:pt idx="38">
                  <c:v>4.3899999999999997</c:v>
                </c:pt>
                <c:pt idx="39">
                  <c:v>4.74</c:v>
                </c:pt>
                <c:pt idx="40">
                  <c:v>5.04</c:v>
                </c:pt>
                <c:pt idx="41">
                  <c:v>5.31</c:v>
                </c:pt>
                <c:pt idx="42">
                  <c:v>9.85</c:v>
                </c:pt>
                <c:pt idx="43">
                  <c:v>11.190000000000001</c:v>
                </c:pt>
                <c:pt idx="44">
                  <c:v>11.74</c:v>
                </c:pt>
                <c:pt idx="45">
                  <c:v>12.27</c:v>
                </c:pt>
                <c:pt idx="46">
                  <c:v>13.15</c:v>
                </c:pt>
                <c:pt idx="47">
                  <c:v>14.2</c:v>
                </c:pt>
              </c:numCache>
            </c:numRef>
          </c:val>
        </c:ser>
        <c:ser>
          <c:idx val="2"/>
          <c:order val="2"/>
          <c:tx>
            <c:strRef>
              <c:f>'[Chart in Microsoft PowerPoint]All countries'!$A$5</c:f>
              <c:strCache>
                <c:ptCount val="1"/>
                <c:pt idx="0">
                  <c:v>    Sports and Energy Drinks</c:v>
                </c:pt>
              </c:strCache>
            </c:strRef>
          </c:tx>
          <c:spPr>
            <a:solidFill>
              <a:srgbClr val="FCC917"/>
            </a:solidFill>
            <a:ln>
              <a:solidFill>
                <a:srgbClr val="000000"/>
              </a:solidFill>
            </a:ln>
          </c:spPr>
          <c:invertIfNegative val="0"/>
          <c:cat>
            <c:multiLvlStrRef>
              <c:f>'[Chart in Microsoft PowerPoint]All countries'!$B$1:$AW$2</c:f>
              <c:multiLvlStrCache>
                <c:ptCount val="48"/>
                <c:lvl>
                  <c:pt idx="0">
                    <c:v>2009</c:v>
                  </c:pt>
                  <c:pt idx="1">
                    <c:v>2010</c:v>
                  </c:pt>
                  <c:pt idx="2">
                    <c:v>2011</c:v>
                  </c:pt>
                  <c:pt idx="3">
                    <c:v>2012</c:v>
                  </c:pt>
                  <c:pt idx="4">
                    <c:v>2013</c:v>
                  </c:pt>
                  <c:pt idx="5">
                    <c:v>2014</c:v>
                  </c:pt>
                  <c:pt idx="6">
                    <c:v>2009</c:v>
                  </c:pt>
                  <c:pt idx="7">
                    <c:v>2010</c:v>
                  </c:pt>
                  <c:pt idx="8">
                    <c:v>2011</c:v>
                  </c:pt>
                  <c:pt idx="9">
                    <c:v>2012</c:v>
                  </c:pt>
                  <c:pt idx="10">
                    <c:v>2013</c:v>
                  </c:pt>
                  <c:pt idx="11">
                    <c:v>2014</c:v>
                  </c:pt>
                  <c:pt idx="12">
                    <c:v>2009</c:v>
                  </c:pt>
                  <c:pt idx="13">
                    <c:v>2010</c:v>
                  </c:pt>
                  <c:pt idx="14">
                    <c:v>2011</c:v>
                  </c:pt>
                  <c:pt idx="15">
                    <c:v>2012</c:v>
                  </c:pt>
                  <c:pt idx="16">
                    <c:v>2013</c:v>
                  </c:pt>
                  <c:pt idx="17">
                    <c:v>2014</c:v>
                  </c:pt>
                  <c:pt idx="18">
                    <c:v>2009</c:v>
                  </c:pt>
                  <c:pt idx="19">
                    <c:v>2010</c:v>
                  </c:pt>
                  <c:pt idx="20">
                    <c:v>2011</c:v>
                  </c:pt>
                  <c:pt idx="21">
                    <c:v>2012</c:v>
                  </c:pt>
                  <c:pt idx="22">
                    <c:v>2013</c:v>
                  </c:pt>
                  <c:pt idx="23">
                    <c:v>2014</c:v>
                  </c:pt>
                  <c:pt idx="24">
                    <c:v>2009</c:v>
                  </c:pt>
                  <c:pt idx="25">
                    <c:v>2010</c:v>
                  </c:pt>
                  <c:pt idx="26">
                    <c:v>2011</c:v>
                  </c:pt>
                  <c:pt idx="27">
                    <c:v>2012</c:v>
                  </c:pt>
                  <c:pt idx="28">
                    <c:v>2013</c:v>
                  </c:pt>
                  <c:pt idx="29">
                    <c:v>2014</c:v>
                  </c:pt>
                  <c:pt idx="30">
                    <c:v>2009</c:v>
                  </c:pt>
                  <c:pt idx="31">
                    <c:v>2010</c:v>
                  </c:pt>
                  <c:pt idx="32">
                    <c:v>2011</c:v>
                  </c:pt>
                  <c:pt idx="33">
                    <c:v>2012</c:v>
                  </c:pt>
                  <c:pt idx="34">
                    <c:v>2013</c:v>
                  </c:pt>
                  <c:pt idx="35">
                    <c:v>2014</c:v>
                  </c:pt>
                  <c:pt idx="36">
                    <c:v>2009</c:v>
                  </c:pt>
                  <c:pt idx="37">
                    <c:v>2010</c:v>
                  </c:pt>
                  <c:pt idx="38">
                    <c:v>2011</c:v>
                  </c:pt>
                  <c:pt idx="39">
                    <c:v>2012</c:v>
                  </c:pt>
                  <c:pt idx="40">
                    <c:v>2013</c:v>
                  </c:pt>
                  <c:pt idx="41">
                    <c:v>2014</c:v>
                  </c:pt>
                  <c:pt idx="42">
                    <c:v>2009</c:v>
                  </c:pt>
                  <c:pt idx="43">
                    <c:v>2010</c:v>
                  </c:pt>
                  <c:pt idx="44">
                    <c:v>2011</c:v>
                  </c:pt>
                  <c:pt idx="45">
                    <c:v>2012</c:v>
                  </c:pt>
                  <c:pt idx="46">
                    <c:v>2013</c:v>
                  </c:pt>
                  <c:pt idx="47">
                    <c:v>2014</c:v>
                  </c:pt>
                </c:lvl>
                <c:lvl>
                  <c:pt idx="0">
                    <c:v>Chile</c:v>
                  </c:pt>
                  <c:pt idx="6">
                    <c:v>United States</c:v>
                  </c:pt>
                  <c:pt idx="12">
                    <c:v>Mexico</c:v>
                  </c:pt>
                  <c:pt idx="18">
                    <c:v>Brazil</c:v>
                  </c:pt>
                  <c:pt idx="24">
                    <c:v>United Kingdom</c:v>
                  </c:pt>
                  <c:pt idx="30">
                    <c:v>Colombia</c:v>
                  </c:pt>
                  <c:pt idx="36">
                    <c:v>Thailand</c:v>
                  </c:pt>
                  <c:pt idx="42">
                    <c:v>China</c:v>
                  </c:pt>
                </c:lvl>
              </c:multiLvlStrCache>
            </c:multiLvlStrRef>
          </c:cat>
          <c:val>
            <c:numRef>
              <c:f>'[Chart in Microsoft PowerPoint]All countries'!$B$5:$AW$5</c:f>
              <c:numCache>
                <c:formatCode>#,##0</c:formatCode>
                <c:ptCount val="48"/>
                <c:pt idx="0">
                  <c:v>0.57999999999999996</c:v>
                </c:pt>
                <c:pt idx="1">
                  <c:v>0.82</c:v>
                </c:pt>
                <c:pt idx="2">
                  <c:v>1.21</c:v>
                </c:pt>
                <c:pt idx="3">
                  <c:v>1.97</c:v>
                </c:pt>
                <c:pt idx="4">
                  <c:v>2.59</c:v>
                </c:pt>
                <c:pt idx="5">
                  <c:v>3.61</c:v>
                </c:pt>
                <c:pt idx="6">
                  <c:v>28.94</c:v>
                </c:pt>
                <c:pt idx="7">
                  <c:v>30.35</c:v>
                </c:pt>
                <c:pt idx="8">
                  <c:v>33.39</c:v>
                </c:pt>
                <c:pt idx="9">
                  <c:v>34.14</c:v>
                </c:pt>
                <c:pt idx="10">
                  <c:v>34.869999999999997</c:v>
                </c:pt>
                <c:pt idx="11">
                  <c:v>35.479999999999997</c:v>
                </c:pt>
                <c:pt idx="12">
                  <c:v>2.76</c:v>
                </c:pt>
                <c:pt idx="13">
                  <c:v>2.73</c:v>
                </c:pt>
                <c:pt idx="14">
                  <c:v>2.74</c:v>
                </c:pt>
                <c:pt idx="15">
                  <c:v>2.81</c:v>
                </c:pt>
                <c:pt idx="16">
                  <c:v>2.87</c:v>
                </c:pt>
                <c:pt idx="17">
                  <c:v>2.94</c:v>
                </c:pt>
                <c:pt idx="18">
                  <c:v>0.48</c:v>
                </c:pt>
                <c:pt idx="19">
                  <c:v>0.64</c:v>
                </c:pt>
                <c:pt idx="20">
                  <c:v>0.83</c:v>
                </c:pt>
                <c:pt idx="21">
                  <c:v>1</c:v>
                </c:pt>
                <c:pt idx="22">
                  <c:v>1.1000000000000001</c:v>
                </c:pt>
                <c:pt idx="23">
                  <c:v>1.33</c:v>
                </c:pt>
                <c:pt idx="24">
                  <c:v>9.15</c:v>
                </c:pt>
                <c:pt idx="25">
                  <c:v>9.65</c:v>
                </c:pt>
                <c:pt idx="26">
                  <c:v>10.199999999999999</c:v>
                </c:pt>
                <c:pt idx="27">
                  <c:v>11.35</c:v>
                </c:pt>
                <c:pt idx="28">
                  <c:v>14.58</c:v>
                </c:pt>
                <c:pt idx="29">
                  <c:v>15.1</c:v>
                </c:pt>
                <c:pt idx="30">
                  <c:v>8.2200000000000006</c:v>
                </c:pt>
                <c:pt idx="31">
                  <c:v>9.01</c:v>
                </c:pt>
                <c:pt idx="32">
                  <c:v>9.66</c:v>
                </c:pt>
                <c:pt idx="33">
                  <c:v>3.61</c:v>
                </c:pt>
                <c:pt idx="34">
                  <c:v>3.87</c:v>
                </c:pt>
                <c:pt idx="35">
                  <c:v>4.1399999999999997</c:v>
                </c:pt>
                <c:pt idx="36">
                  <c:v>9.2799999999999994</c:v>
                </c:pt>
                <c:pt idx="37">
                  <c:v>9.99</c:v>
                </c:pt>
                <c:pt idx="38">
                  <c:v>10.61</c:v>
                </c:pt>
                <c:pt idx="39">
                  <c:v>11.67</c:v>
                </c:pt>
                <c:pt idx="40">
                  <c:v>12.91</c:v>
                </c:pt>
                <c:pt idx="41">
                  <c:v>13.89</c:v>
                </c:pt>
                <c:pt idx="42">
                  <c:v>0.61</c:v>
                </c:pt>
                <c:pt idx="43">
                  <c:v>0.73</c:v>
                </c:pt>
                <c:pt idx="44">
                  <c:v>0.92</c:v>
                </c:pt>
                <c:pt idx="45">
                  <c:v>1.07</c:v>
                </c:pt>
                <c:pt idx="46">
                  <c:v>1.24</c:v>
                </c:pt>
                <c:pt idx="47">
                  <c:v>1.42</c:v>
                </c:pt>
              </c:numCache>
            </c:numRef>
          </c:val>
        </c:ser>
        <c:dLbls>
          <c:showLegendKey val="0"/>
          <c:showVal val="0"/>
          <c:showCatName val="0"/>
          <c:showSerName val="0"/>
          <c:showPercent val="0"/>
          <c:showBubbleSize val="0"/>
        </c:dLbls>
        <c:gapWidth val="128"/>
        <c:overlap val="100"/>
        <c:axId val="523862760"/>
        <c:axId val="523863152"/>
      </c:barChart>
      <c:catAx>
        <c:axId val="523862760"/>
        <c:scaling>
          <c:orientation val="minMax"/>
        </c:scaling>
        <c:delete val="0"/>
        <c:axPos val="b"/>
        <c:numFmt formatCode="General" sourceLinked="0"/>
        <c:majorTickMark val="out"/>
        <c:minorTickMark val="none"/>
        <c:tickLblPos val="nextTo"/>
        <c:txPr>
          <a:bodyPr/>
          <a:lstStyle/>
          <a:p>
            <a:pPr>
              <a:defRPr sz="1000">
                <a:latin typeface="Arial" panose="020B0604020202020204" pitchFamily="34" charset="0"/>
                <a:cs typeface="Arial" panose="020B0604020202020204" pitchFamily="34" charset="0"/>
              </a:defRPr>
            </a:pPr>
            <a:endParaRPr lang="en-US"/>
          </a:p>
        </c:txPr>
        <c:crossAx val="523863152"/>
        <c:crosses val="autoZero"/>
        <c:auto val="1"/>
        <c:lblAlgn val="ctr"/>
        <c:lblOffset val="100"/>
        <c:noMultiLvlLbl val="0"/>
      </c:catAx>
      <c:valAx>
        <c:axId val="523863152"/>
        <c:scaling>
          <c:orientation val="minMax"/>
        </c:scaling>
        <c:delete val="0"/>
        <c:axPos val="l"/>
        <c:majorGridlines>
          <c:spPr>
            <a:ln>
              <a:solidFill>
                <a:srgbClr val="BFBFBF"/>
              </a:solidFill>
            </a:ln>
          </c:spPr>
        </c:majorGridlines>
        <c:title>
          <c:tx>
            <c:rich>
              <a:bodyPr rot="-5400000" vert="horz"/>
              <a:lstStyle/>
              <a:p>
                <a:pPr>
                  <a:defRPr sz="1200" b="0">
                    <a:latin typeface="Arial" panose="020B0604020202020204" pitchFamily="34" charset="0"/>
                    <a:cs typeface="Arial" panose="020B0604020202020204" pitchFamily="34" charset="0"/>
                  </a:defRPr>
                </a:pPr>
                <a:r>
                  <a:rPr lang="en-US" sz="1200" b="0" dirty="0">
                    <a:latin typeface="Arial" panose="020B0604020202020204" pitchFamily="34" charset="0"/>
                    <a:cs typeface="Arial" panose="020B0604020202020204" pitchFamily="34" charset="0"/>
                  </a:rPr>
                  <a:t>kcal/d per capita</a:t>
                </a:r>
              </a:p>
            </c:rich>
          </c:tx>
          <c:overlay val="0"/>
        </c:title>
        <c:numFmt formatCode="#,##0" sourceLinked="1"/>
        <c:majorTickMark val="out"/>
        <c:minorTickMark val="none"/>
        <c:tickLblPos val="nextTo"/>
        <c:spPr>
          <a:ln>
            <a:solidFill>
              <a:srgbClr val="000000"/>
            </a:solidFill>
          </a:ln>
        </c:spPr>
        <c:txPr>
          <a:bodyPr/>
          <a:lstStyle/>
          <a:p>
            <a:pPr>
              <a:defRPr sz="1200">
                <a:latin typeface="Arial" panose="020B0604020202020204" pitchFamily="34" charset="0"/>
                <a:cs typeface="Arial" panose="020B0604020202020204" pitchFamily="34" charset="0"/>
              </a:defRPr>
            </a:pPr>
            <a:endParaRPr lang="en-US"/>
          </a:p>
        </c:txPr>
        <c:crossAx val="523862760"/>
        <c:crosses val="autoZero"/>
        <c:crossBetween val="between"/>
      </c:valAx>
    </c:plotArea>
    <c:legend>
      <c:legendPos val="r"/>
      <c:layout>
        <c:manualLayout>
          <c:xMode val="edge"/>
          <c:yMode val="edge"/>
          <c:x val="0.71419324146981622"/>
          <c:y val="0.11528461711686887"/>
          <c:w val="0.25386231408573928"/>
          <c:h val="0.15737069909025198"/>
        </c:manualLayout>
      </c:layout>
      <c:overlay val="0"/>
      <c:spPr>
        <a:solidFill>
          <a:srgbClr val="FFFFFF"/>
        </a:solidFill>
        <a:ln w="79375">
          <a:solidFill>
            <a:srgbClr val="FFFFFF"/>
          </a:solidFill>
        </a:ln>
      </c:spPr>
      <c:txPr>
        <a:bodyPr/>
        <a:lstStyle/>
        <a:p>
          <a:pPr>
            <a:defRPr sz="1200"/>
          </a:pPr>
          <a:endParaRPr lang="en-US"/>
        </a:p>
      </c:txPr>
    </c:legend>
    <c:plotVisOnly val="1"/>
    <c:dispBlanksAs val="gap"/>
    <c:showDLblsOverMax val="0"/>
  </c:chart>
  <c:txPr>
    <a:bodyPr/>
    <a:lstStyle/>
    <a:p>
      <a:pPr>
        <a:defRPr sz="9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Sheet2!$G$1</c:f>
              <c:strCache>
                <c:ptCount val="1"/>
                <c:pt idx="0">
                  <c:v>2014</c:v>
                </c:pt>
              </c:strCache>
            </c:strRef>
          </c:tx>
          <c:spPr>
            <a:solidFill>
              <a:srgbClr val="FCC917"/>
            </a:solidFill>
            <a:ln>
              <a:solidFill>
                <a:srgbClr val="000000"/>
              </a:solidFill>
            </a:ln>
          </c:spPr>
          <c:invertIfNegative val="0"/>
          <c:cat>
            <c:strRef>
              <c:f>Sheet2!$A$29:$A$55</c:f>
              <c:strCache>
                <c:ptCount val="27"/>
                <c:pt idx="0">
                  <c:v>Turkey</c:v>
                </c:pt>
                <c:pt idx="1">
                  <c:v>New Zealand</c:v>
                </c:pt>
                <c:pt idx="2">
                  <c:v>Peru</c:v>
                </c:pt>
                <c:pt idx="3">
                  <c:v>Portugal</c:v>
                </c:pt>
                <c:pt idx="4">
                  <c:v>Czech Republic</c:v>
                </c:pt>
                <c:pt idx="5">
                  <c:v>Finland</c:v>
                </c:pt>
                <c:pt idx="6">
                  <c:v>Venezuela</c:v>
                </c:pt>
                <c:pt idx="7">
                  <c:v>Norway</c:v>
                </c:pt>
                <c:pt idx="8">
                  <c:v>South Africa</c:v>
                </c:pt>
                <c:pt idx="9">
                  <c:v>Denmark</c:v>
                </c:pt>
                <c:pt idx="10">
                  <c:v>United Arab Emirates</c:v>
                </c:pt>
                <c:pt idx="11">
                  <c:v>Poland</c:v>
                </c:pt>
                <c:pt idx="12">
                  <c:v>Australia</c:v>
                </c:pt>
                <c:pt idx="13">
                  <c:v>Canada</c:v>
                </c:pt>
                <c:pt idx="14">
                  <c:v>Ireland</c:v>
                </c:pt>
                <c:pt idx="15">
                  <c:v>Israel</c:v>
                </c:pt>
                <c:pt idx="16">
                  <c:v>Belgium</c:v>
                </c:pt>
                <c:pt idx="17">
                  <c:v>Brazil</c:v>
                </c:pt>
                <c:pt idx="18">
                  <c:v>Austria</c:v>
                </c:pt>
                <c:pt idx="19">
                  <c:v>Slovakia</c:v>
                </c:pt>
                <c:pt idx="20">
                  <c:v>Netherlands</c:v>
                </c:pt>
                <c:pt idx="21">
                  <c:v>Germany</c:v>
                </c:pt>
                <c:pt idx="22">
                  <c:v>Saudi Arabia</c:v>
                </c:pt>
                <c:pt idx="23">
                  <c:v>Argentina</c:v>
                </c:pt>
                <c:pt idx="24">
                  <c:v>USA</c:v>
                </c:pt>
                <c:pt idx="25">
                  <c:v>Mexico</c:v>
                </c:pt>
                <c:pt idx="26">
                  <c:v>Chile</c:v>
                </c:pt>
              </c:strCache>
            </c:strRef>
          </c:cat>
          <c:val>
            <c:numRef>
              <c:f>Sheet2!$G$29:$G$55</c:f>
              <c:numCache>
                <c:formatCode>0</c:formatCode>
                <c:ptCount val="27"/>
                <c:pt idx="0">
                  <c:v>69.2</c:v>
                </c:pt>
                <c:pt idx="1">
                  <c:v>69.800000000000011</c:v>
                </c:pt>
                <c:pt idx="2">
                  <c:v>70.089999999999989</c:v>
                </c:pt>
                <c:pt idx="3">
                  <c:v>70.84</c:v>
                </c:pt>
                <c:pt idx="4">
                  <c:v>71.989999999999995</c:v>
                </c:pt>
                <c:pt idx="5">
                  <c:v>72.03</c:v>
                </c:pt>
                <c:pt idx="6">
                  <c:v>72.509999999999991</c:v>
                </c:pt>
                <c:pt idx="7">
                  <c:v>74.64</c:v>
                </c:pt>
                <c:pt idx="8">
                  <c:v>76.83</c:v>
                </c:pt>
                <c:pt idx="9">
                  <c:v>80.209999999999994</c:v>
                </c:pt>
                <c:pt idx="10">
                  <c:v>81.66</c:v>
                </c:pt>
                <c:pt idx="11">
                  <c:v>81.820000000000007</c:v>
                </c:pt>
                <c:pt idx="12">
                  <c:v>82.419999999999987</c:v>
                </c:pt>
                <c:pt idx="13">
                  <c:v>85.899999999999991</c:v>
                </c:pt>
                <c:pt idx="14">
                  <c:v>86.799999999999983</c:v>
                </c:pt>
                <c:pt idx="15">
                  <c:v>87.800000000000011</c:v>
                </c:pt>
                <c:pt idx="16">
                  <c:v>88.07</c:v>
                </c:pt>
                <c:pt idx="17">
                  <c:v>89.74</c:v>
                </c:pt>
                <c:pt idx="18">
                  <c:v>92.87</c:v>
                </c:pt>
                <c:pt idx="19">
                  <c:v>93.36999999999999</c:v>
                </c:pt>
                <c:pt idx="20">
                  <c:v>94.939999999999984</c:v>
                </c:pt>
                <c:pt idx="21">
                  <c:v>95.990000000000009</c:v>
                </c:pt>
                <c:pt idx="22">
                  <c:v>118.28</c:v>
                </c:pt>
                <c:pt idx="23">
                  <c:v>135.22</c:v>
                </c:pt>
                <c:pt idx="24">
                  <c:v>157.24</c:v>
                </c:pt>
                <c:pt idx="25">
                  <c:v>157.96</c:v>
                </c:pt>
                <c:pt idx="26">
                  <c:v>188.08</c:v>
                </c:pt>
              </c:numCache>
            </c:numRef>
          </c:val>
        </c:ser>
        <c:dLbls>
          <c:showLegendKey val="0"/>
          <c:showVal val="0"/>
          <c:showCatName val="0"/>
          <c:showSerName val="0"/>
          <c:showPercent val="0"/>
          <c:showBubbleSize val="0"/>
        </c:dLbls>
        <c:gapWidth val="128"/>
        <c:overlap val="100"/>
        <c:axId val="523863936"/>
        <c:axId val="101397960"/>
      </c:barChart>
      <c:catAx>
        <c:axId val="523863936"/>
        <c:scaling>
          <c:orientation val="minMax"/>
        </c:scaling>
        <c:delete val="0"/>
        <c:axPos val="l"/>
        <c:numFmt formatCode="General" sourceLinked="1"/>
        <c:majorTickMark val="out"/>
        <c:minorTickMark val="none"/>
        <c:tickLblPos val="nextTo"/>
        <c:spPr>
          <a:ln>
            <a:solidFill>
              <a:srgbClr val="000000"/>
            </a:solidFill>
          </a:ln>
        </c:spPr>
        <c:txPr>
          <a:bodyPr/>
          <a:lstStyle/>
          <a:p>
            <a:pPr>
              <a:defRPr sz="1000"/>
            </a:pPr>
            <a:endParaRPr lang="en-US"/>
          </a:p>
        </c:txPr>
        <c:crossAx val="101397960"/>
        <c:crosses val="autoZero"/>
        <c:auto val="1"/>
        <c:lblAlgn val="ctr"/>
        <c:lblOffset val="100"/>
        <c:noMultiLvlLbl val="0"/>
      </c:catAx>
      <c:valAx>
        <c:axId val="101397960"/>
        <c:scaling>
          <c:orientation val="minMax"/>
        </c:scaling>
        <c:delete val="0"/>
        <c:axPos val="b"/>
        <c:majorGridlines>
          <c:spPr>
            <a:ln>
              <a:solidFill>
                <a:srgbClr val="BFBFBF"/>
              </a:solidFill>
            </a:ln>
          </c:spPr>
        </c:majorGridlines>
        <c:title>
          <c:tx>
            <c:rich>
              <a:bodyPr/>
              <a:lstStyle/>
              <a:p>
                <a:pPr>
                  <a:defRPr sz="1200" b="0">
                    <a:latin typeface="Arial" panose="020B0604020202020204" pitchFamily="34" charset="0"/>
                    <a:cs typeface="Arial" panose="020B0604020202020204" pitchFamily="34" charset="0"/>
                  </a:defRPr>
                </a:pPr>
                <a:r>
                  <a:rPr lang="en-US" sz="1200" b="0" dirty="0">
                    <a:latin typeface="Arial" panose="020B0604020202020204" pitchFamily="34" charset="0"/>
                    <a:cs typeface="Arial" panose="020B0604020202020204" pitchFamily="34" charset="0"/>
                  </a:rPr>
                  <a:t>Calories sold per capita per day</a:t>
                </a:r>
              </a:p>
            </c:rich>
          </c:tx>
          <c:overlay val="0"/>
        </c:title>
        <c:numFmt formatCode="0" sourceLinked="1"/>
        <c:majorTickMark val="out"/>
        <c:minorTickMark val="none"/>
        <c:tickLblPos val="nextTo"/>
        <c:spPr>
          <a:ln>
            <a:solidFill>
              <a:srgbClr val="000000"/>
            </a:solidFill>
          </a:ln>
        </c:spPr>
        <c:txPr>
          <a:bodyPr/>
          <a:lstStyle/>
          <a:p>
            <a:pPr>
              <a:defRPr sz="1200">
                <a:latin typeface="Arial" panose="020B0604020202020204" pitchFamily="34" charset="0"/>
                <a:cs typeface="Arial" panose="020B0604020202020204" pitchFamily="34" charset="0"/>
              </a:defRPr>
            </a:pPr>
            <a:endParaRPr lang="en-US"/>
          </a:p>
        </c:txPr>
        <c:crossAx val="523863936"/>
        <c:crosses val="autoZero"/>
        <c:crossBetween val="between"/>
      </c:valAx>
    </c:plotArea>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365562142260823"/>
          <c:y val="2.7203842265229088E-2"/>
          <c:w val="0.83428866586184736"/>
          <c:h val="0.82946053437148026"/>
        </c:manualLayout>
      </c:layout>
      <c:barChart>
        <c:barDir val="bar"/>
        <c:grouping val="stacked"/>
        <c:varyColors val="0"/>
        <c:ser>
          <c:idx val="0"/>
          <c:order val="0"/>
          <c:tx>
            <c:strRef>
              <c:f>Sheet1!$G$1</c:f>
              <c:strCache>
                <c:ptCount val="1"/>
                <c:pt idx="0">
                  <c:v>2014</c:v>
                </c:pt>
              </c:strCache>
            </c:strRef>
          </c:tx>
          <c:spPr>
            <a:solidFill>
              <a:srgbClr val="FCC917"/>
            </a:solidFill>
            <a:ln>
              <a:solidFill>
                <a:srgbClr val="000000"/>
              </a:solidFill>
            </a:ln>
          </c:spPr>
          <c:invertIfNegative val="0"/>
          <c:cat>
            <c:strRef>
              <c:f>Sheet1!$A$2:$A$28</c:f>
              <c:strCache>
                <c:ptCount val="27"/>
                <c:pt idx="0">
                  <c:v>India</c:v>
                </c:pt>
                <c:pt idx="1">
                  <c:v>Indonesia</c:v>
                </c:pt>
                <c:pt idx="2">
                  <c:v>Vietnam</c:v>
                </c:pt>
                <c:pt idx="3">
                  <c:v>Hong Kong, China</c:v>
                </c:pt>
                <c:pt idx="4">
                  <c:v>Egypt</c:v>
                </c:pt>
                <c:pt idx="5">
                  <c:v>Morocco</c:v>
                </c:pt>
                <c:pt idx="6">
                  <c:v>China</c:v>
                </c:pt>
                <c:pt idx="7">
                  <c:v>Malaysia</c:v>
                </c:pt>
                <c:pt idx="8">
                  <c:v>Greece</c:v>
                </c:pt>
                <c:pt idx="9">
                  <c:v>Singapore</c:v>
                </c:pt>
                <c:pt idx="10">
                  <c:v>Ukraine</c:v>
                </c:pt>
                <c:pt idx="11">
                  <c:v>Taiwan</c:v>
                </c:pt>
                <c:pt idx="12">
                  <c:v>South Korea</c:v>
                </c:pt>
                <c:pt idx="13">
                  <c:v>Switzerland</c:v>
                </c:pt>
                <c:pt idx="14">
                  <c:v>Japan</c:v>
                </c:pt>
                <c:pt idx="15">
                  <c:v>Bulgaria</c:v>
                </c:pt>
                <c:pt idx="16">
                  <c:v>Philippines</c:v>
                </c:pt>
                <c:pt idx="17">
                  <c:v>Italy</c:v>
                </c:pt>
                <c:pt idx="18">
                  <c:v>Russia</c:v>
                </c:pt>
                <c:pt idx="19">
                  <c:v>Thailand</c:v>
                </c:pt>
                <c:pt idx="20">
                  <c:v>France</c:v>
                </c:pt>
                <c:pt idx="21">
                  <c:v>Romania</c:v>
                </c:pt>
                <c:pt idx="22">
                  <c:v>Spain</c:v>
                </c:pt>
                <c:pt idx="23">
                  <c:v>Colombia</c:v>
                </c:pt>
                <c:pt idx="24">
                  <c:v>Hungary</c:v>
                </c:pt>
                <c:pt idx="25">
                  <c:v>United Kingdom</c:v>
                </c:pt>
                <c:pt idx="26">
                  <c:v>Sweden</c:v>
                </c:pt>
              </c:strCache>
            </c:strRef>
          </c:cat>
          <c:val>
            <c:numRef>
              <c:f>Sheet1!$G$2:$G$28</c:f>
              <c:numCache>
                <c:formatCode>0</c:formatCode>
                <c:ptCount val="27"/>
                <c:pt idx="0">
                  <c:v>4.79</c:v>
                </c:pt>
                <c:pt idx="1">
                  <c:v>12.579999999999998</c:v>
                </c:pt>
                <c:pt idx="2">
                  <c:v>13.659999999999998</c:v>
                </c:pt>
                <c:pt idx="3">
                  <c:v>22.77</c:v>
                </c:pt>
                <c:pt idx="4">
                  <c:v>22.96</c:v>
                </c:pt>
                <c:pt idx="5">
                  <c:v>24.709999999999997</c:v>
                </c:pt>
                <c:pt idx="6">
                  <c:v>25.61</c:v>
                </c:pt>
                <c:pt idx="7">
                  <c:v>30.09</c:v>
                </c:pt>
                <c:pt idx="8">
                  <c:v>31.849999999999998</c:v>
                </c:pt>
                <c:pt idx="9">
                  <c:v>34.71</c:v>
                </c:pt>
                <c:pt idx="10">
                  <c:v>35.35</c:v>
                </c:pt>
                <c:pt idx="11">
                  <c:v>35.74</c:v>
                </c:pt>
                <c:pt idx="12">
                  <c:v>37.39</c:v>
                </c:pt>
                <c:pt idx="13">
                  <c:v>38.840000000000003</c:v>
                </c:pt>
                <c:pt idx="14">
                  <c:v>40.69</c:v>
                </c:pt>
                <c:pt idx="15">
                  <c:v>43.41</c:v>
                </c:pt>
                <c:pt idx="16">
                  <c:v>48.099999999999994</c:v>
                </c:pt>
                <c:pt idx="17">
                  <c:v>49.48</c:v>
                </c:pt>
                <c:pt idx="18">
                  <c:v>51.480000000000004</c:v>
                </c:pt>
                <c:pt idx="19">
                  <c:v>51.7</c:v>
                </c:pt>
                <c:pt idx="20">
                  <c:v>52.55</c:v>
                </c:pt>
                <c:pt idx="21">
                  <c:v>54.25</c:v>
                </c:pt>
                <c:pt idx="22">
                  <c:v>57.019999999999996</c:v>
                </c:pt>
                <c:pt idx="23">
                  <c:v>58.889999999999993</c:v>
                </c:pt>
                <c:pt idx="24">
                  <c:v>65.3</c:v>
                </c:pt>
                <c:pt idx="25">
                  <c:v>67.510000000000005</c:v>
                </c:pt>
                <c:pt idx="26">
                  <c:v>68.17</c:v>
                </c:pt>
              </c:numCache>
            </c:numRef>
          </c:val>
        </c:ser>
        <c:dLbls>
          <c:showLegendKey val="0"/>
          <c:showVal val="0"/>
          <c:showCatName val="0"/>
          <c:showSerName val="0"/>
          <c:showPercent val="0"/>
          <c:showBubbleSize val="0"/>
        </c:dLbls>
        <c:gapWidth val="138"/>
        <c:overlap val="100"/>
        <c:axId val="101398744"/>
        <c:axId val="101399136"/>
      </c:barChart>
      <c:catAx>
        <c:axId val="101398744"/>
        <c:scaling>
          <c:orientation val="minMax"/>
        </c:scaling>
        <c:delete val="0"/>
        <c:axPos val="l"/>
        <c:numFmt formatCode="General" sourceLinked="1"/>
        <c:majorTickMark val="out"/>
        <c:minorTickMark val="none"/>
        <c:tickLblPos val="nextTo"/>
        <c:spPr>
          <a:ln>
            <a:solidFill>
              <a:srgbClr val="000000"/>
            </a:solidFill>
          </a:ln>
        </c:spPr>
        <c:txPr>
          <a:bodyPr/>
          <a:lstStyle/>
          <a:p>
            <a:pPr>
              <a:defRPr sz="1000"/>
            </a:pPr>
            <a:endParaRPr lang="en-US"/>
          </a:p>
        </c:txPr>
        <c:crossAx val="101399136"/>
        <c:crosses val="autoZero"/>
        <c:auto val="1"/>
        <c:lblAlgn val="ctr"/>
        <c:lblOffset val="100"/>
        <c:noMultiLvlLbl val="0"/>
      </c:catAx>
      <c:valAx>
        <c:axId val="101399136"/>
        <c:scaling>
          <c:orientation val="minMax"/>
          <c:max val="250"/>
        </c:scaling>
        <c:delete val="0"/>
        <c:axPos val="b"/>
        <c:majorGridlines>
          <c:spPr>
            <a:ln>
              <a:solidFill>
                <a:srgbClr val="BFBFBF"/>
              </a:solidFill>
            </a:ln>
          </c:spPr>
        </c:majorGridlines>
        <c:title>
          <c:tx>
            <c:rich>
              <a:bodyPr/>
              <a:lstStyle/>
              <a:p>
                <a:pPr>
                  <a:defRPr sz="1200" b="0">
                    <a:latin typeface="Arial" panose="020B0604020202020204" pitchFamily="34" charset="0"/>
                    <a:cs typeface="Arial" panose="020B0604020202020204" pitchFamily="34" charset="0"/>
                  </a:defRPr>
                </a:pPr>
                <a:r>
                  <a:rPr lang="en-US" sz="1200" b="0" dirty="0">
                    <a:latin typeface="Arial" panose="020B0604020202020204" pitchFamily="34" charset="0"/>
                    <a:cs typeface="Arial" panose="020B0604020202020204" pitchFamily="34" charset="0"/>
                  </a:rPr>
                  <a:t>Calories sold per capita per day</a:t>
                </a:r>
              </a:p>
            </c:rich>
          </c:tx>
          <c:overlay val="0"/>
        </c:title>
        <c:numFmt formatCode="0" sourceLinked="1"/>
        <c:majorTickMark val="out"/>
        <c:minorTickMark val="none"/>
        <c:tickLblPos val="nextTo"/>
        <c:spPr>
          <a:ln>
            <a:solidFill>
              <a:srgbClr val="000000"/>
            </a:solidFill>
          </a:ln>
        </c:spPr>
        <c:txPr>
          <a:bodyPr/>
          <a:lstStyle/>
          <a:p>
            <a:pPr>
              <a:defRPr sz="1200">
                <a:latin typeface="Arial" panose="020B0604020202020204" pitchFamily="34" charset="0"/>
                <a:cs typeface="Arial" panose="020B0604020202020204" pitchFamily="34" charset="0"/>
              </a:defRPr>
            </a:pPr>
            <a:endParaRPr lang="en-US"/>
          </a:p>
        </c:txPr>
        <c:crossAx val="101398744"/>
        <c:crosses val="autoZero"/>
        <c:crossBetween val="between"/>
      </c:valAx>
    </c:plotArea>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US" sz="1200" b="0" dirty="0"/>
              <a:t>A. </a:t>
            </a:r>
            <a:r>
              <a:rPr lang="en-US" sz="1200" b="0" dirty="0" smtClean="0"/>
              <a:t> Calories</a:t>
            </a:r>
            <a:r>
              <a:rPr lang="en-US" sz="1200" b="0" baseline="0" dirty="0" smtClean="0"/>
              <a:t> </a:t>
            </a:r>
            <a:r>
              <a:rPr lang="en-US" sz="1200" b="0" dirty="0" smtClean="0"/>
              <a:t>per</a:t>
            </a:r>
            <a:r>
              <a:rPr lang="en-US" sz="1200" b="0" baseline="0" dirty="0" smtClean="0"/>
              <a:t> </a:t>
            </a:r>
            <a:r>
              <a:rPr lang="en-US" sz="1200" b="0" dirty="0" smtClean="0"/>
              <a:t>Ounce</a:t>
            </a:r>
            <a:r>
              <a:rPr lang="en-US" sz="1200" b="0" baseline="0" dirty="0" smtClean="0"/>
              <a:t> Sold</a:t>
            </a:r>
            <a:endParaRPr lang="en-US" sz="1200" b="0" baseline="0" dirty="0"/>
          </a:p>
          <a:p>
            <a:pPr>
              <a:defRPr sz="1100"/>
            </a:pPr>
            <a:r>
              <a:rPr lang="en-US" sz="1200" b="0" baseline="0" dirty="0"/>
              <a:t>The Coca-Cola Company - Carbonates</a:t>
            </a:r>
            <a:endParaRPr lang="en-US" sz="1200" b="0" dirty="0"/>
          </a:p>
        </c:rich>
      </c:tx>
      <c:layout>
        <c:manualLayout>
          <c:xMode val="edge"/>
          <c:yMode val="edge"/>
          <c:x val="0.27114786052983675"/>
          <c:y val="7.3622207547599751E-3"/>
        </c:manualLayout>
      </c:layout>
      <c:overlay val="0"/>
    </c:title>
    <c:autoTitleDeleted val="0"/>
    <c:plotArea>
      <c:layout>
        <c:manualLayout>
          <c:layoutTarget val="inner"/>
          <c:xMode val="edge"/>
          <c:yMode val="edge"/>
          <c:x val="0.15335955681424865"/>
          <c:y val="0.1129976363832636"/>
          <c:w val="0.79529515651755067"/>
          <c:h val="0.73640298917302882"/>
        </c:manualLayout>
      </c:layout>
      <c:lineChart>
        <c:grouping val="standard"/>
        <c:varyColors val="0"/>
        <c:ser>
          <c:idx val="0"/>
          <c:order val="0"/>
          <c:tx>
            <c:strRef>
              <c:f>'Kcal-Oz'!$A$4</c:f>
              <c:strCache>
                <c:ptCount val="1"/>
                <c:pt idx="0">
                  <c:v>World</c:v>
                </c:pt>
              </c:strCache>
            </c:strRef>
          </c:tx>
          <c:spPr>
            <a:ln w="19050">
              <a:solidFill>
                <a:schemeClr val="accent1"/>
              </a:solidFill>
            </a:ln>
          </c:spPr>
          <c:marker>
            <c:symbol val="diamond"/>
            <c:size val="7"/>
            <c:spPr>
              <a:solidFill>
                <a:schemeClr val="accent1"/>
              </a:solidFill>
              <a:ln w="19050">
                <a:solidFill>
                  <a:schemeClr val="accent1"/>
                </a:solidFill>
              </a:ln>
            </c:spPr>
          </c:marker>
          <c:cat>
            <c:strRef>
              <c:f>'Kcal-Oz'!$B$2:$L$3</c:f>
              <c:strCache>
                <c:ptCount val="11"/>
                <c:pt idx="0">
                  <c:v>2000</c:v>
                </c:pt>
                <c:pt idx="1">
                  <c:v>2001</c:v>
                </c:pt>
                <c:pt idx="2">
                  <c:v>2002</c:v>
                </c:pt>
                <c:pt idx="3">
                  <c:v>2003</c:v>
                </c:pt>
                <c:pt idx="4">
                  <c:v>2004</c:v>
                </c:pt>
                <c:pt idx="5">
                  <c:v>2005</c:v>
                </c:pt>
                <c:pt idx="6">
                  <c:v>2006</c:v>
                </c:pt>
                <c:pt idx="7">
                  <c:v>2007</c:v>
                </c:pt>
                <c:pt idx="8">
                  <c:v>2008</c:v>
                </c:pt>
                <c:pt idx="9">
                  <c:v>2009</c:v>
                </c:pt>
                <c:pt idx="10">
                  <c:v>2010</c:v>
                </c:pt>
              </c:strCache>
            </c:strRef>
          </c:cat>
          <c:val>
            <c:numRef>
              <c:f>'Kcal-Oz'!$B$4:$L$4</c:f>
              <c:numCache>
                <c:formatCode>0.0</c:formatCode>
                <c:ptCount val="11"/>
                <c:pt idx="0">
                  <c:v>9.2645110000000006</c:v>
                </c:pt>
                <c:pt idx="1">
                  <c:v>9.2095910000000014</c:v>
                </c:pt>
                <c:pt idx="2">
                  <c:v>9.1896620000000002</c:v>
                </c:pt>
                <c:pt idx="3">
                  <c:v>9.1144600000000011</c:v>
                </c:pt>
                <c:pt idx="4">
                  <c:v>9.0477229999999995</c:v>
                </c:pt>
                <c:pt idx="5">
                  <c:v>9.0270580000000002</c:v>
                </c:pt>
                <c:pt idx="6">
                  <c:v>9.0193200000000004</c:v>
                </c:pt>
                <c:pt idx="7">
                  <c:v>9.0000910000000012</c:v>
                </c:pt>
                <c:pt idx="8">
                  <c:v>8.9744770000000003</c:v>
                </c:pt>
                <c:pt idx="9">
                  <c:v>8.9656600000000068</c:v>
                </c:pt>
                <c:pt idx="10">
                  <c:v>8.947591000000001</c:v>
                </c:pt>
              </c:numCache>
            </c:numRef>
          </c:val>
          <c:smooth val="0"/>
        </c:ser>
        <c:ser>
          <c:idx val="1"/>
          <c:order val="1"/>
          <c:tx>
            <c:strRef>
              <c:f>'Kcal-Oz'!$A$5</c:f>
              <c:strCache>
                <c:ptCount val="1"/>
                <c:pt idx="0">
                  <c:v>US</c:v>
                </c:pt>
              </c:strCache>
            </c:strRef>
          </c:tx>
          <c:spPr>
            <a:ln w="19050">
              <a:solidFill>
                <a:srgbClr val="C00000"/>
              </a:solidFill>
            </a:ln>
          </c:spPr>
          <c:marker>
            <c:symbol val="square"/>
            <c:size val="5"/>
            <c:spPr>
              <a:solidFill>
                <a:srgbClr val="C00000"/>
              </a:solidFill>
              <a:ln w="19050">
                <a:solidFill>
                  <a:srgbClr val="C00000"/>
                </a:solidFill>
              </a:ln>
            </c:spPr>
          </c:marker>
          <c:cat>
            <c:strRef>
              <c:f>'Kcal-Oz'!$B$2:$L$3</c:f>
              <c:strCache>
                <c:ptCount val="11"/>
                <c:pt idx="0">
                  <c:v>2000</c:v>
                </c:pt>
                <c:pt idx="1">
                  <c:v>2001</c:v>
                </c:pt>
                <c:pt idx="2">
                  <c:v>2002</c:v>
                </c:pt>
                <c:pt idx="3">
                  <c:v>2003</c:v>
                </c:pt>
                <c:pt idx="4">
                  <c:v>2004</c:v>
                </c:pt>
                <c:pt idx="5">
                  <c:v>2005</c:v>
                </c:pt>
                <c:pt idx="6">
                  <c:v>2006</c:v>
                </c:pt>
                <c:pt idx="7">
                  <c:v>2007</c:v>
                </c:pt>
                <c:pt idx="8">
                  <c:v>2008</c:v>
                </c:pt>
                <c:pt idx="9">
                  <c:v>2009</c:v>
                </c:pt>
                <c:pt idx="10">
                  <c:v>2010</c:v>
                </c:pt>
              </c:strCache>
            </c:strRef>
          </c:cat>
          <c:val>
            <c:numRef>
              <c:f>'Kcal-Oz'!$B$5:$L$5</c:f>
              <c:numCache>
                <c:formatCode>0.0</c:formatCode>
                <c:ptCount val="11"/>
                <c:pt idx="0">
                  <c:v>7.7125069999999942</c:v>
                </c:pt>
                <c:pt idx="1">
                  <c:v>7.6639739999999943</c:v>
                </c:pt>
                <c:pt idx="2">
                  <c:v>7.6910769999999955</c:v>
                </c:pt>
                <c:pt idx="3">
                  <c:v>7.5265549999999921</c:v>
                </c:pt>
                <c:pt idx="4">
                  <c:v>7.31751199999999</c:v>
                </c:pt>
                <c:pt idx="5">
                  <c:v>7.2006079999999999</c:v>
                </c:pt>
                <c:pt idx="6">
                  <c:v>7.2116759999999998</c:v>
                </c:pt>
                <c:pt idx="7">
                  <c:v>7.1698969999999944</c:v>
                </c:pt>
                <c:pt idx="8">
                  <c:v>7.0922320000000001</c:v>
                </c:pt>
                <c:pt idx="9">
                  <c:v>7.0558990000000001</c:v>
                </c:pt>
                <c:pt idx="10">
                  <c:v>7.0172819999999945</c:v>
                </c:pt>
              </c:numCache>
            </c:numRef>
          </c:val>
          <c:smooth val="0"/>
        </c:ser>
        <c:ser>
          <c:idx val="2"/>
          <c:order val="2"/>
          <c:tx>
            <c:strRef>
              <c:f>'Kcal-Oz'!$A$6</c:f>
              <c:strCache>
                <c:ptCount val="1"/>
                <c:pt idx="0">
                  <c:v>Brazil</c:v>
                </c:pt>
              </c:strCache>
            </c:strRef>
          </c:tx>
          <c:spPr>
            <a:ln w="19050">
              <a:solidFill>
                <a:srgbClr val="FB5818"/>
              </a:solidFill>
            </a:ln>
          </c:spPr>
          <c:marker>
            <c:symbol val="triangle"/>
            <c:size val="6"/>
            <c:spPr>
              <a:solidFill>
                <a:srgbClr val="FB5818"/>
              </a:solidFill>
              <a:ln w="19050">
                <a:solidFill>
                  <a:srgbClr val="FB5818"/>
                </a:solidFill>
              </a:ln>
            </c:spPr>
          </c:marker>
          <c:cat>
            <c:strRef>
              <c:f>'Kcal-Oz'!$B$2:$L$3</c:f>
              <c:strCache>
                <c:ptCount val="11"/>
                <c:pt idx="0">
                  <c:v>2000</c:v>
                </c:pt>
                <c:pt idx="1">
                  <c:v>2001</c:v>
                </c:pt>
                <c:pt idx="2">
                  <c:v>2002</c:v>
                </c:pt>
                <c:pt idx="3">
                  <c:v>2003</c:v>
                </c:pt>
                <c:pt idx="4">
                  <c:v>2004</c:v>
                </c:pt>
                <c:pt idx="5">
                  <c:v>2005</c:v>
                </c:pt>
                <c:pt idx="6">
                  <c:v>2006</c:v>
                </c:pt>
                <c:pt idx="7">
                  <c:v>2007</c:v>
                </c:pt>
                <c:pt idx="8">
                  <c:v>2008</c:v>
                </c:pt>
                <c:pt idx="9">
                  <c:v>2009</c:v>
                </c:pt>
                <c:pt idx="10">
                  <c:v>2010</c:v>
                </c:pt>
              </c:strCache>
            </c:strRef>
          </c:cat>
          <c:val>
            <c:numRef>
              <c:f>'Kcal-Oz'!$B$6:$L$6</c:f>
              <c:numCache>
                <c:formatCode>0.0</c:formatCode>
                <c:ptCount val="11"/>
                <c:pt idx="0">
                  <c:v>9.8961320000000068</c:v>
                </c:pt>
                <c:pt idx="1">
                  <c:v>9.8647980000000004</c:v>
                </c:pt>
                <c:pt idx="2">
                  <c:v>9.8757240000000124</c:v>
                </c:pt>
                <c:pt idx="3">
                  <c:v>9.7528190000000006</c:v>
                </c:pt>
                <c:pt idx="4">
                  <c:v>9.7484179999999991</c:v>
                </c:pt>
                <c:pt idx="5">
                  <c:v>9.6799360000000068</c:v>
                </c:pt>
                <c:pt idx="6">
                  <c:v>9.6888880000000004</c:v>
                </c:pt>
                <c:pt idx="7">
                  <c:v>9.6653880000000001</c:v>
                </c:pt>
                <c:pt idx="8">
                  <c:v>9.6126080000000016</c:v>
                </c:pt>
                <c:pt idx="9">
                  <c:v>9.6027280000000008</c:v>
                </c:pt>
                <c:pt idx="10">
                  <c:v>9.6566700000000001</c:v>
                </c:pt>
              </c:numCache>
            </c:numRef>
          </c:val>
          <c:smooth val="0"/>
        </c:ser>
        <c:ser>
          <c:idx val="3"/>
          <c:order val="3"/>
          <c:tx>
            <c:strRef>
              <c:f>'Kcal-Oz'!$A$7</c:f>
              <c:strCache>
                <c:ptCount val="1"/>
                <c:pt idx="0">
                  <c:v>China</c:v>
                </c:pt>
              </c:strCache>
            </c:strRef>
          </c:tx>
          <c:spPr>
            <a:ln w="19050">
              <a:solidFill>
                <a:schemeClr val="tx1"/>
              </a:solidFill>
            </a:ln>
          </c:spPr>
          <c:marker>
            <c:symbol val="x"/>
            <c:size val="6"/>
            <c:spPr>
              <a:ln w="19050">
                <a:solidFill>
                  <a:schemeClr val="tx1"/>
                </a:solidFill>
              </a:ln>
            </c:spPr>
          </c:marker>
          <c:cat>
            <c:strRef>
              <c:f>'Kcal-Oz'!$B$2:$L$3</c:f>
              <c:strCache>
                <c:ptCount val="11"/>
                <c:pt idx="0">
                  <c:v>2000</c:v>
                </c:pt>
                <c:pt idx="1">
                  <c:v>2001</c:v>
                </c:pt>
                <c:pt idx="2">
                  <c:v>2002</c:v>
                </c:pt>
                <c:pt idx="3">
                  <c:v>2003</c:v>
                </c:pt>
                <c:pt idx="4">
                  <c:v>2004</c:v>
                </c:pt>
                <c:pt idx="5">
                  <c:v>2005</c:v>
                </c:pt>
                <c:pt idx="6">
                  <c:v>2006</c:v>
                </c:pt>
                <c:pt idx="7">
                  <c:v>2007</c:v>
                </c:pt>
                <c:pt idx="8">
                  <c:v>2008</c:v>
                </c:pt>
                <c:pt idx="9">
                  <c:v>2009</c:v>
                </c:pt>
                <c:pt idx="10">
                  <c:v>2010</c:v>
                </c:pt>
              </c:strCache>
            </c:strRef>
          </c:cat>
          <c:val>
            <c:numRef>
              <c:f>'Kcal-Oz'!$B$7:$L$7</c:f>
              <c:numCache>
                <c:formatCode>0.0</c:formatCode>
                <c:ptCount val="11"/>
                <c:pt idx="0">
                  <c:v>10.99051</c:v>
                </c:pt>
                <c:pt idx="1">
                  <c:v>10.97174</c:v>
                </c:pt>
                <c:pt idx="2">
                  <c:v>10.952310000000002</c:v>
                </c:pt>
                <c:pt idx="3">
                  <c:v>10.91883</c:v>
                </c:pt>
                <c:pt idx="4">
                  <c:v>10.90025</c:v>
                </c:pt>
                <c:pt idx="5">
                  <c:v>10.882340000000006</c:v>
                </c:pt>
                <c:pt idx="6">
                  <c:v>10.86037</c:v>
                </c:pt>
                <c:pt idx="7">
                  <c:v>10.85014000000001</c:v>
                </c:pt>
                <c:pt idx="8">
                  <c:v>10.831020000000001</c:v>
                </c:pt>
                <c:pt idx="9">
                  <c:v>10.829320000000001</c:v>
                </c:pt>
                <c:pt idx="10">
                  <c:v>10.823430000000011</c:v>
                </c:pt>
              </c:numCache>
            </c:numRef>
          </c:val>
          <c:smooth val="0"/>
        </c:ser>
        <c:dLbls>
          <c:showLegendKey val="0"/>
          <c:showVal val="0"/>
          <c:showCatName val="0"/>
          <c:showSerName val="0"/>
          <c:showPercent val="0"/>
          <c:showBubbleSize val="0"/>
        </c:dLbls>
        <c:marker val="1"/>
        <c:smooth val="0"/>
        <c:axId val="431776360"/>
        <c:axId val="431776752"/>
      </c:lineChart>
      <c:catAx>
        <c:axId val="431776360"/>
        <c:scaling>
          <c:orientation val="minMax"/>
        </c:scaling>
        <c:delete val="0"/>
        <c:axPos val="b"/>
        <c:numFmt formatCode="General" sourceLinked="0"/>
        <c:majorTickMark val="out"/>
        <c:minorTickMark val="none"/>
        <c:tickLblPos val="nextTo"/>
        <c:spPr>
          <a:ln>
            <a:solidFill>
              <a:schemeClr val="tx1"/>
            </a:solidFill>
          </a:ln>
        </c:spPr>
        <c:txPr>
          <a:bodyPr/>
          <a:lstStyle/>
          <a:p>
            <a:pPr>
              <a:defRPr>
                <a:latin typeface="+mn-lt"/>
              </a:defRPr>
            </a:pPr>
            <a:endParaRPr lang="en-US"/>
          </a:p>
        </c:txPr>
        <c:crossAx val="431776752"/>
        <c:crosses val="autoZero"/>
        <c:auto val="1"/>
        <c:lblAlgn val="ctr"/>
        <c:lblOffset val="100"/>
        <c:noMultiLvlLbl val="0"/>
      </c:catAx>
      <c:valAx>
        <c:axId val="431776752"/>
        <c:scaling>
          <c:orientation val="minMax"/>
          <c:max val="14"/>
        </c:scaling>
        <c:delete val="0"/>
        <c:axPos val="l"/>
        <c:majorGridlines>
          <c:spPr>
            <a:ln>
              <a:solidFill>
                <a:srgbClr val="BFBFBF"/>
              </a:solidFill>
            </a:ln>
          </c:spPr>
        </c:majorGridlines>
        <c:numFmt formatCode="0" sourceLinked="0"/>
        <c:majorTickMark val="out"/>
        <c:minorTickMark val="none"/>
        <c:tickLblPos val="nextTo"/>
        <c:spPr>
          <a:ln>
            <a:solidFill>
              <a:schemeClr val="tx1"/>
            </a:solidFill>
          </a:ln>
        </c:spPr>
        <c:txPr>
          <a:bodyPr/>
          <a:lstStyle/>
          <a:p>
            <a:pPr>
              <a:defRPr sz="1200">
                <a:latin typeface="+mn-lt"/>
              </a:defRPr>
            </a:pPr>
            <a:endParaRPr lang="en-US"/>
          </a:p>
        </c:txPr>
        <c:crossAx val="431776360"/>
        <c:crosses val="autoZero"/>
        <c:crossBetween val="midCat"/>
      </c:valAx>
      <c:spPr>
        <a:noFill/>
        <a:ln w="9525">
          <a:noFill/>
        </a:ln>
      </c:spPr>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US" sz="1200" b="0" dirty="0"/>
              <a:t>B. </a:t>
            </a:r>
            <a:r>
              <a:rPr lang="en-US" sz="1200" b="0" dirty="0" smtClean="0"/>
              <a:t> Calories</a:t>
            </a:r>
            <a:r>
              <a:rPr lang="en-US" sz="1200" b="0" baseline="0" dirty="0" smtClean="0"/>
              <a:t> </a:t>
            </a:r>
            <a:r>
              <a:rPr lang="en-US" sz="1200" b="0" dirty="0" smtClean="0"/>
              <a:t>per</a:t>
            </a:r>
            <a:r>
              <a:rPr lang="en-US" sz="1200" b="0" baseline="0" dirty="0" smtClean="0"/>
              <a:t> </a:t>
            </a:r>
            <a:r>
              <a:rPr lang="en-US" sz="1200" b="0" dirty="0" smtClean="0"/>
              <a:t>Ounce</a:t>
            </a:r>
            <a:r>
              <a:rPr lang="en-US" sz="1200" b="0" baseline="0" dirty="0" smtClean="0"/>
              <a:t> Sold</a:t>
            </a:r>
            <a:endParaRPr lang="en-US" sz="1200" b="0" baseline="0" dirty="0"/>
          </a:p>
          <a:p>
            <a:pPr>
              <a:defRPr sz="1100"/>
            </a:pPr>
            <a:r>
              <a:rPr lang="en-US" sz="1200" b="0" baseline="0" dirty="0"/>
              <a:t>PepsiCo - Carbonates</a:t>
            </a:r>
            <a:endParaRPr lang="en-US" sz="1200" b="0" dirty="0"/>
          </a:p>
        </c:rich>
      </c:tx>
      <c:layout>
        <c:manualLayout>
          <c:xMode val="edge"/>
          <c:yMode val="edge"/>
          <c:x val="0.29953638144010308"/>
          <c:y val="3.3784748568476103E-2"/>
        </c:manualLayout>
      </c:layout>
      <c:overlay val="0"/>
    </c:title>
    <c:autoTitleDeleted val="0"/>
    <c:plotArea>
      <c:layout>
        <c:manualLayout>
          <c:layoutTarget val="inner"/>
          <c:xMode val="edge"/>
          <c:yMode val="edge"/>
          <c:x val="5.1807473797104389E-2"/>
          <c:y val="0.13653571776815646"/>
          <c:w val="0.88871343645552092"/>
          <c:h val="0.71627952850775189"/>
        </c:manualLayout>
      </c:layout>
      <c:lineChart>
        <c:grouping val="standard"/>
        <c:varyColors val="0"/>
        <c:ser>
          <c:idx val="0"/>
          <c:order val="0"/>
          <c:tx>
            <c:strRef>
              <c:f>'Kcal-Oz'!$N$4</c:f>
              <c:strCache>
                <c:ptCount val="1"/>
                <c:pt idx="0">
                  <c:v>World</c:v>
                </c:pt>
              </c:strCache>
            </c:strRef>
          </c:tx>
          <c:spPr>
            <a:ln w="19050">
              <a:solidFill>
                <a:schemeClr val="accent1"/>
              </a:solidFill>
            </a:ln>
          </c:spPr>
          <c:marker>
            <c:symbol val="diamond"/>
            <c:size val="7"/>
            <c:spPr>
              <a:solidFill>
                <a:schemeClr val="accent1"/>
              </a:solidFill>
              <a:ln w="19050">
                <a:solidFill>
                  <a:schemeClr val="accent1"/>
                </a:solidFill>
              </a:ln>
            </c:spPr>
          </c:marker>
          <c:cat>
            <c:strRef>
              <c:f>'Kcal-Oz'!$O$2:$Y$3</c:f>
              <c:strCache>
                <c:ptCount val="11"/>
                <c:pt idx="0">
                  <c:v>2000</c:v>
                </c:pt>
                <c:pt idx="1">
                  <c:v>2001</c:v>
                </c:pt>
                <c:pt idx="2">
                  <c:v>2002</c:v>
                </c:pt>
                <c:pt idx="3">
                  <c:v>2003</c:v>
                </c:pt>
                <c:pt idx="4">
                  <c:v>2004</c:v>
                </c:pt>
                <c:pt idx="5">
                  <c:v>2005</c:v>
                </c:pt>
                <c:pt idx="6">
                  <c:v>2006</c:v>
                </c:pt>
                <c:pt idx="7">
                  <c:v>2007</c:v>
                </c:pt>
                <c:pt idx="8">
                  <c:v>2008</c:v>
                </c:pt>
                <c:pt idx="9">
                  <c:v>2009</c:v>
                </c:pt>
                <c:pt idx="10">
                  <c:v>2010</c:v>
                </c:pt>
              </c:strCache>
            </c:strRef>
          </c:cat>
          <c:val>
            <c:numRef>
              <c:f>'Kcal-Oz'!$O$4:$Y$4</c:f>
              <c:numCache>
                <c:formatCode>0.0</c:formatCode>
                <c:ptCount val="11"/>
                <c:pt idx="0">
                  <c:v>10.329650000000004</c:v>
                </c:pt>
                <c:pt idx="1">
                  <c:v>10.204090000000001</c:v>
                </c:pt>
                <c:pt idx="2">
                  <c:v>10.07494</c:v>
                </c:pt>
                <c:pt idx="3">
                  <c:v>10.04237</c:v>
                </c:pt>
                <c:pt idx="4">
                  <c:v>9.9924000000000124</c:v>
                </c:pt>
                <c:pt idx="5">
                  <c:v>9.9837930000000004</c:v>
                </c:pt>
                <c:pt idx="6">
                  <c:v>10.01455</c:v>
                </c:pt>
                <c:pt idx="7">
                  <c:v>10.062990000000006</c:v>
                </c:pt>
                <c:pt idx="8">
                  <c:v>10.08503000000001</c:v>
                </c:pt>
                <c:pt idx="9">
                  <c:v>10.131880000000001</c:v>
                </c:pt>
                <c:pt idx="10">
                  <c:v>10.136369999999999</c:v>
                </c:pt>
              </c:numCache>
            </c:numRef>
          </c:val>
          <c:smooth val="0"/>
        </c:ser>
        <c:ser>
          <c:idx val="1"/>
          <c:order val="1"/>
          <c:tx>
            <c:strRef>
              <c:f>'Kcal-Oz'!$N$5</c:f>
              <c:strCache>
                <c:ptCount val="1"/>
                <c:pt idx="0">
                  <c:v>US</c:v>
                </c:pt>
              </c:strCache>
            </c:strRef>
          </c:tx>
          <c:spPr>
            <a:ln w="19050">
              <a:solidFill>
                <a:srgbClr val="C00000"/>
              </a:solidFill>
            </a:ln>
          </c:spPr>
          <c:marker>
            <c:spPr>
              <a:solidFill>
                <a:srgbClr val="C00000"/>
              </a:solidFill>
              <a:ln w="19050">
                <a:solidFill>
                  <a:srgbClr val="C00000"/>
                </a:solidFill>
              </a:ln>
            </c:spPr>
          </c:marker>
          <c:cat>
            <c:strRef>
              <c:f>'Kcal-Oz'!$O$2:$Y$3</c:f>
              <c:strCache>
                <c:ptCount val="11"/>
                <c:pt idx="0">
                  <c:v>2000</c:v>
                </c:pt>
                <c:pt idx="1">
                  <c:v>2001</c:v>
                </c:pt>
                <c:pt idx="2">
                  <c:v>2002</c:v>
                </c:pt>
                <c:pt idx="3">
                  <c:v>2003</c:v>
                </c:pt>
                <c:pt idx="4">
                  <c:v>2004</c:v>
                </c:pt>
                <c:pt idx="5">
                  <c:v>2005</c:v>
                </c:pt>
                <c:pt idx="6">
                  <c:v>2006</c:v>
                </c:pt>
                <c:pt idx="7">
                  <c:v>2007</c:v>
                </c:pt>
                <c:pt idx="8">
                  <c:v>2008</c:v>
                </c:pt>
                <c:pt idx="9">
                  <c:v>2009</c:v>
                </c:pt>
                <c:pt idx="10">
                  <c:v>2010</c:v>
                </c:pt>
              </c:strCache>
            </c:strRef>
          </c:cat>
          <c:val>
            <c:numRef>
              <c:f>'Kcal-Oz'!$O$5:$Y$5</c:f>
              <c:numCache>
                <c:formatCode>0.0</c:formatCode>
                <c:ptCount val="11"/>
                <c:pt idx="0">
                  <c:v>9.4677720000000001</c:v>
                </c:pt>
                <c:pt idx="1">
                  <c:v>9.2059270000000009</c:v>
                </c:pt>
                <c:pt idx="2">
                  <c:v>8.9391990000000003</c:v>
                </c:pt>
                <c:pt idx="3">
                  <c:v>8.7318509999999971</c:v>
                </c:pt>
                <c:pt idx="4">
                  <c:v>8.5910070000000012</c:v>
                </c:pt>
                <c:pt idx="5">
                  <c:v>8.5753760000000003</c:v>
                </c:pt>
                <c:pt idx="6">
                  <c:v>8.5698800000000048</c:v>
                </c:pt>
                <c:pt idx="7">
                  <c:v>8.6527200000000004</c:v>
                </c:pt>
                <c:pt idx="8">
                  <c:v>8.6051260000000003</c:v>
                </c:pt>
                <c:pt idx="9">
                  <c:v>8.5959490000000027</c:v>
                </c:pt>
                <c:pt idx="10">
                  <c:v>8.6166360000000068</c:v>
                </c:pt>
              </c:numCache>
            </c:numRef>
          </c:val>
          <c:smooth val="0"/>
        </c:ser>
        <c:ser>
          <c:idx val="2"/>
          <c:order val="2"/>
          <c:tx>
            <c:strRef>
              <c:f>'Kcal-Oz'!$N$6</c:f>
              <c:strCache>
                <c:ptCount val="1"/>
                <c:pt idx="0">
                  <c:v>Brazil</c:v>
                </c:pt>
              </c:strCache>
            </c:strRef>
          </c:tx>
          <c:spPr>
            <a:ln w="19050">
              <a:solidFill>
                <a:srgbClr val="FB5818"/>
              </a:solidFill>
            </a:ln>
          </c:spPr>
          <c:marker>
            <c:symbol val="triangle"/>
            <c:size val="6"/>
            <c:spPr>
              <a:solidFill>
                <a:srgbClr val="FB5818"/>
              </a:solidFill>
              <a:ln w="19050">
                <a:solidFill>
                  <a:srgbClr val="FB5818"/>
                </a:solidFill>
              </a:ln>
            </c:spPr>
          </c:marker>
          <c:cat>
            <c:strRef>
              <c:f>'Kcal-Oz'!$O$2:$Y$3</c:f>
              <c:strCache>
                <c:ptCount val="11"/>
                <c:pt idx="0">
                  <c:v>2000</c:v>
                </c:pt>
                <c:pt idx="1">
                  <c:v>2001</c:v>
                </c:pt>
                <c:pt idx="2">
                  <c:v>2002</c:v>
                </c:pt>
                <c:pt idx="3">
                  <c:v>2003</c:v>
                </c:pt>
                <c:pt idx="4">
                  <c:v>2004</c:v>
                </c:pt>
                <c:pt idx="5">
                  <c:v>2005</c:v>
                </c:pt>
                <c:pt idx="6">
                  <c:v>2006</c:v>
                </c:pt>
                <c:pt idx="7">
                  <c:v>2007</c:v>
                </c:pt>
                <c:pt idx="8">
                  <c:v>2008</c:v>
                </c:pt>
                <c:pt idx="9">
                  <c:v>2009</c:v>
                </c:pt>
                <c:pt idx="10">
                  <c:v>2010</c:v>
                </c:pt>
              </c:strCache>
            </c:strRef>
          </c:cat>
          <c:val>
            <c:numRef>
              <c:f>'Kcal-Oz'!$O$6:$Y$6</c:f>
              <c:numCache>
                <c:formatCode>0.0</c:formatCode>
                <c:ptCount val="11"/>
                <c:pt idx="0">
                  <c:v>12.545020000000001</c:v>
                </c:pt>
                <c:pt idx="1">
                  <c:v>12.20867</c:v>
                </c:pt>
                <c:pt idx="2">
                  <c:v>11.96766</c:v>
                </c:pt>
                <c:pt idx="3">
                  <c:v>11.88669000000001</c:v>
                </c:pt>
                <c:pt idx="4">
                  <c:v>11.88461</c:v>
                </c:pt>
                <c:pt idx="5">
                  <c:v>11.829510000000004</c:v>
                </c:pt>
                <c:pt idx="6">
                  <c:v>11.81024</c:v>
                </c:pt>
                <c:pt idx="7">
                  <c:v>11.75055</c:v>
                </c:pt>
                <c:pt idx="8">
                  <c:v>11.79871</c:v>
                </c:pt>
                <c:pt idx="9">
                  <c:v>11.811160000000001</c:v>
                </c:pt>
                <c:pt idx="10">
                  <c:v>11.61051</c:v>
                </c:pt>
              </c:numCache>
            </c:numRef>
          </c:val>
          <c:smooth val="0"/>
        </c:ser>
        <c:ser>
          <c:idx val="3"/>
          <c:order val="3"/>
          <c:tx>
            <c:strRef>
              <c:f>'Kcal-Oz'!$N$7</c:f>
              <c:strCache>
                <c:ptCount val="1"/>
                <c:pt idx="0">
                  <c:v>China</c:v>
                </c:pt>
              </c:strCache>
            </c:strRef>
          </c:tx>
          <c:spPr>
            <a:ln w="19050">
              <a:solidFill>
                <a:schemeClr val="tx1"/>
              </a:solidFill>
            </a:ln>
          </c:spPr>
          <c:marker>
            <c:symbol val="x"/>
            <c:size val="6"/>
            <c:spPr>
              <a:ln w="19050">
                <a:solidFill>
                  <a:schemeClr val="tx1"/>
                </a:solidFill>
              </a:ln>
            </c:spPr>
          </c:marker>
          <c:cat>
            <c:strRef>
              <c:f>'Kcal-Oz'!$O$2:$Y$3</c:f>
              <c:strCache>
                <c:ptCount val="11"/>
                <c:pt idx="0">
                  <c:v>2000</c:v>
                </c:pt>
                <c:pt idx="1">
                  <c:v>2001</c:v>
                </c:pt>
                <c:pt idx="2">
                  <c:v>2002</c:v>
                </c:pt>
                <c:pt idx="3">
                  <c:v>2003</c:v>
                </c:pt>
                <c:pt idx="4">
                  <c:v>2004</c:v>
                </c:pt>
                <c:pt idx="5">
                  <c:v>2005</c:v>
                </c:pt>
                <c:pt idx="6">
                  <c:v>2006</c:v>
                </c:pt>
                <c:pt idx="7">
                  <c:v>2007</c:v>
                </c:pt>
                <c:pt idx="8">
                  <c:v>2008</c:v>
                </c:pt>
                <c:pt idx="9">
                  <c:v>2009</c:v>
                </c:pt>
                <c:pt idx="10">
                  <c:v>2010</c:v>
                </c:pt>
              </c:strCache>
            </c:strRef>
          </c:cat>
          <c:val>
            <c:numRef>
              <c:f>'Kcal-Oz'!$O$7:$Y$7</c:f>
              <c:numCache>
                <c:formatCode>0.0</c:formatCode>
                <c:ptCount val="11"/>
                <c:pt idx="0">
                  <c:v>12.40321</c:v>
                </c:pt>
                <c:pt idx="1">
                  <c:v>12.41752</c:v>
                </c:pt>
                <c:pt idx="2">
                  <c:v>12.434050000000001</c:v>
                </c:pt>
                <c:pt idx="3">
                  <c:v>12.43595</c:v>
                </c:pt>
                <c:pt idx="4">
                  <c:v>12.451180000000004</c:v>
                </c:pt>
                <c:pt idx="5">
                  <c:v>12.451970000000001</c:v>
                </c:pt>
                <c:pt idx="6">
                  <c:v>12.449910000000001</c:v>
                </c:pt>
                <c:pt idx="7">
                  <c:v>12.444990000000001</c:v>
                </c:pt>
                <c:pt idx="8">
                  <c:v>12.42431</c:v>
                </c:pt>
                <c:pt idx="9">
                  <c:v>12.402200000000002</c:v>
                </c:pt>
                <c:pt idx="10">
                  <c:v>12.383290000000002</c:v>
                </c:pt>
              </c:numCache>
            </c:numRef>
          </c:val>
          <c:smooth val="0"/>
        </c:ser>
        <c:dLbls>
          <c:showLegendKey val="0"/>
          <c:showVal val="0"/>
          <c:showCatName val="0"/>
          <c:showSerName val="0"/>
          <c:showPercent val="0"/>
          <c:showBubbleSize val="0"/>
        </c:dLbls>
        <c:marker val="1"/>
        <c:smooth val="0"/>
        <c:axId val="431777536"/>
        <c:axId val="431777928"/>
      </c:lineChart>
      <c:catAx>
        <c:axId val="431777536"/>
        <c:scaling>
          <c:orientation val="minMax"/>
        </c:scaling>
        <c:delete val="0"/>
        <c:axPos val="b"/>
        <c:numFmt formatCode="General" sourceLinked="0"/>
        <c:majorTickMark val="out"/>
        <c:minorTickMark val="none"/>
        <c:tickLblPos val="nextTo"/>
        <c:spPr>
          <a:ln>
            <a:solidFill>
              <a:schemeClr val="tx1"/>
            </a:solidFill>
          </a:ln>
        </c:spPr>
        <c:txPr>
          <a:bodyPr/>
          <a:lstStyle/>
          <a:p>
            <a:pPr>
              <a:defRPr>
                <a:latin typeface="+mn-lt"/>
              </a:defRPr>
            </a:pPr>
            <a:endParaRPr lang="en-US"/>
          </a:p>
        </c:txPr>
        <c:crossAx val="431777928"/>
        <c:crosses val="autoZero"/>
        <c:auto val="1"/>
        <c:lblAlgn val="ctr"/>
        <c:lblOffset val="100"/>
        <c:noMultiLvlLbl val="0"/>
      </c:catAx>
      <c:valAx>
        <c:axId val="431777928"/>
        <c:scaling>
          <c:orientation val="minMax"/>
        </c:scaling>
        <c:delete val="0"/>
        <c:axPos val="l"/>
        <c:majorGridlines>
          <c:spPr>
            <a:ln>
              <a:solidFill>
                <a:srgbClr val="BFBFBF"/>
              </a:solidFill>
            </a:ln>
          </c:spPr>
        </c:majorGridlines>
        <c:numFmt formatCode="0.0" sourceLinked="1"/>
        <c:majorTickMark val="out"/>
        <c:minorTickMark val="none"/>
        <c:tickLblPos val="none"/>
        <c:spPr>
          <a:ln>
            <a:solidFill>
              <a:schemeClr val="tx1"/>
            </a:solidFill>
          </a:ln>
        </c:spPr>
        <c:txPr>
          <a:bodyPr/>
          <a:lstStyle/>
          <a:p>
            <a:pPr>
              <a:defRPr>
                <a:latin typeface="Arial Narrow" pitchFamily="34" charset="0"/>
              </a:defRPr>
            </a:pPr>
            <a:endParaRPr lang="en-US"/>
          </a:p>
        </c:txPr>
        <c:crossAx val="431777536"/>
        <c:crosses val="autoZero"/>
        <c:crossBetween val="midCat"/>
      </c:valAx>
      <c:spPr>
        <a:noFill/>
        <a:ln w="9525">
          <a:noFill/>
        </a:ln>
      </c:spPr>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200"/>
            </a:pPr>
            <a:r>
              <a:rPr lang="en-US" sz="1200" b="0" i="0" baseline="0" dirty="0" smtClean="0">
                <a:effectLst/>
              </a:rPr>
              <a:t>Per </a:t>
            </a:r>
            <a:r>
              <a:rPr lang="en-US" sz="1200" b="0" i="0" baseline="0" dirty="0">
                <a:effectLst/>
              </a:rPr>
              <a:t>Capita Daily Calories Sold (kcal)</a:t>
            </a:r>
            <a:endParaRPr lang="en-US" sz="1200" b="0" dirty="0">
              <a:effectLst/>
            </a:endParaRPr>
          </a:p>
          <a:p>
            <a:pPr>
              <a:defRPr sz="1200"/>
            </a:pPr>
            <a:r>
              <a:rPr lang="en-US" sz="1200" b="0" i="0" baseline="0" dirty="0">
                <a:effectLst/>
              </a:rPr>
              <a:t>The Coca-Cola Company - Brazil</a:t>
            </a:r>
            <a:endParaRPr lang="en-US" sz="1200" b="0" dirty="0">
              <a:effectLst/>
            </a:endParaRPr>
          </a:p>
        </c:rich>
      </c:tx>
      <c:layout>
        <c:manualLayout>
          <c:xMode val="edge"/>
          <c:yMode val="edge"/>
          <c:x val="0.19746996168533873"/>
          <c:y val="8.8286373845742297E-2"/>
        </c:manualLayout>
      </c:layout>
      <c:overlay val="0"/>
    </c:title>
    <c:autoTitleDeleted val="0"/>
    <c:plotArea>
      <c:layout>
        <c:manualLayout>
          <c:layoutTarget val="inner"/>
          <c:xMode val="edge"/>
          <c:yMode val="edge"/>
          <c:x val="6.9539598107500017E-2"/>
          <c:y val="0.18600993082585254"/>
          <c:w val="0.87518394811918687"/>
          <c:h val="0.70812306683338266"/>
        </c:manualLayout>
      </c:layout>
      <c:barChart>
        <c:barDir val="col"/>
        <c:grouping val="stacked"/>
        <c:varyColors val="0"/>
        <c:ser>
          <c:idx val="0"/>
          <c:order val="0"/>
          <c:tx>
            <c:strRef>
              <c:f>'Brazil Charts'!$O$30</c:f>
              <c:strCache>
                <c:ptCount val="1"/>
                <c:pt idx="0">
                  <c:v>Bottled Water</c:v>
                </c:pt>
              </c:strCache>
            </c:strRef>
          </c:tx>
          <c:spPr>
            <a:solidFill>
              <a:schemeClr val="tx2"/>
            </a:solidFill>
          </c:spPr>
          <c:invertIfNegative val="0"/>
          <c:cat>
            <c:numRef>
              <c:f>'Brazil Charts'!$P$29:$Z$29</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'Brazil Charts'!$P$30:$Z$30</c:f>
              <c:numCache>
                <c:formatCode>0.0</c:formatCode>
                <c:ptCount val="11"/>
                <c:pt idx="0">
                  <c:v>1.5434101369863043E-2</c:v>
                </c:pt>
                <c:pt idx="1">
                  <c:v>1.8991068493150683E-2</c:v>
                </c:pt>
                <c:pt idx="2">
                  <c:v>1.8495345205479453E-2</c:v>
                </c:pt>
                <c:pt idx="3">
                  <c:v>1.8162915068493161E-2</c:v>
                </c:pt>
                <c:pt idx="4">
                  <c:v>1.8362128767123315E-2</c:v>
                </c:pt>
                <c:pt idx="5">
                  <c:v>2.0685597260274021E-2</c:v>
                </c:pt>
                <c:pt idx="6">
                  <c:v>2.1542293150684941E-2</c:v>
                </c:pt>
                <c:pt idx="7">
                  <c:v>2.2204410958904148E-2</c:v>
                </c:pt>
                <c:pt idx="8">
                  <c:v>2.2084772602739784E-2</c:v>
                </c:pt>
                <c:pt idx="9">
                  <c:v>2.0603934246575376E-2</c:v>
                </c:pt>
                <c:pt idx="10">
                  <c:v>2.1039112328767193E-2</c:v>
                </c:pt>
              </c:numCache>
            </c:numRef>
          </c:val>
        </c:ser>
        <c:ser>
          <c:idx val="1"/>
          <c:order val="1"/>
          <c:tx>
            <c:strRef>
              <c:f>'Brazil Charts'!$O$31</c:f>
              <c:strCache>
                <c:ptCount val="1"/>
                <c:pt idx="0">
                  <c:v>Carbonates</c:v>
                </c:pt>
              </c:strCache>
            </c:strRef>
          </c:tx>
          <c:spPr>
            <a:solidFill>
              <a:schemeClr val="accent1"/>
            </a:solidFill>
            <a:ln>
              <a:noFill/>
            </a:ln>
            <a:effectLst/>
          </c:spPr>
          <c:invertIfNegative val="0"/>
          <c:cat>
            <c:numRef>
              <c:f>'Brazil Charts'!$P$29:$Z$29</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'Brazil Charts'!$P$31:$Z$31</c:f>
              <c:numCache>
                <c:formatCode>0.0</c:formatCode>
                <c:ptCount val="11"/>
                <c:pt idx="0">
                  <c:v>30.360712328767082</c:v>
                </c:pt>
                <c:pt idx="1">
                  <c:v>30.238136986301324</c:v>
                </c:pt>
                <c:pt idx="2">
                  <c:v>30.481232876712276</c:v>
                </c:pt>
                <c:pt idx="3">
                  <c:v>30.191534246575312</c:v>
                </c:pt>
                <c:pt idx="4">
                  <c:v>30.845506849315026</c:v>
                </c:pt>
                <c:pt idx="5">
                  <c:v>31.04895890410959</c:v>
                </c:pt>
                <c:pt idx="6">
                  <c:v>32.793013698630162</c:v>
                </c:pt>
                <c:pt idx="7">
                  <c:v>34.867780821917805</c:v>
                </c:pt>
                <c:pt idx="8">
                  <c:v>36.508465753424645</c:v>
                </c:pt>
                <c:pt idx="9">
                  <c:v>37.889041095890313</c:v>
                </c:pt>
                <c:pt idx="10">
                  <c:v>41.407479452054794</c:v>
                </c:pt>
              </c:numCache>
            </c:numRef>
          </c:val>
        </c:ser>
        <c:ser>
          <c:idx val="2"/>
          <c:order val="2"/>
          <c:tx>
            <c:strRef>
              <c:f>'Brazil Charts'!$O$32</c:f>
              <c:strCache>
                <c:ptCount val="1"/>
                <c:pt idx="0">
                  <c:v>Fruit/Vegetable Juice</c:v>
                </c:pt>
              </c:strCache>
            </c:strRef>
          </c:tx>
          <c:spPr>
            <a:solidFill>
              <a:srgbClr val="BFBFBF"/>
            </a:solidFill>
            <a:ln w="6350">
              <a:noFill/>
            </a:ln>
            <a:effectLst/>
          </c:spPr>
          <c:invertIfNegative val="0"/>
          <c:cat>
            <c:numRef>
              <c:f>'Brazil Charts'!$P$29:$Z$29</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'Brazil Charts'!$P$32:$Z$32</c:f>
              <c:numCache>
                <c:formatCode>0.0</c:formatCode>
                <c:ptCount val="11"/>
                <c:pt idx="0">
                  <c:v>0</c:v>
                </c:pt>
                <c:pt idx="1">
                  <c:v>1.4313942465753409E-2</c:v>
                </c:pt>
                <c:pt idx="2">
                  <c:v>0.10829238356164402</c:v>
                </c:pt>
                <c:pt idx="3">
                  <c:v>0.1728187671232877</c:v>
                </c:pt>
                <c:pt idx="4">
                  <c:v>0.19280252054794519</c:v>
                </c:pt>
                <c:pt idx="5">
                  <c:v>0.49702328767123288</c:v>
                </c:pt>
                <c:pt idx="6">
                  <c:v>0.61349917808219245</c:v>
                </c:pt>
                <c:pt idx="7">
                  <c:v>0.66843369863013768</c:v>
                </c:pt>
                <c:pt idx="8">
                  <c:v>0.73241397260273966</c:v>
                </c:pt>
                <c:pt idx="9">
                  <c:v>0</c:v>
                </c:pt>
                <c:pt idx="10">
                  <c:v>0</c:v>
                </c:pt>
              </c:numCache>
            </c:numRef>
          </c:val>
        </c:ser>
        <c:ser>
          <c:idx val="3"/>
          <c:order val="3"/>
          <c:tx>
            <c:strRef>
              <c:f>'Brazil Charts'!$O$33</c:f>
              <c:strCache>
                <c:ptCount val="1"/>
                <c:pt idx="0">
                  <c:v>Sports and Energy Drinks</c:v>
                </c:pt>
              </c:strCache>
            </c:strRef>
          </c:tx>
          <c:spPr>
            <a:solidFill>
              <a:srgbClr val="FB5818"/>
            </a:solidFill>
            <a:ln>
              <a:noFill/>
            </a:ln>
          </c:spPr>
          <c:invertIfNegative val="0"/>
          <c:cat>
            <c:numRef>
              <c:f>'Brazil Charts'!$P$29:$Z$29</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'Brazil Charts'!$P$33:$Z$33</c:f>
              <c:numCache>
                <c:formatCode>0.0</c:formatCode>
                <c:ptCount val="11"/>
                <c:pt idx="0">
                  <c:v>0</c:v>
                </c:pt>
                <c:pt idx="1">
                  <c:v>0</c:v>
                </c:pt>
                <c:pt idx="2">
                  <c:v>4.5212000000000065E-3</c:v>
                </c:pt>
                <c:pt idx="3">
                  <c:v>1.8736528767123312E-2</c:v>
                </c:pt>
                <c:pt idx="4">
                  <c:v>2.3785046575342472E-2</c:v>
                </c:pt>
                <c:pt idx="5">
                  <c:v>3.1336547945205476E-2</c:v>
                </c:pt>
                <c:pt idx="6">
                  <c:v>3.5293616438356205E-2</c:v>
                </c:pt>
                <c:pt idx="7">
                  <c:v>3.492945205479453E-2</c:v>
                </c:pt>
                <c:pt idx="8">
                  <c:v>5.3421726027397302E-2</c:v>
                </c:pt>
                <c:pt idx="9">
                  <c:v>0.10041052054794518</c:v>
                </c:pt>
                <c:pt idx="10">
                  <c:v>0.13017605479452055</c:v>
                </c:pt>
              </c:numCache>
            </c:numRef>
          </c:val>
        </c:ser>
        <c:dLbls>
          <c:showLegendKey val="0"/>
          <c:showVal val="0"/>
          <c:showCatName val="0"/>
          <c:showSerName val="0"/>
          <c:showPercent val="0"/>
          <c:showBubbleSize val="0"/>
        </c:dLbls>
        <c:gapWidth val="100"/>
        <c:overlap val="100"/>
        <c:axId val="90530400"/>
        <c:axId val="90530792"/>
      </c:barChart>
      <c:catAx>
        <c:axId val="90530400"/>
        <c:scaling>
          <c:orientation val="minMax"/>
        </c:scaling>
        <c:delete val="0"/>
        <c:axPos val="b"/>
        <c:numFmt formatCode="General" sourceLinked="1"/>
        <c:majorTickMark val="out"/>
        <c:minorTickMark val="none"/>
        <c:tickLblPos val="nextTo"/>
        <c:spPr>
          <a:ln>
            <a:solidFill>
              <a:schemeClr val="tx1"/>
            </a:solidFill>
          </a:ln>
        </c:spPr>
        <c:txPr>
          <a:bodyPr/>
          <a:lstStyle/>
          <a:p>
            <a:pPr>
              <a:defRPr sz="900">
                <a:latin typeface="Arial" panose="020B0604020202020204" pitchFamily="34" charset="0"/>
                <a:cs typeface="Arial" panose="020B0604020202020204" pitchFamily="34" charset="0"/>
              </a:defRPr>
            </a:pPr>
            <a:endParaRPr lang="en-US"/>
          </a:p>
        </c:txPr>
        <c:crossAx val="90530792"/>
        <c:crosses val="autoZero"/>
        <c:auto val="1"/>
        <c:lblAlgn val="ctr"/>
        <c:lblOffset val="100"/>
        <c:noMultiLvlLbl val="0"/>
      </c:catAx>
      <c:valAx>
        <c:axId val="90530792"/>
        <c:scaling>
          <c:orientation val="minMax"/>
        </c:scaling>
        <c:delete val="0"/>
        <c:axPos val="l"/>
        <c:numFmt formatCode="0" sourceLinked="0"/>
        <c:majorTickMark val="out"/>
        <c:minorTickMark val="none"/>
        <c:tickLblPos val="nextTo"/>
        <c:spPr>
          <a:ln>
            <a:solidFill>
              <a:schemeClr val="tx1"/>
            </a:solidFill>
          </a:ln>
        </c:spPr>
        <c:txPr>
          <a:bodyPr/>
          <a:lstStyle/>
          <a:p>
            <a:pPr>
              <a:defRPr sz="1200">
                <a:latin typeface="Arial" panose="020B0604020202020204" pitchFamily="34" charset="0"/>
                <a:cs typeface="Arial" panose="020B0604020202020204" pitchFamily="34" charset="0"/>
              </a:defRPr>
            </a:pPr>
            <a:endParaRPr lang="en-US"/>
          </a:p>
        </c:txPr>
        <c:crossAx val="90530400"/>
        <c:crosses val="autoZero"/>
        <c:crossBetween val="between"/>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200"/>
            </a:pPr>
            <a:r>
              <a:rPr lang="en-US" sz="1200" b="0" i="0" baseline="0" dirty="0" smtClean="0">
                <a:effectLst/>
              </a:rPr>
              <a:t>Per </a:t>
            </a:r>
            <a:r>
              <a:rPr lang="en-US" sz="1200" b="0" i="0" baseline="0" dirty="0">
                <a:effectLst/>
              </a:rPr>
              <a:t>Capita Daily Calories Sold (kcal)</a:t>
            </a:r>
            <a:endParaRPr lang="en-US" sz="1200" b="0" dirty="0">
              <a:effectLst/>
            </a:endParaRPr>
          </a:p>
          <a:p>
            <a:pPr>
              <a:defRPr sz="1200"/>
            </a:pPr>
            <a:r>
              <a:rPr lang="en-US" sz="1200" b="0" i="0" baseline="0" dirty="0">
                <a:effectLst/>
              </a:rPr>
              <a:t>PepsiCo - Brazil</a:t>
            </a:r>
            <a:endParaRPr lang="en-US" sz="1200" b="0" dirty="0">
              <a:effectLst/>
            </a:endParaRPr>
          </a:p>
        </c:rich>
      </c:tx>
      <c:layout>
        <c:manualLayout>
          <c:xMode val="edge"/>
          <c:yMode val="edge"/>
          <c:x val="0.20770336623261057"/>
          <c:y val="0.13027102979431077"/>
        </c:manualLayout>
      </c:layout>
      <c:overlay val="0"/>
    </c:title>
    <c:autoTitleDeleted val="0"/>
    <c:plotArea>
      <c:layout>
        <c:manualLayout>
          <c:layoutTarget val="inner"/>
          <c:xMode val="edge"/>
          <c:yMode val="edge"/>
          <c:x val="8.498421713336031E-2"/>
          <c:y val="0.22132955452772118"/>
          <c:w val="0.88237043981713004"/>
          <c:h val="0.67280331802467663"/>
        </c:manualLayout>
      </c:layout>
      <c:barChart>
        <c:barDir val="col"/>
        <c:grouping val="stacked"/>
        <c:varyColors val="0"/>
        <c:ser>
          <c:idx val="0"/>
          <c:order val="0"/>
          <c:tx>
            <c:strRef>
              <c:f>'Brazil Charts'!$O$35</c:f>
              <c:strCache>
                <c:ptCount val="1"/>
                <c:pt idx="0">
                  <c:v>Bottled Water</c:v>
                </c:pt>
              </c:strCache>
            </c:strRef>
          </c:tx>
          <c:spPr>
            <a:solidFill>
              <a:schemeClr val="tx1"/>
            </a:solidFill>
          </c:spPr>
          <c:invertIfNegative val="0"/>
          <c:cat>
            <c:numRef>
              <c:f>'Brazil Charts'!$P$34:$Z$34</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'Brazil Charts'!$P$35:$Z$35</c:f>
              <c:numCache>
                <c:formatCode>0.0</c:formatCode>
                <c:ptCount val="11"/>
                <c:pt idx="0">
                  <c:v>0</c:v>
                </c:pt>
                <c:pt idx="1">
                  <c:v>0</c:v>
                </c:pt>
                <c:pt idx="2">
                  <c:v>0</c:v>
                </c:pt>
                <c:pt idx="3">
                  <c:v>0</c:v>
                </c:pt>
                <c:pt idx="4">
                  <c:v>0</c:v>
                </c:pt>
                <c:pt idx="5">
                  <c:v>0</c:v>
                </c:pt>
                <c:pt idx="6">
                  <c:v>4.7072986301369894E-4</c:v>
                </c:pt>
                <c:pt idx="7">
                  <c:v>3.0118438356164386E-3</c:v>
                </c:pt>
                <c:pt idx="8">
                  <c:v>3.978632876712334E-3</c:v>
                </c:pt>
                <c:pt idx="9">
                  <c:v>3.6958767123287692E-3</c:v>
                </c:pt>
                <c:pt idx="10">
                  <c:v>3.905641095890415E-3</c:v>
                </c:pt>
              </c:numCache>
            </c:numRef>
          </c:val>
        </c:ser>
        <c:ser>
          <c:idx val="1"/>
          <c:order val="1"/>
          <c:tx>
            <c:strRef>
              <c:f>'Brazil Charts'!$O$36</c:f>
              <c:strCache>
                <c:ptCount val="1"/>
                <c:pt idx="0">
                  <c:v>Carbonates</c:v>
                </c:pt>
              </c:strCache>
            </c:strRef>
          </c:tx>
          <c:spPr>
            <a:solidFill>
              <a:schemeClr val="accent1"/>
            </a:solidFill>
            <a:ln>
              <a:noFill/>
            </a:ln>
            <a:effectLst/>
          </c:spPr>
          <c:invertIfNegative val="0"/>
          <c:cat>
            <c:numRef>
              <c:f>'Brazil Charts'!$P$34:$Z$34</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'Brazil Charts'!$P$36:$Z$36</c:f>
              <c:numCache>
                <c:formatCode>0.0</c:formatCode>
                <c:ptCount val="11"/>
                <c:pt idx="0">
                  <c:v>3.1770301369863012</c:v>
                </c:pt>
                <c:pt idx="1">
                  <c:v>3.4624164383561613</c:v>
                </c:pt>
                <c:pt idx="2">
                  <c:v>3.8722328767123289</c:v>
                </c:pt>
                <c:pt idx="3">
                  <c:v>3.7453643835616441</c:v>
                </c:pt>
                <c:pt idx="4">
                  <c:v>3.8777342465753479</c:v>
                </c:pt>
                <c:pt idx="5">
                  <c:v>4.1698383561643784</c:v>
                </c:pt>
                <c:pt idx="6">
                  <c:v>4.1162547945205494</c:v>
                </c:pt>
                <c:pt idx="7">
                  <c:v>4.3774136986301384</c:v>
                </c:pt>
                <c:pt idx="8">
                  <c:v>4.7226054794520547</c:v>
                </c:pt>
                <c:pt idx="9">
                  <c:v>4.911060273972609</c:v>
                </c:pt>
                <c:pt idx="10">
                  <c:v>5.47992328767124</c:v>
                </c:pt>
              </c:numCache>
            </c:numRef>
          </c:val>
        </c:ser>
        <c:ser>
          <c:idx val="2"/>
          <c:order val="2"/>
          <c:tx>
            <c:strRef>
              <c:f>'Brazil Charts'!$O$37</c:f>
              <c:strCache>
                <c:ptCount val="1"/>
                <c:pt idx="0">
                  <c:v>Fruit/Vegetable Juice</c:v>
                </c:pt>
              </c:strCache>
            </c:strRef>
          </c:tx>
          <c:spPr>
            <a:solidFill>
              <a:srgbClr val="BFBFBF"/>
            </a:solidFill>
            <a:ln>
              <a:noFill/>
            </a:ln>
            <a:effectLst/>
          </c:spPr>
          <c:invertIfNegative val="0"/>
          <c:cat>
            <c:numRef>
              <c:f>'Brazil Charts'!$P$34:$Z$34</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'Brazil Charts'!$P$37:$Z$37</c:f>
              <c:numCache>
                <c:formatCode>0.0</c:formatCode>
                <c:ptCount val="11"/>
                <c:pt idx="0">
                  <c:v>0</c:v>
                </c:pt>
                <c:pt idx="1">
                  <c:v>0</c:v>
                </c:pt>
                <c:pt idx="2">
                  <c:v>0</c:v>
                </c:pt>
                <c:pt idx="3">
                  <c:v>0</c:v>
                </c:pt>
                <c:pt idx="4">
                  <c:v>0</c:v>
                </c:pt>
                <c:pt idx="5">
                  <c:v>0</c:v>
                </c:pt>
                <c:pt idx="6">
                  <c:v>0</c:v>
                </c:pt>
                <c:pt idx="7">
                  <c:v>0</c:v>
                </c:pt>
                <c:pt idx="8">
                  <c:v>0</c:v>
                </c:pt>
                <c:pt idx="9">
                  <c:v>0.13830241095890411</c:v>
                </c:pt>
                <c:pt idx="10">
                  <c:v>0.15068638356164407</c:v>
                </c:pt>
              </c:numCache>
            </c:numRef>
          </c:val>
        </c:ser>
        <c:ser>
          <c:idx val="3"/>
          <c:order val="3"/>
          <c:tx>
            <c:strRef>
              <c:f>'Brazil Charts'!$O$38</c:f>
              <c:strCache>
                <c:ptCount val="1"/>
                <c:pt idx="0">
                  <c:v>Sports and Energy Drinks</c:v>
                </c:pt>
              </c:strCache>
            </c:strRef>
          </c:tx>
          <c:spPr>
            <a:solidFill>
              <a:srgbClr val="FB5818"/>
            </a:solidFill>
            <a:ln>
              <a:noFill/>
            </a:ln>
            <a:effectLst/>
          </c:spPr>
          <c:invertIfNegative val="0"/>
          <c:cat>
            <c:numRef>
              <c:f>'Brazil Charts'!$P$34:$Z$34</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'Brazil Charts'!$P$38:$Z$38</c:f>
              <c:numCache>
                <c:formatCode>0.0</c:formatCode>
                <c:ptCount val="11"/>
                <c:pt idx="0">
                  <c:v>0</c:v>
                </c:pt>
                <c:pt idx="1">
                  <c:v>6.8346410958904202E-2</c:v>
                </c:pt>
                <c:pt idx="2">
                  <c:v>8.6329205479452067E-2</c:v>
                </c:pt>
                <c:pt idx="3">
                  <c:v>7.7723917808219328E-2</c:v>
                </c:pt>
                <c:pt idx="4">
                  <c:v>8.841235616438356E-2</c:v>
                </c:pt>
                <c:pt idx="5">
                  <c:v>0.1113108767123286</c:v>
                </c:pt>
                <c:pt idx="6">
                  <c:v>0.15274120547945239</c:v>
                </c:pt>
                <c:pt idx="7">
                  <c:v>0.16658019178082209</c:v>
                </c:pt>
                <c:pt idx="8">
                  <c:v>0.16332482191780817</c:v>
                </c:pt>
                <c:pt idx="9">
                  <c:v>0.16837317808219179</c:v>
                </c:pt>
                <c:pt idx="10">
                  <c:v>0.18529120547945238</c:v>
                </c:pt>
              </c:numCache>
            </c:numRef>
          </c:val>
        </c:ser>
        <c:dLbls>
          <c:showLegendKey val="0"/>
          <c:showVal val="0"/>
          <c:showCatName val="0"/>
          <c:showSerName val="0"/>
          <c:showPercent val="0"/>
          <c:showBubbleSize val="0"/>
        </c:dLbls>
        <c:gapWidth val="100"/>
        <c:overlap val="100"/>
        <c:axId val="436045408"/>
        <c:axId val="436045800"/>
      </c:barChart>
      <c:catAx>
        <c:axId val="436045408"/>
        <c:scaling>
          <c:orientation val="minMax"/>
        </c:scaling>
        <c:delete val="0"/>
        <c:axPos val="b"/>
        <c:numFmt formatCode="General" sourceLinked="1"/>
        <c:majorTickMark val="out"/>
        <c:minorTickMark val="none"/>
        <c:tickLblPos val="nextTo"/>
        <c:spPr>
          <a:ln>
            <a:solidFill>
              <a:schemeClr val="bg2"/>
            </a:solidFill>
          </a:ln>
        </c:spPr>
        <c:txPr>
          <a:bodyPr/>
          <a:lstStyle/>
          <a:p>
            <a:pPr>
              <a:defRPr sz="900">
                <a:latin typeface="Arial" panose="020B0604020202020204" pitchFamily="34" charset="0"/>
                <a:cs typeface="Arial" panose="020B0604020202020204" pitchFamily="34" charset="0"/>
              </a:defRPr>
            </a:pPr>
            <a:endParaRPr lang="en-US"/>
          </a:p>
        </c:txPr>
        <c:crossAx val="436045800"/>
        <c:crosses val="autoZero"/>
        <c:auto val="1"/>
        <c:lblAlgn val="ctr"/>
        <c:lblOffset val="100"/>
        <c:noMultiLvlLbl val="0"/>
      </c:catAx>
      <c:valAx>
        <c:axId val="436045800"/>
        <c:scaling>
          <c:orientation val="minMax"/>
        </c:scaling>
        <c:delete val="0"/>
        <c:axPos val="l"/>
        <c:numFmt formatCode="0.0" sourceLinked="1"/>
        <c:majorTickMark val="out"/>
        <c:minorTickMark val="none"/>
        <c:tickLblPos val="nextTo"/>
        <c:spPr>
          <a:ln>
            <a:solidFill>
              <a:schemeClr val="tx1"/>
            </a:solidFill>
          </a:ln>
        </c:spPr>
        <c:txPr>
          <a:bodyPr/>
          <a:lstStyle/>
          <a:p>
            <a:pPr>
              <a:defRPr sz="1200">
                <a:latin typeface="Arial" panose="020B0604020202020204" pitchFamily="34" charset="0"/>
                <a:cs typeface="Arial" panose="020B0604020202020204" pitchFamily="34" charset="0"/>
              </a:defRPr>
            </a:pPr>
            <a:endParaRPr lang="en-US"/>
          </a:p>
        </c:txPr>
        <c:crossAx val="43604540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sz="1200" b="0"/>
            </a:pPr>
            <a:r>
              <a:rPr lang="en-US" sz="1200" b="0" dirty="0" smtClean="0">
                <a:solidFill>
                  <a:schemeClr val="tx1"/>
                </a:solidFill>
                <a:latin typeface="Arial" panose="020B0604020202020204" pitchFamily="34" charset="0"/>
                <a:cs typeface="Arial" panose="020B0604020202020204" pitchFamily="34" charset="0"/>
              </a:rPr>
              <a:t>A. </a:t>
            </a:r>
            <a:r>
              <a:rPr lang="en-US" sz="1200" b="0" dirty="0">
                <a:solidFill>
                  <a:schemeClr val="tx1"/>
                </a:solidFill>
                <a:latin typeface="Arial" panose="020B0604020202020204" pitchFamily="34" charset="0"/>
                <a:cs typeface="Arial" panose="020B0604020202020204" pitchFamily="34" charset="0"/>
              </a:rPr>
              <a:t>NHANES, 2007-2010</a:t>
            </a:r>
          </a:p>
        </c:rich>
      </c:tx>
      <c:layout>
        <c:manualLayout>
          <c:xMode val="edge"/>
          <c:yMode val="edge"/>
          <c:x val="0.39385246610772756"/>
          <c:y val="0.11508250031488669"/>
        </c:manualLayout>
      </c:layout>
      <c:overlay val="0"/>
    </c:title>
    <c:autoTitleDeleted val="0"/>
    <c:plotArea>
      <c:layout>
        <c:manualLayout>
          <c:layoutTarget val="inner"/>
          <c:xMode val="edge"/>
          <c:yMode val="edge"/>
          <c:x val="0.17843955403010522"/>
          <c:y val="0.25682606963929244"/>
          <c:w val="0.78375978643695166"/>
          <c:h val="0.63279585036584107"/>
        </c:manualLayout>
      </c:layout>
      <c:barChart>
        <c:barDir val="col"/>
        <c:grouping val="stacked"/>
        <c:varyColors val="0"/>
        <c:ser>
          <c:idx val="0"/>
          <c:order val="0"/>
          <c:tx>
            <c:strRef>
              <c:f>'SOURCES NCS-CS'!$C$13</c:f>
              <c:strCache>
                <c:ptCount val="1"/>
                <c:pt idx="0">
                  <c:v>LCS</c:v>
                </c:pt>
              </c:strCache>
            </c:strRef>
          </c:tx>
          <c:spPr>
            <a:solidFill>
              <a:srgbClr val="000000"/>
            </a:solidFill>
            <a:ln>
              <a:solidFill>
                <a:sysClr val="windowText" lastClr="000000"/>
              </a:solidFill>
            </a:ln>
          </c:spPr>
          <c:invertIfNegative val="0"/>
          <c:dLbls>
            <c:dLbl>
              <c:idx val="0"/>
              <c:layout>
                <c:manualLayout>
                  <c:x val="0"/>
                  <c:y val="-4.0590084342224022E-3"/>
                </c:manualLayout>
              </c:layout>
              <c:tx>
                <c:rich>
                  <a:bodyPr/>
                  <a:lstStyle/>
                  <a:p>
                    <a:pPr>
                      <a:defRPr sz="1000" b="0">
                        <a:solidFill>
                          <a:schemeClr val="bg1"/>
                        </a:solidFill>
                      </a:defRPr>
                    </a:pPr>
                    <a:r>
                      <a:rPr lang="en-US" sz="1000" b="0">
                        <a:solidFill>
                          <a:schemeClr val="bg1"/>
                        </a:solidFill>
                      </a:rPr>
                      <a:t>27 %</a:t>
                    </a:r>
                    <a:endParaRPr lang="en-US" sz="1000"/>
                  </a:p>
                </c:rich>
              </c:tx>
              <c:spPr/>
              <c:dLblPos val="ctr"/>
              <c:showLegendKey val="0"/>
              <c:showVal val="0"/>
              <c:showCatName val="0"/>
              <c:showSerName val="0"/>
              <c:showPercent val="0"/>
              <c:showBubbleSize val="0"/>
              <c:extLst>
                <c:ext xmlns:c15="http://schemas.microsoft.com/office/drawing/2012/chart" uri="{CE6537A1-D6FC-4f65-9D91-7224C49458BB}">
                  <c15:layout/>
                </c:ext>
              </c:extLst>
            </c:dLbl>
            <c:dLbl>
              <c:idx val="1"/>
              <c:layout>
                <c:manualLayout>
                  <c:x val="0"/>
                  <c:y val="-1.4590893529613146E-2"/>
                </c:manualLayout>
              </c:layout>
              <c:tx>
                <c:rich>
                  <a:bodyPr/>
                  <a:lstStyle/>
                  <a:p>
                    <a:pPr>
                      <a:defRPr sz="1000" b="0">
                        <a:solidFill>
                          <a:schemeClr val="tx1"/>
                        </a:solidFill>
                      </a:defRPr>
                    </a:pPr>
                    <a:r>
                      <a:rPr lang="en-US" sz="1000" b="0">
                        <a:solidFill>
                          <a:schemeClr val="tx1"/>
                        </a:solidFill>
                      </a:rPr>
                      <a:t>5 %</a:t>
                    </a:r>
                    <a:endParaRPr lang="en-US" sz="1000">
                      <a:solidFill>
                        <a:schemeClr val="tx1"/>
                      </a:solidFill>
                    </a:endParaRPr>
                  </a:p>
                </c:rich>
              </c:tx>
              <c:spPr/>
              <c:dLblPos val="ctr"/>
              <c:showLegendKey val="0"/>
              <c:showVal val="0"/>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b="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'SOURCES NCS-CS'!$B$14:$B$15</c:f>
              <c:strCache>
                <c:ptCount val="2"/>
                <c:pt idx="0">
                  <c:v>Beverage</c:v>
                </c:pt>
                <c:pt idx="1">
                  <c:v>Food</c:v>
                </c:pt>
              </c:strCache>
            </c:strRef>
          </c:cat>
          <c:val>
            <c:numRef>
              <c:f>'SOURCES NCS-CS'!$C$14:$C$15</c:f>
              <c:numCache>
                <c:formatCode>0</c:formatCode>
                <c:ptCount val="2"/>
                <c:pt idx="0">
                  <c:v>126.70050000000001</c:v>
                </c:pt>
                <c:pt idx="1">
                  <c:v>5.2980669999999996</c:v>
                </c:pt>
              </c:numCache>
            </c:numRef>
          </c:val>
        </c:ser>
        <c:ser>
          <c:idx val="1"/>
          <c:order val="1"/>
          <c:tx>
            <c:strRef>
              <c:f>'SOURCES NCS-CS'!$D$13</c:f>
              <c:strCache>
                <c:ptCount val="1"/>
                <c:pt idx="0">
                  <c:v>CS</c:v>
                </c:pt>
              </c:strCache>
            </c:strRef>
          </c:tx>
          <c:spPr>
            <a:solidFill>
              <a:srgbClr val="FCC917"/>
            </a:solidFill>
            <a:ln>
              <a:solidFill>
                <a:sysClr val="windowText" lastClr="000000"/>
              </a:solidFill>
            </a:ln>
          </c:spPr>
          <c:invertIfNegative val="0"/>
          <c:dLbls>
            <c:dLbl>
              <c:idx val="0"/>
              <c:layout>
                <c:manualLayout>
                  <c:x val="-3.4364261168384879E-3"/>
                  <c:y val="-3.1031506437189472E-2"/>
                </c:manualLayout>
              </c:layout>
              <c:tx>
                <c:rich>
                  <a:bodyPr/>
                  <a:lstStyle/>
                  <a:p>
                    <a:pPr>
                      <a:defRPr sz="1000" b="0"/>
                    </a:pPr>
                    <a:r>
                      <a:rPr lang="en-US" sz="1000" b="0"/>
                      <a:t>73 %</a:t>
                    </a:r>
                    <a:endParaRPr lang="en-US" sz="1000"/>
                  </a:p>
                </c:rich>
              </c:tx>
              <c:spPr/>
              <c:dLblPos val="ctr"/>
              <c:showLegendKey val="0"/>
              <c:showVal val="0"/>
              <c:showCatName val="0"/>
              <c:showSerName val="0"/>
              <c:showPercent val="0"/>
              <c:showBubbleSize val="0"/>
              <c:extLst>
                <c:ext xmlns:c15="http://schemas.microsoft.com/office/drawing/2012/chart" uri="{CE6537A1-D6FC-4f65-9D91-7224C49458BB}">
                  <c15:layout/>
                </c:ext>
              </c:extLst>
            </c:dLbl>
            <c:dLbl>
              <c:idx val="1"/>
              <c:layout/>
              <c:tx>
                <c:rich>
                  <a:bodyPr/>
                  <a:lstStyle/>
                  <a:p>
                    <a:pPr>
                      <a:defRPr sz="1000" b="0"/>
                    </a:pPr>
                    <a:r>
                      <a:rPr lang="en-US" sz="1000" b="0"/>
                      <a:t>95 %</a:t>
                    </a:r>
                    <a:endParaRPr lang="en-US" sz="1000"/>
                  </a:p>
                </c:rich>
              </c:tx>
              <c:spPr/>
              <c:dLblPos val="inEnd"/>
              <c:showLegendKey val="0"/>
              <c:showVal val="0"/>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b="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'SOURCES NCS-CS'!$B$14:$B$15</c:f>
              <c:strCache>
                <c:ptCount val="2"/>
                <c:pt idx="0">
                  <c:v>Beverage</c:v>
                </c:pt>
                <c:pt idx="1">
                  <c:v>Food</c:v>
                </c:pt>
              </c:strCache>
            </c:strRef>
          </c:cat>
          <c:val>
            <c:numRef>
              <c:f>'SOURCES NCS-CS'!$D$14:$D$15</c:f>
              <c:numCache>
                <c:formatCode>0</c:formatCode>
                <c:ptCount val="2"/>
                <c:pt idx="0">
                  <c:v>341.3657</c:v>
                </c:pt>
                <c:pt idx="1">
                  <c:v>93.187719999999999</c:v>
                </c:pt>
              </c:numCache>
            </c:numRef>
          </c:val>
        </c:ser>
        <c:dLbls>
          <c:showLegendKey val="0"/>
          <c:showVal val="0"/>
          <c:showCatName val="0"/>
          <c:showSerName val="0"/>
          <c:showPercent val="0"/>
          <c:showBubbleSize val="0"/>
        </c:dLbls>
        <c:gapWidth val="75"/>
        <c:overlap val="100"/>
        <c:axId val="428024976"/>
        <c:axId val="428024584"/>
      </c:barChart>
      <c:catAx>
        <c:axId val="428024976"/>
        <c:scaling>
          <c:orientation val="minMax"/>
        </c:scaling>
        <c:delete val="0"/>
        <c:axPos val="b"/>
        <c:numFmt formatCode="General" sourceLinked="1"/>
        <c:majorTickMark val="none"/>
        <c:minorTickMark val="none"/>
        <c:tickLblPos val="nextTo"/>
        <c:txPr>
          <a:bodyPr/>
          <a:lstStyle/>
          <a:p>
            <a:pPr>
              <a:defRPr sz="1200" b="0"/>
            </a:pPr>
            <a:endParaRPr lang="en-US"/>
          </a:p>
        </c:txPr>
        <c:crossAx val="428024584"/>
        <c:crosses val="autoZero"/>
        <c:auto val="1"/>
        <c:lblAlgn val="ctr"/>
        <c:lblOffset val="100"/>
        <c:noMultiLvlLbl val="0"/>
      </c:catAx>
      <c:valAx>
        <c:axId val="428024584"/>
        <c:scaling>
          <c:orientation val="minMax"/>
          <c:max val="500"/>
          <c:min val="0"/>
        </c:scaling>
        <c:delete val="0"/>
        <c:axPos val="l"/>
        <c:majorGridlines/>
        <c:title>
          <c:tx>
            <c:rich>
              <a:bodyPr rot="-5400000" vert="horz"/>
              <a:lstStyle/>
              <a:p>
                <a:pPr>
                  <a:defRPr sz="1200" b="0"/>
                </a:pPr>
                <a:r>
                  <a:rPr lang="en-US" sz="1200" b="0" dirty="0"/>
                  <a:t>Per </a:t>
                </a:r>
                <a:r>
                  <a:rPr lang="en-US" sz="1200" b="0" dirty="0" smtClean="0"/>
                  <a:t>capita total intake </a:t>
                </a:r>
                <a:r>
                  <a:rPr lang="en-US" sz="1200" b="0" dirty="0"/>
                  <a:t>from </a:t>
                </a:r>
                <a:r>
                  <a:rPr lang="en-US" sz="1200" b="0" dirty="0" smtClean="0"/>
                  <a:t>stores </a:t>
                </a:r>
                <a:endParaRPr lang="en-US" sz="1200" b="0" dirty="0"/>
              </a:p>
            </c:rich>
          </c:tx>
          <c:layout>
            <c:manualLayout>
              <c:xMode val="edge"/>
              <c:yMode val="edge"/>
              <c:x val="9.9216034434144243E-3"/>
              <c:y val="0.2745373109220795"/>
            </c:manualLayout>
          </c:layout>
          <c:overlay val="0"/>
        </c:title>
        <c:numFmt formatCode="0" sourceLinked="1"/>
        <c:majorTickMark val="none"/>
        <c:minorTickMark val="none"/>
        <c:tickLblPos val="nextTo"/>
        <c:spPr>
          <a:ln w="9525">
            <a:noFill/>
          </a:ln>
        </c:spPr>
        <c:txPr>
          <a:bodyPr/>
          <a:lstStyle/>
          <a:p>
            <a:pPr>
              <a:defRPr sz="1200" b="0" baseline="0">
                <a:latin typeface="Arial" panose="020B0604020202020204" pitchFamily="34" charset="0"/>
              </a:defRPr>
            </a:pPr>
            <a:endParaRPr lang="en-US"/>
          </a:p>
        </c:txPr>
        <c:crossAx val="428024976"/>
        <c:crosses val="autoZero"/>
        <c:crossBetween val="between"/>
        <c:majorUnit val="100"/>
      </c:valAx>
      <c:spPr>
        <a:ln>
          <a:solidFill>
            <a:srgbClr val="000000"/>
          </a:solidFill>
        </a:ln>
      </c:spPr>
    </c:plotArea>
    <c:legend>
      <c:legendPos val="b"/>
      <c:layout>
        <c:manualLayout>
          <c:xMode val="edge"/>
          <c:yMode val="edge"/>
          <c:x val="0.32105179914358178"/>
          <c:y val="0.1859342974591506"/>
          <c:w val="0.50753882999942945"/>
          <c:h val="4.8092946875237866E-2"/>
        </c:manualLayout>
      </c:layout>
      <c:overlay val="0"/>
      <c:txPr>
        <a:bodyPr/>
        <a:lstStyle/>
        <a:p>
          <a:pPr>
            <a:defRPr sz="1200" b="0"/>
          </a:pPr>
          <a:endParaRPr lang="en-US"/>
        </a:p>
      </c:txPr>
    </c:legend>
    <c:plotVisOnly val="1"/>
    <c:dispBlanksAs val="gap"/>
    <c:showDLblsOverMax val="0"/>
  </c:chart>
  <c:txPr>
    <a:bodyPr/>
    <a:lstStyle/>
    <a:p>
      <a:pPr>
        <a:defRPr b="1" i="0">
          <a:solidFill>
            <a:sysClr val="windowText" lastClr="000000"/>
          </a:solidFill>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200">
                <a:latin typeface="Arial" panose="020B0604020202020204" pitchFamily="34" charset="0"/>
                <a:cs typeface="Arial" panose="020B0604020202020204" pitchFamily="34" charset="0"/>
              </a:defRPr>
            </a:pPr>
            <a:r>
              <a:rPr lang="en-US" sz="1200" b="0" i="0" baseline="0" dirty="0" smtClean="0">
                <a:effectLst/>
                <a:latin typeface="Arial" panose="020B0604020202020204" pitchFamily="34" charset="0"/>
                <a:cs typeface="Arial" panose="020B0604020202020204" pitchFamily="34" charset="0"/>
              </a:rPr>
              <a:t>Per </a:t>
            </a:r>
            <a:r>
              <a:rPr lang="en-US" sz="1200" b="0" i="0" baseline="0" dirty="0">
                <a:effectLst/>
                <a:latin typeface="Arial" panose="020B0604020202020204" pitchFamily="34" charset="0"/>
                <a:cs typeface="Arial" panose="020B0604020202020204" pitchFamily="34" charset="0"/>
              </a:rPr>
              <a:t>Capita Daily Calories Sold (kcal)</a:t>
            </a:r>
            <a:endParaRPr lang="en-US" sz="1200" b="0" dirty="0">
              <a:effectLst/>
              <a:latin typeface="Arial" panose="020B0604020202020204" pitchFamily="34" charset="0"/>
              <a:cs typeface="Arial" panose="020B0604020202020204" pitchFamily="34" charset="0"/>
            </a:endParaRPr>
          </a:p>
          <a:p>
            <a:pPr>
              <a:defRPr sz="1200">
                <a:latin typeface="Arial" panose="020B0604020202020204" pitchFamily="34" charset="0"/>
                <a:cs typeface="Arial" panose="020B0604020202020204" pitchFamily="34" charset="0"/>
              </a:defRPr>
            </a:pPr>
            <a:r>
              <a:rPr lang="en-US" sz="1200" b="0" i="0" baseline="0" dirty="0">
                <a:effectLst/>
                <a:latin typeface="Arial" panose="020B0604020202020204" pitchFamily="34" charset="0"/>
                <a:cs typeface="Arial" panose="020B0604020202020204" pitchFamily="34" charset="0"/>
              </a:rPr>
              <a:t>The Coca-Cola Company - China</a:t>
            </a:r>
            <a:endParaRPr lang="en-US" sz="1200" b="0" dirty="0">
              <a:effectLst/>
              <a:latin typeface="Arial" panose="020B0604020202020204" pitchFamily="34" charset="0"/>
              <a:cs typeface="Arial" panose="020B0604020202020204" pitchFamily="34" charset="0"/>
            </a:endParaRPr>
          </a:p>
        </c:rich>
      </c:tx>
      <c:layout>
        <c:manualLayout>
          <c:xMode val="edge"/>
          <c:yMode val="edge"/>
          <c:x val="0.1961802639434812"/>
          <c:y val="7.4347435504591039E-2"/>
        </c:manualLayout>
      </c:layout>
      <c:overlay val="0"/>
    </c:title>
    <c:autoTitleDeleted val="0"/>
    <c:plotArea>
      <c:layout>
        <c:manualLayout>
          <c:layoutTarget val="inner"/>
          <c:xMode val="edge"/>
          <c:yMode val="edge"/>
          <c:x val="7.6619432763634338E-2"/>
          <c:y val="0.17269168264963181"/>
          <c:w val="0.84600810182647168"/>
          <c:h val="0.71240097849348227"/>
        </c:manualLayout>
      </c:layout>
      <c:barChart>
        <c:barDir val="col"/>
        <c:grouping val="stacked"/>
        <c:varyColors val="0"/>
        <c:ser>
          <c:idx val="0"/>
          <c:order val="0"/>
          <c:tx>
            <c:strRef>
              <c:f>'China Charts'!$O$29</c:f>
              <c:strCache>
                <c:ptCount val="1"/>
                <c:pt idx="0">
                  <c:v>Bottled Water</c:v>
                </c:pt>
              </c:strCache>
            </c:strRef>
          </c:tx>
          <c:spPr>
            <a:solidFill>
              <a:schemeClr val="bg2"/>
            </a:solidFill>
            <a:ln>
              <a:solidFill>
                <a:schemeClr val="tx1"/>
              </a:solidFill>
            </a:ln>
            <a:effectLst/>
          </c:spPr>
          <c:invertIfNegative val="0"/>
          <c:cat>
            <c:numRef>
              <c:f>'China Charts'!$P$28:$Z$28</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'China Charts'!$P$29:$Z$29</c:f>
              <c:numCache>
                <c:formatCode>0.0</c:formatCode>
                <c:ptCount val="11"/>
                <c:pt idx="0">
                  <c:v>0</c:v>
                </c:pt>
                <c:pt idx="1">
                  <c:v>0</c:v>
                </c:pt>
                <c:pt idx="2">
                  <c:v>2.1771526027397271E-2</c:v>
                </c:pt>
                <c:pt idx="3">
                  <c:v>2.7646438356164402E-2</c:v>
                </c:pt>
                <c:pt idx="4">
                  <c:v>3.2859780821917851E-2</c:v>
                </c:pt>
                <c:pt idx="5">
                  <c:v>4.2407808219178084E-2</c:v>
                </c:pt>
                <c:pt idx="6">
                  <c:v>4.3660082191780816E-2</c:v>
                </c:pt>
                <c:pt idx="7">
                  <c:v>4.5169972602739729E-2</c:v>
                </c:pt>
                <c:pt idx="8">
                  <c:v>4.7185698630137003E-2</c:v>
                </c:pt>
                <c:pt idx="9">
                  <c:v>7.5111260273972608E-2</c:v>
                </c:pt>
                <c:pt idx="10">
                  <c:v>0.1045070410958904</c:v>
                </c:pt>
              </c:numCache>
            </c:numRef>
          </c:val>
        </c:ser>
        <c:ser>
          <c:idx val="1"/>
          <c:order val="1"/>
          <c:tx>
            <c:strRef>
              <c:f>'China Charts'!$O$30</c:f>
              <c:strCache>
                <c:ptCount val="1"/>
                <c:pt idx="0">
                  <c:v>Carbonates</c:v>
                </c:pt>
              </c:strCache>
            </c:strRef>
          </c:tx>
          <c:spPr>
            <a:solidFill>
              <a:schemeClr val="accent1"/>
            </a:solidFill>
            <a:ln>
              <a:solidFill>
                <a:schemeClr val="accent1"/>
              </a:solidFill>
            </a:ln>
            <a:effectLst/>
          </c:spPr>
          <c:invertIfNegative val="0"/>
          <c:cat>
            <c:numRef>
              <c:f>'China Charts'!$P$28:$Z$28</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'China Charts'!$P$30:$Z$30</c:f>
              <c:numCache>
                <c:formatCode>0.0</c:formatCode>
                <c:ptCount val="11"/>
                <c:pt idx="0">
                  <c:v>2.140890410958904</c:v>
                </c:pt>
                <c:pt idx="1">
                  <c:v>2.2485945205479507</c:v>
                </c:pt>
                <c:pt idx="2">
                  <c:v>2.373763013698627</c:v>
                </c:pt>
                <c:pt idx="3">
                  <c:v>2.5270860273972602</c:v>
                </c:pt>
                <c:pt idx="4">
                  <c:v>2.7316641095890386</c:v>
                </c:pt>
                <c:pt idx="5">
                  <c:v>3.1553671232876708</c:v>
                </c:pt>
                <c:pt idx="6">
                  <c:v>3.5141260273972601</c:v>
                </c:pt>
                <c:pt idx="7">
                  <c:v>3.9513178082191782</c:v>
                </c:pt>
                <c:pt idx="8">
                  <c:v>4.4971534246575384</c:v>
                </c:pt>
                <c:pt idx="9">
                  <c:v>4.9355342465753349</c:v>
                </c:pt>
                <c:pt idx="10">
                  <c:v>5.1660849315068402</c:v>
                </c:pt>
              </c:numCache>
            </c:numRef>
          </c:val>
        </c:ser>
        <c:ser>
          <c:idx val="2"/>
          <c:order val="2"/>
          <c:tx>
            <c:strRef>
              <c:f>'China Charts'!$O$31</c:f>
              <c:strCache>
                <c:ptCount val="1"/>
                <c:pt idx="0">
                  <c:v>Fruit/Vegetable Juice</c:v>
                </c:pt>
              </c:strCache>
            </c:strRef>
          </c:tx>
          <c:spPr>
            <a:solidFill>
              <a:srgbClr val="BFBFBF"/>
            </a:solidFill>
            <a:ln>
              <a:solidFill>
                <a:srgbClr val="BFBFBF"/>
              </a:solidFill>
            </a:ln>
            <a:effectLst/>
          </c:spPr>
          <c:invertIfNegative val="0"/>
          <c:cat>
            <c:numRef>
              <c:f>'China Charts'!$P$28:$Z$28</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'China Charts'!$P$31:$Z$31</c:f>
              <c:numCache>
                <c:formatCode>0.0</c:formatCode>
                <c:ptCount val="11"/>
                <c:pt idx="0">
                  <c:v>4.1017479452054801E-3</c:v>
                </c:pt>
                <c:pt idx="1">
                  <c:v>5.1745424657534331E-3</c:v>
                </c:pt>
                <c:pt idx="2">
                  <c:v>4.9213698630137095E-2</c:v>
                </c:pt>
                <c:pt idx="3">
                  <c:v>7.4403232876712438E-2</c:v>
                </c:pt>
                <c:pt idx="4">
                  <c:v>0.13750109589041118</c:v>
                </c:pt>
                <c:pt idx="5">
                  <c:v>0.31096493150685001</c:v>
                </c:pt>
                <c:pt idx="6">
                  <c:v>0.53870986301369939</c:v>
                </c:pt>
                <c:pt idx="7">
                  <c:v>0.81247808219178153</c:v>
                </c:pt>
                <c:pt idx="8">
                  <c:v>1.0559641095890397</c:v>
                </c:pt>
                <c:pt idx="9">
                  <c:v>1.2289695890410959</c:v>
                </c:pt>
                <c:pt idx="10">
                  <c:v>1.4449336986301347</c:v>
                </c:pt>
              </c:numCache>
            </c:numRef>
          </c:val>
        </c:ser>
        <c:ser>
          <c:idx val="3"/>
          <c:order val="3"/>
          <c:tx>
            <c:strRef>
              <c:f>'China Charts'!$O$32</c:f>
              <c:strCache>
                <c:ptCount val="1"/>
                <c:pt idx="0">
                  <c:v>RTD Tea</c:v>
                </c:pt>
              </c:strCache>
            </c:strRef>
          </c:tx>
          <c:spPr>
            <a:solidFill>
              <a:srgbClr val="FB5818"/>
            </a:solidFill>
            <a:ln>
              <a:solidFill>
                <a:srgbClr val="FB5818"/>
              </a:solidFill>
            </a:ln>
            <a:effectLst/>
          </c:spPr>
          <c:invertIfNegative val="0"/>
          <c:cat>
            <c:numRef>
              <c:f>'China Charts'!$P$28:$Z$28</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'China Charts'!$P$32:$Z$32</c:f>
              <c:numCache>
                <c:formatCode>0.0</c:formatCode>
                <c:ptCount val="11"/>
                <c:pt idx="0">
                  <c:v>1.0953849315068521E-3</c:v>
                </c:pt>
                <c:pt idx="1">
                  <c:v>1.3890854794520575E-3</c:v>
                </c:pt>
                <c:pt idx="2">
                  <c:v>1.5507758904109601E-3</c:v>
                </c:pt>
                <c:pt idx="3">
                  <c:v>1.3684320547945232E-3</c:v>
                </c:pt>
                <c:pt idx="4">
                  <c:v>1.4791920547945205E-3</c:v>
                </c:pt>
                <c:pt idx="5">
                  <c:v>4.5153671232876823E-3</c:v>
                </c:pt>
                <c:pt idx="6">
                  <c:v>5.6547780821917873E-3</c:v>
                </c:pt>
                <c:pt idx="7">
                  <c:v>1.9482758904109619E-3</c:v>
                </c:pt>
                <c:pt idx="8">
                  <c:v>2.93487397260274E-2</c:v>
                </c:pt>
                <c:pt idx="9">
                  <c:v>3.6673616438356225E-2</c:v>
                </c:pt>
                <c:pt idx="10">
                  <c:v>4.2278958904109556E-2</c:v>
                </c:pt>
              </c:numCache>
            </c:numRef>
          </c:val>
        </c:ser>
        <c:dLbls>
          <c:showLegendKey val="0"/>
          <c:showVal val="0"/>
          <c:showCatName val="0"/>
          <c:showSerName val="0"/>
          <c:showPercent val="0"/>
          <c:showBubbleSize val="0"/>
        </c:dLbls>
        <c:gapWidth val="100"/>
        <c:overlap val="100"/>
        <c:axId val="436046976"/>
        <c:axId val="431545968"/>
      </c:barChart>
      <c:catAx>
        <c:axId val="436046976"/>
        <c:scaling>
          <c:orientation val="minMax"/>
        </c:scaling>
        <c:delete val="0"/>
        <c:axPos val="b"/>
        <c:numFmt formatCode="General" sourceLinked="1"/>
        <c:majorTickMark val="out"/>
        <c:minorTickMark val="none"/>
        <c:tickLblPos val="nextTo"/>
        <c:spPr>
          <a:ln>
            <a:solidFill>
              <a:schemeClr val="tx1"/>
            </a:solidFill>
          </a:ln>
        </c:spPr>
        <c:txPr>
          <a:bodyPr/>
          <a:lstStyle/>
          <a:p>
            <a:pPr>
              <a:defRPr sz="900">
                <a:latin typeface="+mn-lt"/>
              </a:defRPr>
            </a:pPr>
            <a:endParaRPr lang="en-US"/>
          </a:p>
        </c:txPr>
        <c:crossAx val="431545968"/>
        <c:crosses val="autoZero"/>
        <c:auto val="1"/>
        <c:lblAlgn val="ctr"/>
        <c:lblOffset val="100"/>
        <c:noMultiLvlLbl val="0"/>
      </c:catAx>
      <c:valAx>
        <c:axId val="431545968"/>
        <c:scaling>
          <c:orientation val="minMax"/>
        </c:scaling>
        <c:delete val="0"/>
        <c:axPos val="l"/>
        <c:numFmt formatCode="0" sourceLinked="0"/>
        <c:majorTickMark val="out"/>
        <c:minorTickMark val="none"/>
        <c:tickLblPos val="nextTo"/>
        <c:spPr>
          <a:ln>
            <a:solidFill>
              <a:schemeClr val="tx1"/>
            </a:solidFill>
          </a:ln>
        </c:spPr>
        <c:txPr>
          <a:bodyPr/>
          <a:lstStyle/>
          <a:p>
            <a:pPr>
              <a:defRPr sz="1200">
                <a:latin typeface="Arial" panose="020B0604020202020204" pitchFamily="34" charset="0"/>
                <a:cs typeface="Arial" panose="020B0604020202020204" pitchFamily="34" charset="0"/>
              </a:defRPr>
            </a:pPr>
            <a:endParaRPr lang="en-US"/>
          </a:p>
        </c:txPr>
        <c:crossAx val="436046976"/>
        <c:crosses val="autoZero"/>
        <c:crossBetween val="between"/>
      </c:valAx>
    </c:plotArea>
    <c:legend>
      <c:legendPos val="r"/>
      <c:layout>
        <c:manualLayout>
          <c:xMode val="edge"/>
          <c:yMode val="edge"/>
          <c:x val="0.13010351429552564"/>
          <c:y val="0.23202636849897201"/>
          <c:w val="0.4794317644135897"/>
          <c:h val="0.2860204185856795"/>
        </c:manualLayout>
      </c:layout>
      <c:overlay val="0"/>
      <c:txPr>
        <a:bodyPr/>
        <a:lstStyle/>
        <a:p>
          <a:pPr>
            <a:defRPr sz="1200"/>
          </a:pPr>
          <a:endParaRPr lang="en-US"/>
        </a:p>
      </c:txPr>
    </c:legend>
    <c:plotVisOnly val="1"/>
    <c:dispBlanksAs val="gap"/>
    <c:showDLblsOverMax val="0"/>
  </c:chart>
  <c:spPr>
    <a:ln>
      <a:noFill/>
    </a:ln>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200" b="0">
                <a:latin typeface="Arial" panose="020B0604020202020204" pitchFamily="34" charset="0"/>
                <a:cs typeface="Arial" panose="020B0604020202020204" pitchFamily="34" charset="0"/>
              </a:defRPr>
            </a:pPr>
            <a:r>
              <a:rPr lang="en-US" sz="1200" b="0" i="0" baseline="0" dirty="0" smtClean="0">
                <a:effectLst/>
                <a:latin typeface="Arial" panose="020B0604020202020204" pitchFamily="34" charset="0"/>
                <a:cs typeface="Arial" panose="020B0604020202020204" pitchFamily="34" charset="0"/>
              </a:rPr>
              <a:t>Per </a:t>
            </a:r>
            <a:r>
              <a:rPr lang="en-US" sz="1200" b="0" i="0" baseline="0" dirty="0">
                <a:effectLst/>
                <a:latin typeface="Arial" panose="020B0604020202020204" pitchFamily="34" charset="0"/>
                <a:cs typeface="Arial" panose="020B0604020202020204" pitchFamily="34" charset="0"/>
              </a:rPr>
              <a:t>Capita Daily Calories Sold (kcal)</a:t>
            </a:r>
            <a:endParaRPr lang="en-US" sz="1200" b="0" dirty="0">
              <a:effectLst/>
              <a:latin typeface="Arial" panose="020B0604020202020204" pitchFamily="34" charset="0"/>
              <a:cs typeface="Arial" panose="020B0604020202020204" pitchFamily="34" charset="0"/>
            </a:endParaRPr>
          </a:p>
          <a:p>
            <a:pPr>
              <a:defRPr sz="1200" b="0">
                <a:latin typeface="Arial" panose="020B0604020202020204" pitchFamily="34" charset="0"/>
                <a:cs typeface="Arial" panose="020B0604020202020204" pitchFamily="34" charset="0"/>
              </a:defRPr>
            </a:pPr>
            <a:r>
              <a:rPr lang="en-US" sz="1200" b="0" i="0" baseline="0" dirty="0">
                <a:effectLst/>
                <a:latin typeface="Arial" panose="020B0604020202020204" pitchFamily="34" charset="0"/>
                <a:cs typeface="Arial" panose="020B0604020202020204" pitchFamily="34" charset="0"/>
              </a:rPr>
              <a:t>PepsiCo - China</a:t>
            </a:r>
            <a:endParaRPr lang="en-US" sz="1200" b="0" dirty="0">
              <a:effectLst/>
              <a:latin typeface="Arial" panose="020B0604020202020204" pitchFamily="34" charset="0"/>
              <a:cs typeface="Arial" panose="020B0604020202020204" pitchFamily="34" charset="0"/>
            </a:endParaRPr>
          </a:p>
        </c:rich>
      </c:tx>
      <c:layout>
        <c:manualLayout>
          <c:xMode val="edge"/>
          <c:yMode val="edge"/>
          <c:x val="0.21302407122641792"/>
          <c:y val="0.11959273534446906"/>
        </c:manualLayout>
      </c:layout>
      <c:overlay val="0"/>
    </c:title>
    <c:autoTitleDeleted val="0"/>
    <c:plotArea>
      <c:layout>
        <c:manualLayout>
          <c:layoutTarget val="inner"/>
          <c:xMode val="edge"/>
          <c:yMode val="edge"/>
          <c:x val="9.6925589951934871E-2"/>
          <c:y val="0.20860072443442854"/>
          <c:w val="0.86197764324839832"/>
          <c:h val="0.64441859865300977"/>
        </c:manualLayout>
      </c:layout>
      <c:barChart>
        <c:barDir val="col"/>
        <c:grouping val="stacked"/>
        <c:varyColors val="0"/>
        <c:ser>
          <c:idx val="0"/>
          <c:order val="0"/>
          <c:tx>
            <c:strRef>
              <c:f>'China Charts'!$O$34</c:f>
              <c:strCache>
                <c:ptCount val="1"/>
                <c:pt idx="0">
                  <c:v>Carbonates</c:v>
                </c:pt>
              </c:strCache>
            </c:strRef>
          </c:tx>
          <c:spPr>
            <a:solidFill>
              <a:schemeClr val="accent1"/>
            </a:solidFill>
            <a:ln>
              <a:noFill/>
            </a:ln>
            <a:effectLst/>
          </c:spPr>
          <c:invertIfNegative val="0"/>
          <c:cat>
            <c:numRef>
              <c:f>'China Charts'!$P$33:$Z$33</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'China Charts'!$P$34:$Z$34</c:f>
              <c:numCache>
                <c:formatCode>0.0</c:formatCode>
                <c:ptCount val="11"/>
                <c:pt idx="0">
                  <c:v>1.3686895890410973</c:v>
                </c:pt>
                <c:pt idx="1">
                  <c:v>1.4892150684931507</c:v>
                </c:pt>
                <c:pt idx="2">
                  <c:v>1.6309953424657535</c:v>
                </c:pt>
                <c:pt idx="3">
                  <c:v>1.8414827397260292</c:v>
                </c:pt>
                <c:pt idx="4">
                  <c:v>2.0839726027397258</c:v>
                </c:pt>
                <c:pt idx="5">
                  <c:v>2.3114915068493151</c:v>
                </c:pt>
                <c:pt idx="6">
                  <c:v>2.5364808219178077</c:v>
                </c:pt>
                <c:pt idx="7">
                  <c:v>2.6971306849315098</c:v>
                </c:pt>
                <c:pt idx="8">
                  <c:v>2.9193999999999987</c:v>
                </c:pt>
                <c:pt idx="9">
                  <c:v>3.0128904109589008</c:v>
                </c:pt>
                <c:pt idx="10">
                  <c:v>3.1012821917808195</c:v>
                </c:pt>
              </c:numCache>
            </c:numRef>
          </c:val>
        </c:ser>
        <c:ser>
          <c:idx val="1"/>
          <c:order val="1"/>
          <c:tx>
            <c:strRef>
              <c:f>'China Charts'!$O$35</c:f>
              <c:strCache>
                <c:ptCount val="1"/>
                <c:pt idx="0">
                  <c:v>Fruit/Vegetable Juice</c:v>
                </c:pt>
              </c:strCache>
            </c:strRef>
          </c:tx>
          <c:spPr>
            <a:solidFill>
              <a:srgbClr val="BFBFBF"/>
            </a:solidFill>
            <a:ln>
              <a:noFill/>
            </a:ln>
          </c:spPr>
          <c:invertIfNegative val="0"/>
          <c:cat>
            <c:numRef>
              <c:f>'China Charts'!$P$33:$Z$33</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'China Charts'!$P$35:$Z$35</c:f>
              <c:numCache>
                <c:formatCode>0.0</c:formatCode>
                <c:ptCount val="11"/>
                <c:pt idx="0">
                  <c:v>0</c:v>
                </c:pt>
                <c:pt idx="1">
                  <c:v>0</c:v>
                </c:pt>
                <c:pt idx="2">
                  <c:v>0</c:v>
                </c:pt>
                <c:pt idx="3">
                  <c:v>0</c:v>
                </c:pt>
                <c:pt idx="4">
                  <c:v>0</c:v>
                </c:pt>
                <c:pt idx="5">
                  <c:v>0</c:v>
                </c:pt>
                <c:pt idx="6">
                  <c:v>0</c:v>
                </c:pt>
                <c:pt idx="7">
                  <c:v>0</c:v>
                </c:pt>
                <c:pt idx="8">
                  <c:v>0.14028049315068494</c:v>
                </c:pt>
                <c:pt idx="9">
                  <c:v>0.20794539726027431</c:v>
                </c:pt>
                <c:pt idx="10">
                  <c:v>0.25832819178082256</c:v>
                </c:pt>
              </c:numCache>
            </c:numRef>
          </c:val>
        </c:ser>
        <c:ser>
          <c:idx val="2"/>
          <c:order val="2"/>
          <c:tx>
            <c:strRef>
              <c:f>'China Charts'!$O$36</c:f>
              <c:strCache>
                <c:ptCount val="1"/>
                <c:pt idx="0">
                  <c:v>Sports and Energy Drinks</c:v>
                </c:pt>
              </c:strCache>
            </c:strRef>
          </c:tx>
          <c:spPr>
            <a:solidFill>
              <a:srgbClr val="FB5818"/>
            </a:solidFill>
            <a:ln>
              <a:noFill/>
            </a:ln>
            <a:effectLst/>
          </c:spPr>
          <c:invertIfNegative val="0"/>
          <c:cat>
            <c:numRef>
              <c:f>'China Charts'!$P$33:$Z$33</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'China Charts'!$P$36:$Z$36</c:f>
              <c:numCache>
                <c:formatCode>0.0</c:formatCode>
                <c:ptCount val="11"/>
                <c:pt idx="0">
                  <c:v>0</c:v>
                </c:pt>
                <c:pt idx="1">
                  <c:v>2.8644383561643861E-3</c:v>
                </c:pt>
                <c:pt idx="2">
                  <c:v>3.0812794520547952E-3</c:v>
                </c:pt>
                <c:pt idx="3">
                  <c:v>3.3086684931506816E-3</c:v>
                </c:pt>
                <c:pt idx="4">
                  <c:v>3.5441808219178147E-3</c:v>
                </c:pt>
                <c:pt idx="5">
                  <c:v>4.196531506849315E-3</c:v>
                </c:pt>
                <c:pt idx="6">
                  <c:v>5.7639342465753349E-3</c:v>
                </c:pt>
                <c:pt idx="7">
                  <c:v>8.0274739726027503E-3</c:v>
                </c:pt>
                <c:pt idx="8">
                  <c:v>1.5972158904109589E-2</c:v>
                </c:pt>
                <c:pt idx="9">
                  <c:v>1.6605600000000005E-2</c:v>
                </c:pt>
                <c:pt idx="10">
                  <c:v>1.7326761643835644E-2</c:v>
                </c:pt>
              </c:numCache>
            </c:numRef>
          </c:val>
        </c:ser>
        <c:dLbls>
          <c:showLegendKey val="0"/>
          <c:showVal val="0"/>
          <c:showCatName val="0"/>
          <c:showSerName val="0"/>
          <c:showPercent val="0"/>
          <c:showBubbleSize val="0"/>
        </c:dLbls>
        <c:gapWidth val="100"/>
        <c:overlap val="100"/>
        <c:axId val="431546752"/>
        <c:axId val="431547144"/>
      </c:barChart>
      <c:catAx>
        <c:axId val="431546752"/>
        <c:scaling>
          <c:orientation val="minMax"/>
        </c:scaling>
        <c:delete val="0"/>
        <c:axPos val="b"/>
        <c:numFmt formatCode="General" sourceLinked="1"/>
        <c:majorTickMark val="out"/>
        <c:minorTickMark val="none"/>
        <c:tickLblPos val="nextTo"/>
        <c:spPr>
          <a:ln>
            <a:solidFill>
              <a:schemeClr val="tx1"/>
            </a:solidFill>
          </a:ln>
        </c:spPr>
        <c:txPr>
          <a:bodyPr/>
          <a:lstStyle/>
          <a:p>
            <a:pPr>
              <a:defRPr sz="900">
                <a:latin typeface="Arial" panose="020B0604020202020204" pitchFamily="34" charset="0"/>
                <a:cs typeface="Arial" panose="020B0604020202020204" pitchFamily="34" charset="0"/>
              </a:defRPr>
            </a:pPr>
            <a:endParaRPr lang="en-US"/>
          </a:p>
        </c:txPr>
        <c:crossAx val="431547144"/>
        <c:crosses val="autoZero"/>
        <c:auto val="1"/>
        <c:lblAlgn val="ctr"/>
        <c:lblOffset val="100"/>
        <c:noMultiLvlLbl val="0"/>
      </c:catAx>
      <c:valAx>
        <c:axId val="431547144"/>
        <c:scaling>
          <c:orientation val="minMax"/>
        </c:scaling>
        <c:delete val="0"/>
        <c:axPos val="l"/>
        <c:numFmt formatCode="0" sourceLinked="0"/>
        <c:majorTickMark val="out"/>
        <c:minorTickMark val="none"/>
        <c:tickLblPos val="nextTo"/>
        <c:spPr>
          <a:ln>
            <a:solidFill>
              <a:schemeClr val="tx1"/>
            </a:solidFill>
          </a:ln>
        </c:spPr>
        <c:txPr>
          <a:bodyPr/>
          <a:lstStyle/>
          <a:p>
            <a:pPr>
              <a:defRPr sz="1200">
                <a:latin typeface="Arial" panose="020B0604020202020204" pitchFamily="34" charset="0"/>
                <a:cs typeface="Arial" panose="020B0604020202020204" pitchFamily="34" charset="0"/>
              </a:defRPr>
            </a:pPr>
            <a:endParaRPr lang="en-US"/>
          </a:p>
        </c:txPr>
        <c:crossAx val="431546752"/>
        <c:crosses val="autoZero"/>
        <c:crossBetween val="between"/>
      </c:valAx>
    </c:plotArea>
    <c:legend>
      <c:legendPos val="r"/>
      <c:layout>
        <c:manualLayout>
          <c:xMode val="edge"/>
          <c:yMode val="edge"/>
          <c:x val="0.13200604599763333"/>
          <c:y val="0.25974375590396326"/>
          <c:w val="0.51727454195906708"/>
          <c:h val="0.19801812214473855"/>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47473753280839"/>
          <c:y val="0.19499180722509626"/>
          <c:w val="0.83313648293963261"/>
          <c:h val="0.71944946930235598"/>
        </c:manualLayout>
      </c:layout>
      <c:barChart>
        <c:barDir val="col"/>
        <c:grouping val="stacked"/>
        <c:varyColors val="0"/>
        <c:ser>
          <c:idx val="1"/>
          <c:order val="0"/>
          <c:tx>
            <c:strRef>
              <c:f>China!$B$8</c:f>
              <c:strCache>
                <c:ptCount val="1"/>
                <c:pt idx="0">
                  <c:v> Caloric soft drinks</c:v>
                </c:pt>
              </c:strCache>
            </c:strRef>
          </c:tx>
          <c:spPr>
            <a:solidFill>
              <a:srgbClr val="FCC917"/>
            </a:solidFill>
          </c:spPr>
          <c:invertIfNegative val="0"/>
          <c:cat>
            <c:numRef>
              <c:f>China!$C$2:$Q$2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China!$C$8:$Q$8</c:f>
              <c:numCache>
                <c:formatCode>#,##0</c:formatCode>
                <c:ptCount val="15"/>
                <c:pt idx="0">
                  <c:v>11.950851745379875</c:v>
                </c:pt>
                <c:pt idx="1">
                  <c:v>12.922465708418891</c:v>
                </c:pt>
                <c:pt idx="2">
                  <c:v>13.796918275154002</c:v>
                </c:pt>
                <c:pt idx="3">
                  <c:v>14.671370841889116</c:v>
                </c:pt>
                <c:pt idx="4">
                  <c:v>15.448662012320327</c:v>
                </c:pt>
                <c:pt idx="5">
                  <c:v>16.614598767967145</c:v>
                </c:pt>
                <c:pt idx="6">
                  <c:v>18.169181108829566</c:v>
                </c:pt>
                <c:pt idx="7">
                  <c:v>19.82092484599589</c:v>
                </c:pt>
                <c:pt idx="8">
                  <c:v>21.472668583162218</c:v>
                </c:pt>
                <c:pt idx="9">
                  <c:v>22.832928131416836</c:v>
                </c:pt>
                <c:pt idx="10">
                  <c:v>23.415896509240248</c:v>
                </c:pt>
                <c:pt idx="11">
                  <c:v>24.290349075975357</c:v>
                </c:pt>
                <c:pt idx="12">
                  <c:v>23.901703490759751</c:v>
                </c:pt>
                <c:pt idx="13">
                  <c:v>25.164801642710472</c:v>
                </c:pt>
                <c:pt idx="14">
                  <c:v>25.650608624229974</c:v>
                </c:pt>
              </c:numCache>
            </c:numRef>
          </c:val>
        </c:ser>
        <c:ser>
          <c:idx val="2"/>
          <c:order val="1"/>
          <c:tx>
            <c:strRef>
              <c:f>China!$B$9</c:f>
              <c:strCache>
                <c:ptCount val="1"/>
                <c:pt idx="0">
                  <c:v>  Juice drinks</c:v>
                </c:pt>
              </c:strCache>
            </c:strRef>
          </c:tx>
          <c:spPr>
            <a:solidFill>
              <a:srgbClr val="BFBFBF"/>
            </a:solidFill>
          </c:spPr>
          <c:invertIfNegative val="0"/>
          <c:cat>
            <c:numRef>
              <c:f>China!$C$2:$Q$2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China!$C$9:$Q$9</c:f>
              <c:numCache>
                <c:formatCode>#,##0</c:formatCode>
                <c:ptCount val="15"/>
                <c:pt idx="0">
                  <c:v>3.7892944558521551</c:v>
                </c:pt>
                <c:pt idx="1">
                  <c:v>4.3722628336755642</c:v>
                </c:pt>
                <c:pt idx="2">
                  <c:v>5.5381995893223808</c:v>
                </c:pt>
                <c:pt idx="3">
                  <c:v>7.4814275154004104</c:v>
                </c:pt>
                <c:pt idx="4">
                  <c:v>10.10478521560575</c:v>
                </c:pt>
                <c:pt idx="5">
                  <c:v>12.436658726899383</c:v>
                </c:pt>
                <c:pt idx="6">
                  <c:v>14.865693634496919</c:v>
                </c:pt>
                <c:pt idx="7">
                  <c:v>17.68337412731006</c:v>
                </c:pt>
                <c:pt idx="8">
                  <c:v>19.820924845995894</c:v>
                </c:pt>
                <c:pt idx="9">
                  <c:v>22.24995975359343</c:v>
                </c:pt>
                <c:pt idx="10">
                  <c:v>25.261963039014368</c:v>
                </c:pt>
                <c:pt idx="11">
                  <c:v>26.622222587268986</c:v>
                </c:pt>
                <c:pt idx="12">
                  <c:v>27.690997946611901</c:v>
                </c:pt>
                <c:pt idx="13">
                  <c:v>29.245580287474333</c:v>
                </c:pt>
                <c:pt idx="14">
                  <c:v>28.856934702258727</c:v>
                </c:pt>
              </c:numCache>
            </c:numRef>
          </c:val>
        </c:ser>
        <c:ser>
          <c:idx val="3"/>
          <c:order val="2"/>
          <c:tx>
            <c:strRef>
              <c:f>China!$B$10</c:f>
              <c:strCache>
                <c:ptCount val="1"/>
                <c:pt idx="0">
                  <c:v>  Sports and energy drinks</c:v>
                </c:pt>
              </c:strCache>
            </c:strRef>
          </c:tx>
          <c:spPr>
            <a:solidFill>
              <a:srgbClr val="FB5818"/>
            </a:solidFill>
          </c:spPr>
          <c:invertIfNegative val="0"/>
          <c:cat>
            <c:numRef>
              <c:f>China!$C$2:$Q$2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China!$C$10:$Q$10</c:f>
              <c:numCache>
                <c:formatCode>#,##0</c:formatCode>
                <c:ptCount val="15"/>
                <c:pt idx="0">
                  <c:v>0.97161396303901426</c:v>
                </c:pt>
                <c:pt idx="1">
                  <c:v>1.0687753593429157</c:v>
                </c:pt>
                <c:pt idx="2">
                  <c:v>1.165936755646817</c:v>
                </c:pt>
                <c:pt idx="3">
                  <c:v>1.2630981519507187</c:v>
                </c:pt>
                <c:pt idx="4">
                  <c:v>1.3602595482546198</c:v>
                </c:pt>
                <c:pt idx="5">
                  <c:v>1.4574209445585216</c:v>
                </c:pt>
                <c:pt idx="6">
                  <c:v>1.6517437371663244</c:v>
                </c:pt>
                <c:pt idx="7">
                  <c:v>1.7489051334702257</c:v>
                </c:pt>
                <c:pt idx="8">
                  <c:v>1.9432279260780285</c:v>
                </c:pt>
                <c:pt idx="9">
                  <c:v>2.0403893223819303</c:v>
                </c:pt>
                <c:pt idx="10">
                  <c:v>2.331873511293634</c:v>
                </c:pt>
                <c:pt idx="11">
                  <c:v>2.8176804928131407</c:v>
                </c:pt>
                <c:pt idx="12">
                  <c:v>3.2063260780287468</c:v>
                </c:pt>
                <c:pt idx="13">
                  <c:v>3.789294455852156</c:v>
                </c:pt>
                <c:pt idx="14">
                  <c:v>4.4694242299794658</c:v>
                </c:pt>
              </c:numCache>
            </c:numRef>
          </c:val>
        </c:ser>
        <c:dLbls>
          <c:showLegendKey val="0"/>
          <c:showVal val="0"/>
          <c:showCatName val="0"/>
          <c:showSerName val="0"/>
          <c:showPercent val="0"/>
          <c:showBubbleSize val="0"/>
        </c:dLbls>
        <c:gapWidth val="124"/>
        <c:overlap val="100"/>
        <c:axId val="523126336"/>
        <c:axId val="523126728"/>
      </c:barChart>
      <c:catAx>
        <c:axId val="523126336"/>
        <c:scaling>
          <c:orientation val="minMax"/>
        </c:scaling>
        <c:delete val="0"/>
        <c:axPos val="b"/>
        <c:title>
          <c:tx>
            <c:rich>
              <a:bodyPr/>
              <a:lstStyle/>
              <a:p>
                <a:pPr>
                  <a:defRPr sz="1200" b="0">
                    <a:latin typeface="Arial" panose="020B0604020202020204" pitchFamily="34" charset="0"/>
                    <a:cs typeface="Arial" panose="020B0604020202020204" pitchFamily="34" charset="0"/>
                  </a:defRPr>
                </a:pPr>
                <a:r>
                  <a:rPr lang="en-US" sz="1200" b="0">
                    <a:latin typeface="Arial" panose="020B0604020202020204" pitchFamily="34" charset="0"/>
                    <a:cs typeface="Arial" panose="020B0604020202020204" pitchFamily="34" charset="0"/>
                  </a:rPr>
                  <a:t>Year</a:t>
                </a:r>
              </a:p>
            </c:rich>
          </c:tx>
          <c:overlay val="0"/>
        </c:title>
        <c:numFmt formatCode="General" sourceLinked="1"/>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523126728"/>
        <c:crosses val="autoZero"/>
        <c:auto val="1"/>
        <c:lblAlgn val="ctr"/>
        <c:lblOffset val="100"/>
        <c:noMultiLvlLbl val="0"/>
      </c:catAx>
      <c:valAx>
        <c:axId val="523126728"/>
        <c:scaling>
          <c:orientation val="minMax"/>
        </c:scaling>
        <c:delete val="0"/>
        <c:axPos val="l"/>
        <c:majorGridlines>
          <c:spPr>
            <a:ln>
              <a:solidFill>
                <a:srgbClr val="BFBFBF"/>
              </a:solidFill>
            </a:ln>
          </c:spPr>
        </c:majorGridlines>
        <c:title>
          <c:tx>
            <c:rich>
              <a:bodyPr rot="-5400000" vert="horz"/>
              <a:lstStyle/>
              <a:p>
                <a:pPr>
                  <a:defRPr sz="1200" b="0">
                    <a:latin typeface="Arial" panose="020B0604020202020204" pitchFamily="34" charset="0"/>
                    <a:cs typeface="Arial" panose="020B0604020202020204" pitchFamily="34" charset="0"/>
                  </a:defRPr>
                </a:pPr>
                <a:r>
                  <a:rPr lang="en-US" sz="1200" b="0" dirty="0">
                    <a:latin typeface="Arial" panose="020B0604020202020204" pitchFamily="34" charset="0"/>
                    <a:cs typeface="Arial" panose="020B0604020202020204" pitchFamily="34" charset="0"/>
                  </a:rPr>
                  <a:t>mL/d per capita</a:t>
                </a:r>
              </a:p>
            </c:rich>
          </c:tx>
          <c:layout>
            <c:manualLayout>
              <c:xMode val="edge"/>
              <c:yMode val="edge"/>
              <c:x val="4.027777777777778E-2"/>
              <c:y val="0.41205818022747159"/>
            </c:manualLayout>
          </c:layout>
          <c:overlay val="0"/>
        </c:title>
        <c:numFmt formatCode="#,##0" sourceLinked="1"/>
        <c:majorTickMark val="out"/>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523126336"/>
        <c:crosses val="autoZero"/>
        <c:crossBetween val="between"/>
      </c:valAx>
    </c:plotArea>
    <c:legend>
      <c:legendPos val="r"/>
      <c:layout>
        <c:manualLayout>
          <c:xMode val="edge"/>
          <c:yMode val="edge"/>
          <c:x val="0.158166447944007"/>
          <c:y val="0.22745714443145865"/>
          <c:w val="0.23766688538932634"/>
          <c:h val="0.1255757874015748"/>
        </c:manualLayout>
      </c:layout>
      <c:overlay val="0"/>
      <c:spPr>
        <a:solidFill>
          <a:srgbClr val="FFFFFF"/>
        </a:solidFill>
      </c:spPr>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85761154855644"/>
          <c:y val="0.1156829615048119"/>
          <c:w val="0.72928477690288718"/>
          <c:h val="0.75288577698500203"/>
        </c:manualLayout>
      </c:layout>
      <c:barChart>
        <c:barDir val="bar"/>
        <c:grouping val="clustered"/>
        <c:varyColors val="0"/>
        <c:ser>
          <c:idx val="0"/>
          <c:order val="0"/>
          <c:tx>
            <c:strRef>
              <c:f>'Annual volume all regions'!$B$2</c:f>
              <c:strCache>
                <c:ptCount val="1"/>
                <c:pt idx="0">
                  <c:v>2000</c:v>
                </c:pt>
              </c:strCache>
            </c:strRef>
          </c:tx>
          <c:invertIfNegative val="0"/>
          <c:cat>
            <c:strRef>
              <c:f>'Annual volume all regions'!$A$3:$A$10</c:f>
              <c:strCache>
                <c:ptCount val="8"/>
                <c:pt idx="0">
                  <c:v>Asia Pacific</c:v>
                </c:pt>
                <c:pt idx="1">
                  <c:v>Eastern Europe</c:v>
                </c:pt>
                <c:pt idx="2">
                  <c:v>Middle East and Africa</c:v>
                </c:pt>
                <c:pt idx="3">
                  <c:v>World</c:v>
                </c:pt>
                <c:pt idx="4">
                  <c:v>Latin America</c:v>
                </c:pt>
                <c:pt idx="5">
                  <c:v>Western Europe</c:v>
                </c:pt>
                <c:pt idx="6">
                  <c:v>Australasia</c:v>
                </c:pt>
                <c:pt idx="7">
                  <c:v>North America</c:v>
                </c:pt>
              </c:strCache>
            </c:strRef>
          </c:cat>
          <c:val>
            <c:numRef>
              <c:f>'Annual volume all regions'!$B$3:$B$10</c:f>
            </c:numRef>
          </c:val>
        </c:ser>
        <c:ser>
          <c:idx val="1"/>
          <c:order val="1"/>
          <c:tx>
            <c:strRef>
              <c:f>'Annual volume all regions'!$C$2</c:f>
              <c:strCache>
                <c:ptCount val="1"/>
                <c:pt idx="0">
                  <c:v>2001</c:v>
                </c:pt>
              </c:strCache>
            </c:strRef>
          </c:tx>
          <c:invertIfNegative val="0"/>
          <c:cat>
            <c:strRef>
              <c:f>'Annual volume all regions'!$A$3:$A$10</c:f>
              <c:strCache>
                <c:ptCount val="8"/>
                <c:pt idx="0">
                  <c:v>Asia Pacific</c:v>
                </c:pt>
                <c:pt idx="1">
                  <c:v>Eastern Europe</c:v>
                </c:pt>
                <c:pt idx="2">
                  <c:v>Middle East and Africa</c:v>
                </c:pt>
                <c:pt idx="3">
                  <c:v>World</c:v>
                </c:pt>
                <c:pt idx="4">
                  <c:v>Latin America</c:v>
                </c:pt>
                <c:pt idx="5">
                  <c:v>Western Europe</c:v>
                </c:pt>
                <c:pt idx="6">
                  <c:v>Australasia</c:v>
                </c:pt>
                <c:pt idx="7">
                  <c:v>North America</c:v>
                </c:pt>
              </c:strCache>
            </c:strRef>
          </c:cat>
          <c:val>
            <c:numRef>
              <c:f>'Annual volume all regions'!$C$3:$C$10</c:f>
            </c:numRef>
          </c:val>
        </c:ser>
        <c:ser>
          <c:idx val="2"/>
          <c:order val="2"/>
          <c:tx>
            <c:strRef>
              <c:f>'Annual volume all regions'!$D$2</c:f>
              <c:strCache>
                <c:ptCount val="1"/>
                <c:pt idx="0">
                  <c:v>2002</c:v>
                </c:pt>
              </c:strCache>
            </c:strRef>
          </c:tx>
          <c:invertIfNegative val="0"/>
          <c:cat>
            <c:strRef>
              <c:f>'Annual volume all regions'!$A$3:$A$10</c:f>
              <c:strCache>
                <c:ptCount val="8"/>
                <c:pt idx="0">
                  <c:v>Asia Pacific</c:v>
                </c:pt>
                <c:pt idx="1">
                  <c:v>Eastern Europe</c:v>
                </c:pt>
                <c:pt idx="2">
                  <c:v>Middle East and Africa</c:v>
                </c:pt>
                <c:pt idx="3">
                  <c:v>World</c:v>
                </c:pt>
                <c:pt idx="4">
                  <c:v>Latin America</c:v>
                </c:pt>
                <c:pt idx="5">
                  <c:v>Western Europe</c:v>
                </c:pt>
                <c:pt idx="6">
                  <c:v>Australasia</c:v>
                </c:pt>
                <c:pt idx="7">
                  <c:v>North America</c:v>
                </c:pt>
              </c:strCache>
            </c:strRef>
          </c:cat>
          <c:val>
            <c:numRef>
              <c:f>'Annual volume all regions'!$D$3:$D$10</c:f>
            </c:numRef>
          </c:val>
        </c:ser>
        <c:ser>
          <c:idx val="3"/>
          <c:order val="3"/>
          <c:tx>
            <c:strRef>
              <c:f>'Annual volume all regions'!$E$2</c:f>
              <c:strCache>
                <c:ptCount val="1"/>
                <c:pt idx="0">
                  <c:v>2003</c:v>
                </c:pt>
              </c:strCache>
            </c:strRef>
          </c:tx>
          <c:invertIfNegative val="0"/>
          <c:cat>
            <c:strRef>
              <c:f>'Annual volume all regions'!$A$3:$A$10</c:f>
              <c:strCache>
                <c:ptCount val="8"/>
                <c:pt idx="0">
                  <c:v>Asia Pacific</c:v>
                </c:pt>
                <c:pt idx="1">
                  <c:v>Eastern Europe</c:v>
                </c:pt>
                <c:pt idx="2">
                  <c:v>Middle East and Africa</c:v>
                </c:pt>
                <c:pt idx="3">
                  <c:v>World</c:v>
                </c:pt>
                <c:pt idx="4">
                  <c:v>Latin America</c:v>
                </c:pt>
                <c:pt idx="5">
                  <c:v>Western Europe</c:v>
                </c:pt>
                <c:pt idx="6">
                  <c:v>Australasia</c:v>
                </c:pt>
                <c:pt idx="7">
                  <c:v>North America</c:v>
                </c:pt>
              </c:strCache>
            </c:strRef>
          </c:cat>
          <c:val>
            <c:numRef>
              <c:f>'Annual volume all regions'!$E$3:$E$10</c:f>
            </c:numRef>
          </c:val>
        </c:ser>
        <c:ser>
          <c:idx val="4"/>
          <c:order val="4"/>
          <c:tx>
            <c:strRef>
              <c:f>'Annual volume all regions'!$F$2</c:f>
              <c:strCache>
                <c:ptCount val="1"/>
                <c:pt idx="0">
                  <c:v>2004</c:v>
                </c:pt>
              </c:strCache>
            </c:strRef>
          </c:tx>
          <c:invertIfNegative val="0"/>
          <c:cat>
            <c:strRef>
              <c:f>'Annual volume all regions'!$A$3:$A$10</c:f>
              <c:strCache>
                <c:ptCount val="8"/>
                <c:pt idx="0">
                  <c:v>Asia Pacific</c:v>
                </c:pt>
                <c:pt idx="1">
                  <c:v>Eastern Europe</c:v>
                </c:pt>
                <c:pt idx="2">
                  <c:v>Middle East and Africa</c:v>
                </c:pt>
                <c:pt idx="3">
                  <c:v>World</c:v>
                </c:pt>
                <c:pt idx="4">
                  <c:v>Latin America</c:v>
                </c:pt>
                <c:pt idx="5">
                  <c:v>Western Europe</c:v>
                </c:pt>
                <c:pt idx="6">
                  <c:v>Australasia</c:v>
                </c:pt>
                <c:pt idx="7">
                  <c:v>North America</c:v>
                </c:pt>
              </c:strCache>
            </c:strRef>
          </c:cat>
          <c:val>
            <c:numRef>
              <c:f>'Annual volume all regions'!$F$3:$F$10</c:f>
            </c:numRef>
          </c:val>
        </c:ser>
        <c:ser>
          <c:idx val="5"/>
          <c:order val="5"/>
          <c:tx>
            <c:strRef>
              <c:f>'Annual volume all regions'!$G$2</c:f>
              <c:strCache>
                <c:ptCount val="1"/>
                <c:pt idx="0">
                  <c:v>2005</c:v>
                </c:pt>
              </c:strCache>
            </c:strRef>
          </c:tx>
          <c:invertIfNegative val="0"/>
          <c:cat>
            <c:strRef>
              <c:f>'Annual volume all regions'!$A$3:$A$10</c:f>
              <c:strCache>
                <c:ptCount val="8"/>
                <c:pt idx="0">
                  <c:v>Asia Pacific</c:v>
                </c:pt>
                <c:pt idx="1">
                  <c:v>Eastern Europe</c:v>
                </c:pt>
                <c:pt idx="2">
                  <c:v>Middle East and Africa</c:v>
                </c:pt>
                <c:pt idx="3">
                  <c:v>World</c:v>
                </c:pt>
                <c:pt idx="4">
                  <c:v>Latin America</c:v>
                </c:pt>
                <c:pt idx="5">
                  <c:v>Western Europe</c:v>
                </c:pt>
                <c:pt idx="6">
                  <c:v>Australasia</c:v>
                </c:pt>
                <c:pt idx="7">
                  <c:v>North America</c:v>
                </c:pt>
              </c:strCache>
            </c:strRef>
          </c:cat>
          <c:val>
            <c:numRef>
              <c:f>'Annual volume all regions'!$G$3:$G$10</c:f>
            </c:numRef>
          </c:val>
        </c:ser>
        <c:ser>
          <c:idx val="6"/>
          <c:order val="6"/>
          <c:tx>
            <c:strRef>
              <c:f>'Annual volume all regions'!$H$2</c:f>
              <c:strCache>
                <c:ptCount val="1"/>
                <c:pt idx="0">
                  <c:v>2006</c:v>
                </c:pt>
              </c:strCache>
            </c:strRef>
          </c:tx>
          <c:invertIfNegative val="0"/>
          <c:cat>
            <c:strRef>
              <c:f>'Annual volume all regions'!$A$3:$A$10</c:f>
              <c:strCache>
                <c:ptCount val="8"/>
                <c:pt idx="0">
                  <c:v>Asia Pacific</c:v>
                </c:pt>
                <c:pt idx="1">
                  <c:v>Eastern Europe</c:v>
                </c:pt>
                <c:pt idx="2">
                  <c:v>Middle East and Africa</c:v>
                </c:pt>
                <c:pt idx="3">
                  <c:v>World</c:v>
                </c:pt>
                <c:pt idx="4">
                  <c:v>Latin America</c:v>
                </c:pt>
                <c:pt idx="5">
                  <c:v>Western Europe</c:v>
                </c:pt>
                <c:pt idx="6">
                  <c:v>Australasia</c:v>
                </c:pt>
                <c:pt idx="7">
                  <c:v>North America</c:v>
                </c:pt>
              </c:strCache>
            </c:strRef>
          </c:cat>
          <c:val>
            <c:numRef>
              <c:f>'Annual volume all regions'!$H$3:$H$10</c:f>
            </c:numRef>
          </c:val>
        </c:ser>
        <c:ser>
          <c:idx val="7"/>
          <c:order val="7"/>
          <c:tx>
            <c:strRef>
              <c:f>'Annual volume all regions'!$I$2</c:f>
              <c:strCache>
                <c:ptCount val="1"/>
                <c:pt idx="0">
                  <c:v>2007</c:v>
                </c:pt>
              </c:strCache>
            </c:strRef>
          </c:tx>
          <c:invertIfNegative val="0"/>
          <c:cat>
            <c:strRef>
              <c:f>'Annual volume all regions'!$A$3:$A$10</c:f>
              <c:strCache>
                <c:ptCount val="8"/>
                <c:pt idx="0">
                  <c:v>Asia Pacific</c:v>
                </c:pt>
                <c:pt idx="1">
                  <c:v>Eastern Europe</c:v>
                </c:pt>
                <c:pt idx="2">
                  <c:v>Middle East and Africa</c:v>
                </c:pt>
                <c:pt idx="3">
                  <c:v>World</c:v>
                </c:pt>
                <c:pt idx="4">
                  <c:v>Latin America</c:v>
                </c:pt>
                <c:pt idx="5">
                  <c:v>Western Europe</c:v>
                </c:pt>
                <c:pt idx="6">
                  <c:v>Australasia</c:v>
                </c:pt>
                <c:pt idx="7">
                  <c:v>North America</c:v>
                </c:pt>
              </c:strCache>
            </c:strRef>
          </c:cat>
          <c:val>
            <c:numRef>
              <c:f>'Annual volume all regions'!$I$3:$I$10</c:f>
            </c:numRef>
          </c:val>
        </c:ser>
        <c:ser>
          <c:idx val="8"/>
          <c:order val="8"/>
          <c:tx>
            <c:strRef>
              <c:f>'Annual volume all regions'!$J$2</c:f>
              <c:strCache>
                <c:ptCount val="1"/>
                <c:pt idx="0">
                  <c:v>2008</c:v>
                </c:pt>
              </c:strCache>
            </c:strRef>
          </c:tx>
          <c:invertIfNegative val="0"/>
          <c:cat>
            <c:strRef>
              <c:f>'Annual volume all regions'!$A$3:$A$10</c:f>
              <c:strCache>
                <c:ptCount val="8"/>
                <c:pt idx="0">
                  <c:v>Asia Pacific</c:v>
                </c:pt>
                <c:pt idx="1">
                  <c:v>Eastern Europe</c:v>
                </c:pt>
                <c:pt idx="2">
                  <c:v>Middle East and Africa</c:v>
                </c:pt>
                <c:pt idx="3">
                  <c:v>World</c:v>
                </c:pt>
                <c:pt idx="4">
                  <c:v>Latin America</c:v>
                </c:pt>
                <c:pt idx="5">
                  <c:v>Western Europe</c:v>
                </c:pt>
                <c:pt idx="6">
                  <c:v>Australasia</c:v>
                </c:pt>
                <c:pt idx="7">
                  <c:v>North America</c:v>
                </c:pt>
              </c:strCache>
            </c:strRef>
          </c:cat>
          <c:val>
            <c:numRef>
              <c:f>'Annual volume all regions'!$J$3:$J$10</c:f>
            </c:numRef>
          </c:val>
        </c:ser>
        <c:ser>
          <c:idx val="9"/>
          <c:order val="9"/>
          <c:tx>
            <c:strRef>
              <c:f>'Annual volume all regions'!$K$2</c:f>
              <c:strCache>
                <c:ptCount val="1"/>
                <c:pt idx="0">
                  <c:v>2009</c:v>
                </c:pt>
              </c:strCache>
            </c:strRef>
          </c:tx>
          <c:invertIfNegative val="0"/>
          <c:cat>
            <c:strRef>
              <c:f>'Annual volume all regions'!$A$3:$A$10</c:f>
              <c:strCache>
                <c:ptCount val="8"/>
                <c:pt idx="0">
                  <c:v>Asia Pacific</c:v>
                </c:pt>
                <c:pt idx="1">
                  <c:v>Eastern Europe</c:v>
                </c:pt>
                <c:pt idx="2">
                  <c:v>Middle East and Africa</c:v>
                </c:pt>
                <c:pt idx="3">
                  <c:v>World</c:v>
                </c:pt>
                <c:pt idx="4">
                  <c:v>Latin America</c:v>
                </c:pt>
                <c:pt idx="5">
                  <c:v>Western Europe</c:v>
                </c:pt>
                <c:pt idx="6">
                  <c:v>Australasia</c:v>
                </c:pt>
                <c:pt idx="7">
                  <c:v>North America</c:v>
                </c:pt>
              </c:strCache>
            </c:strRef>
          </c:cat>
          <c:val>
            <c:numRef>
              <c:f>'Annual volume all regions'!$K$3:$K$10</c:f>
            </c:numRef>
          </c:val>
        </c:ser>
        <c:ser>
          <c:idx val="10"/>
          <c:order val="10"/>
          <c:tx>
            <c:strRef>
              <c:f>'Annual volume all regions'!$L$2</c:f>
              <c:strCache>
                <c:ptCount val="1"/>
                <c:pt idx="0">
                  <c:v>2010</c:v>
                </c:pt>
              </c:strCache>
            </c:strRef>
          </c:tx>
          <c:invertIfNegative val="0"/>
          <c:cat>
            <c:strRef>
              <c:f>'Annual volume all regions'!$A$3:$A$10</c:f>
              <c:strCache>
                <c:ptCount val="8"/>
                <c:pt idx="0">
                  <c:v>Asia Pacific</c:v>
                </c:pt>
                <c:pt idx="1">
                  <c:v>Eastern Europe</c:v>
                </c:pt>
                <c:pt idx="2">
                  <c:v>Middle East and Africa</c:v>
                </c:pt>
                <c:pt idx="3">
                  <c:v>World</c:v>
                </c:pt>
                <c:pt idx="4">
                  <c:v>Latin America</c:v>
                </c:pt>
                <c:pt idx="5">
                  <c:v>Western Europe</c:v>
                </c:pt>
                <c:pt idx="6">
                  <c:v>Australasia</c:v>
                </c:pt>
                <c:pt idx="7">
                  <c:v>North America</c:v>
                </c:pt>
              </c:strCache>
            </c:strRef>
          </c:cat>
          <c:val>
            <c:numRef>
              <c:f>'Annual volume all regions'!$L$3:$L$10</c:f>
            </c:numRef>
          </c:val>
        </c:ser>
        <c:ser>
          <c:idx val="11"/>
          <c:order val="11"/>
          <c:tx>
            <c:strRef>
              <c:f>'Annual volume all regions'!$M$2</c:f>
              <c:strCache>
                <c:ptCount val="1"/>
                <c:pt idx="0">
                  <c:v>2011</c:v>
                </c:pt>
              </c:strCache>
            </c:strRef>
          </c:tx>
          <c:invertIfNegative val="0"/>
          <c:cat>
            <c:strRef>
              <c:f>'Annual volume all regions'!$A$3:$A$10</c:f>
              <c:strCache>
                <c:ptCount val="8"/>
                <c:pt idx="0">
                  <c:v>Asia Pacific</c:v>
                </c:pt>
                <c:pt idx="1">
                  <c:v>Eastern Europe</c:v>
                </c:pt>
                <c:pt idx="2">
                  <c:v>Middle East and Africa</c:v>
                </c:pt>
                <c:pt idx="3">
                  <c:v>World</c:v>
                </c:pt>
                <c:pt idx="4">
                  <c:v>Latin America</c:v>
                </c:pt>
                <c:pt idx="5">
                  <c:v>Western Europe</c:v>
                </c:pt>
                <c:pt idx="6">
                  <c:v>Australasia</c:v>
                </c:pt>
                <c:pt idx="7">
                  <c:v>North America</c:v>
                </c:pt>
              </c:strCache>
            </c:strRef>
          </c:cat>
          <c:val>
            <c:numRef>
              <c:f>'Annual volume all regions'!$M$3:$M$10</c:f>
            </c:numRef>
          </c:val>
        </c:ser>
        <c:ser>
          <c:idx val="12"/>
          <c:order val="12"/>
          <c:tx>
            <c:strRef>
              <c:f>'Annual volume all regions'!$N$2</c:f>
              <c:strCache>
                <c:ptCount val="1"/>
                <c:pt idx="0">
                  <c:v>2012</c:v>
                </c:pt>
              </c:strCache>
            </c:strRef>
          </c:tx>
          <c:invertIfNegative val="0"/>
          <c:cat>
            <c:strRef>
              <c:f>'Annual volume all regions'!$A$3:$A$10</c:f>
              <c:strCache>
                <c:ptCount val="8"/>
                <c:pt idx="0">
                  <c:v>Asia Pacific</c:v>
                </c:pt>
                <c:pt idx="1">
                  <c:v>Eastern Europe</c:v>
                </c:pt>
                <c:pt idx="2">
                  <c:v>Middle East and Africa</c:v>
                </c:pt>
                <c:pt idx="3">
                  <c:v>World</c:v>
                </c:pt>
                <c:pt idx="4">
                  <c:v>Latin America</c:v>
                </c:pt>
                <c:pt idx="5">
                  <c:v>Western Europe</c:v>
                </c:pt>
                <c:pt idx="6">
                  <c:v>Australasia</c:v>
                </c:pt>
                <c:pt idx="7">
                  <c:v>North America</c:v>
                </c:pt>
              </c:strCache>
            </c:strRef>
          </c:cat>
          <c:val>
            <c:numRef>
              <c:f>'Annual volume all regions'!$N$3:$N$10</c:f>
            </c:numRef>
          </c:val>
        </c:ser>
        <c:ser>
          <c:idx val="13"/>
          <c:order val="13"/>
          <c:tx>
            <c:strRef>
              <c:f>'Annual volume all regions'!$O$2</c:f>
              <c:strCache>
                <c:ptCount val="1"/>
                <c:pt idx="0">
                  <c:v>2013</c:v>
                </c:pt>
              </c:strCache>
            </c:strRef>
          </c:tx>
          <c:invertIfNegative val="0"/>
          <c:cat>
            <c:strRef>
              <c:f>'Annual volume all regions'!$A$3:$A$10</c:f>
              <c:strCache>
                <c:ptCount val="8"/>
                <c:pt idx="0">
                  <c:v>Asia Pacific</c:v>
                </c:pt>
                <c:pt idx="1">
                  <c:v>Eastern Europe</c:v>
                </c:pt>
                <c:pt idx="2">
                  <c:v>Middle East and Africa</c:v>
                </c:pt>
                <c:pt idx="3">
                  <c:v>World</c:v>
                </c:pt>
                <c:pt idx="4">
                  <c:v>Latin America</c:v>
                </c:pt>
                <c:pt idx="5">
                  <c:v>Western Europe</c:v>
                </c:pt>
                <c:pt idx="6">
                  <c:v>Australasia</c:v>
                </c:pt>
                <c:pt idx="7">
                  <c:v>North America</c:v>
                </c:pt>
              </c:strCache>
            </c:strRef>
          </c:cat>
          <c:val>
            <c:numRef>
              <c:f>'Annual volume all regions'!$O$3:$O$10</c:f>
            </c:numRef>
          </c:val>
        </c:ser>
        <c:ser>
          <c:idx val="14"/>
          <c:order val="14"/>
          <c:tx>
            <c:strRef>
              <c:f>'Annual volume all regions'!$P$2</c:f>
              <c:strCache>
                <c:ptCount val="1"/>
                <c:pt idx="0">
                  <c:v>2014</c:v>
                </c:pt>
              </c:strCache>
            </c:strRef>
          </c:tx>
          <c:spPr>
            <a:solidFill>
              <a:srgbClr val="FCC917"/>
            </a:solidFill>
            <a:ln>
              <a:noFill/>
            </a:ln>
          </c:spPr>
          <c:invertIfNegative val="0"/>
          <c:cat>
            <c:strRef>
              <c:f>'Annual volume all regions'!$A$3:$A$10</c:f>
              <c:strCache>
                <c:ptCount val="8"/>
                <c:pt idx="0">
                  <c:v>Asia Pacific</c:v>
                </c:pt>
                <c:pt idx="1">
                  <c:v>Eastern Europe</c:v>
                </c:pt>
                <c:pt idx="2">
                  <c:v>Middle East and Africa</c:v>
                </c:pt>
                <c:pt idx="3">
                  <c:v>World</c:v>
                </c:pt>
                <c:pt idx="4">
                  <c:v>Latin America</c:v>
                </c:pt>
                <c:pt idx="5">
                  <c:v>Western Europe</c:v>
                </c:pt>
                <c:pt idx="6">
                  <c:v>Australasia</c:v>
                </c:pt>
                <c:pt idx="7">
                  <c:v>North America</c:v>
                </c:pt>
              </c:strCache>
            </c:strRef>
          </c:cat>
          <c:val>
            <c:numRef>
              <c:f>'Annual volume all regions'!$P$3:$P$10</c:f>
              <c:numCache>
                <c:formatCode>0.00</c:formatCode>
                <c:ptCount val="8"/>
                <c:pt idx="0">
                  <c:v>0.37854100000000002</c:v>
                </c:pt>
                <c:pt idx="1">
                  <c:v>1.5141640000000001</c:v>
                </c:pt>
                <c:pt idx="2">
                  <c:v>1.5141640000000001</c:v>
                </c:pt>
                <c:pt idx="3">
                  <c:v>3.4068690000000004</c:v>
                </c:pt>
                <c:pt idx="4">
                  <c:v>7.1922790000000001</c:v>
                </c:pt>
                <c:pt idx="5">
                  <c:v>12.870394000000001</c:v>
                </c:pt>
                <c:pt idx="6">
                  <c:v>24.226624000000001</c:v>
                </c:pt>
                <c:pt idx="7">
                  <c:v>27.633493000000001</c:v>
                </c:pt>
              </c:numCache>
            </c:numRef>
          </c:val>
        </c:ser>
        <c:dLbls>
          <c:showLegendKey val="0"/>
          <c:showVal val="0"/>
          <c:showCatName val="0"/>
          <c:showSerName val="0"/>
          <c:showPercent val="0"/>
          <c:showBubbleSize val="0"/>
        </c:dLbls>
        <c:gapWidth val="150"/>
        <c:axId val="523127512"/>
        <c:axId val="523127904"/>
      </c:barChart>
      <c:catAx>
        <c:axId val="523127512"/>
        <c:scaling>
          <c:orientation val="minMax"/>
        </c:scaling>
        <c:delete val="0"/>
        <c:axPos val="l"/>
        <c:numFmt formatCode="General" sourceLinked="1"/>
        <c:majorTickMark val="out"/>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523127904"/>
        <c:crosses val="autoZero"/>
        <c:auto val="1"/>
        <c:lblAlgn val="ctr"/>
        <c:lblOffset val="100"/>
        <c:noMultiLvlLbl val="0"/>
      </c:catAx>
      <c:valAx>
        <c:axId val="523127904"/>
        <c:scaling>
          <c:orientation val="minMax"/>
        </c:scaling>
        <c:delete val="0"/>
        <c:axPos val="b"/>
        <c:majorGridlines>
          <c:spPr>
            <a:ln>
              <a:solidFill>
                <a:srgbClr val="BFBFBF"/>
              </a:solidFill>
            </a:ln>
          </c:spPr>
        </c:majorGridlines>
        <c:title>
          <c:tx>
            <c:rich>
              <a:bodyPr/>
              <a:lstStyle/>
              <a:p>
                <a:pPr>
                  <a:defRPr sz="1200" b="0">
                    <a:latin typeface="Arial" panose="020B0604020202020204" pitchFamily="34" charset="0"/>
                    <a:cs typeface="Arial" panose="020B0604020202020204" pitchFamily="34" charset="0"/>
                  </a:defRPr>
                </a:pPr>
                <a:r>
                  <a:rPr lang="en-US" sz="1200" b="0" dirty="0">
                    <a:latin typeface="Arial" panose="020B0604020202020204" pitchFamily="34" charset="0"/>
                    <a:cs typeface="Arial" panose="020B0604020202020204" pitchFamily="34" charset="0"/>
                  </a:rPr>
                  <a:t>Liters sold per capita annually</a:t>
                </a:r>
              </a:p>
            </c:rich>
          </c:tx>
          <c:layout>
            <c:manualLayout>
              <c:xMode val="edge"/>
              <c:yMode val="edge"/>
              <c:x val="0.45007283464566933"/>
              <c:y val="0.9418981481481481"/>
            </c:manualLayout>
          </c:layout>
          <c:overlay val="0"/>
        </c:title>
        <c:numFmt formatCode="0.00" sourceLinked="1"/>
        <c:majorTickMark val="out"/>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523127512"/>
        <c:crosses val="autoZero"/>
        <c:crossBetween val="between"/>
      </c:valAx>
    </c:plotArea>
    <c:plotVisOnly val="1"/>
    <c:dispBlanksAs val="gap"/>
    <c:showDLblsOverMax val="0"/>
  </c:chart>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92399387576553"/>
          <c:y val="0.12318430230467767"/>
          <c:w val="0.64643657042869651"/>
          <c:h val="0.65871480962140005"/>
        </c:manualLayout>
      </c:layout>
      <c:lineChart>
        <c:grouping val="standard"/>
        <c:varyColors val="0"/>
        <c:ser>
          <c:idx val="0"/>
          <c:order val="0"/>
          <c:tx>
            <c:strRef>
              <c:f>'Daily volume trends'!$A$3</c:f>
              <c:strCache>
                <c:ptCount val="1"/>
                <c:pt idx="0">
                  <c:v>Asia Pacific</c:v>
                </c:pt>
              </c:strCache>
            </c:strRef>
          </c:tx>
          <c:spPr>
            <a:ln>
              <a:solidFill>
                <a:srgbClr val="00B0F0"/>
              </a:solidFill>
            </a:ln>
          </c:spPr>
          <c:marker>
            <c:symbol val="circle"/>
            <c:size val="7"/>
            <c:spPr>
              <a:solidFill>
                <a:srgbClr val="00B0F0"/>
              </a:solidFill>
              <a:ln>
                <a:solidFill>
                  <a:srgbClr val="00B0F0"/>
                </a:solidFill>
              </a:ln>
            </c:spPr>
          </c:marker>
          <c:cat>
            <c:numRef>
              <c:f>'Daily volume trends'!$B$2:$P$2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'Daily volume trends'!$B$3:$P$3</c:f>
              <c:numCache>
                <c:formatCode>0</c:formatCode>
                <c:ptCount val="15"/>
                <c:pt idx="0">
                  <c:v>0</c:v>
                </c:pt>
                <c:pt idx="1">
                  <c:v>0</c:v>
                </c:pt>
                <c:pt idx="2">
                  <c:v>0</c:v>
                </c:pt>
                <c:pt idx="3">
                  <c:v>0</c:v>
                </c:pt>
                <c:pt idx="4">
                  <c:v>1.0363887748117728</c:v>
                </c:pt>
                <c:pt idx="5">
                  <c:v>0</c:v>
                </c:pt>
                <c:pt idx="6">
                  <c:v>1.0363887748117728</c:v>
                </c:pt>
                <c:pt idx="7">
                  <c:v>1.0363887748117728</c:v>
                </c:pt>
                <c:pt idx="8">
                  <c:v>1.0363887748117728</c:v>
                </c:pt>
                <c:pt idx="9">
                  <c:v>1.0363887748117728</c:v>
                </c:pt>
                <c:pt idx="10">
                  <c:v>1.0363887748117728</c:v>
                </c:pt>
                <c:pt idx="11">
                  <c:v>1.0363887748117728</c:v>
                </c:pt>
                <c:pt idx="12">
                  <c:v>1.0363887748117728</c:v>
                </c:pt>
                <c:pt idx="13">
                  <c:v>1.0363887748117728</c:v>
                </c:pt>
                <c:pt idx="14">
                  <c:v>1.0363887748117728</c:v>
                </c:pt>
              </c:numCache>
            </c:numRef>
          </c:val>
          <c:smooth val="0"/>
        </c:ser>
        <c:ser>
          <c:idx val="1"/>
          <c:order val="1"/>
          <c:tx>
            <c:strRef>
              <c:f>'Daily volume trends'!$A$4</c:f>
              <c:strCache>
                <c:ptCount val="1"/>
                <c:pt idx="0">
                  <c:v>Eastern Europe</c:v>
                </c:pt>
              </c:strCache>
            </c:strRef>
          </c:tx>
          <c:spPr>
            <a:ln>
              <a:solidFill>
                <a:srgbClr val="FCC917"/>
              </a:solidFill>
            </a:ln>
          </c:spPr>
          <c:marker>
            <c:symbol val="square"/>
            <c:size val="7"/>
            <c:spPr>
              <a:solidFill>
                <a:srgbClr val="FCC917"/>
              </a:solidFill>
              <a:ln>
                <a:solidFill>
                  <a:srgbClr val="FCC917"/>
                </a:solidFill>
              </a:ln>
            </c:spPr>
          </c:marker>
          <c:cat>
            <c:numRef>
              <c:f>'Daily volume trends'!$B$2:$P$2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'Daily volume trends'!$B$4:$P$4</c:f>
              <c:numCache>
                <c:formatCode>0</c:formatCode>
                <c:ptCount val="15"/>
                <c:pt idx="0">
                  <c:v>2.0727775496235457</c:v>
                </c:pt>
                <c:pt idx="1">
                  <c:v>2.0727775496235457</c:v>
                </c:pt>
                <c:pt idx="2">
                  <c:v>2.0727775496235457</c:v>
                </c:pt>
                <c:pt idx="3">
                  <c:v>2.0727775496235457</c:v>
                </c:pt>
                <c:pt idx="4">
                  <c:v>3.1091663244353183</c:v>
                </c:pt>
                <c:pt idx="5">
                  <c:v>3.1091663244353183</c:v>
                </c:pt>
                <c:pt idx="6">
                  <c:v>3.1091663244353183</c:v>
                </c:pt>
                <c:pt idx="7">
                  <c:v>4.1455550992470913</c:v>
                </c:pt>
                <c:pt idx="8">
                  <c:v>4.1455550992470913</c:v>
                </c:pt>
                <c:pt idx="9">
                  <c:v>4.1455550992470913</c:v>
                </c:pt>
                <c:pt idx="10">
                  <c:v>4.1455550992470913</c:v>
                </c:pt>
                <c:pt idx="11">
                  <c:v>4.1455550992470913</c:v>
                </c:pt>
                <c:pt idx="12">
                  <c:v>4.1455550992470913</c:v>
                </c:pt>
                <c:pt idx="13">
                  <c:v>4.1455550992470913</c:v>
                </c:pt>
                <c:pt idx="14">
                  <c:v>4.1455550992470913</c:v>
                </c:pt>
              </c:numCache>
            </c:numRef>
          </c:val>
          <c:smooth val="0"/>
        </c:ser>
        <c:ser>
          <c:idx val="2"/>
          <c:order val="2"/>
          <c:tx>
            <c:strRef>
              <c:f>'Daily volume trends'!$A$5</c:f>
              <c:strCache>
                <c:ptCount val="1"/>
                <c:pt idx="0">
                  <c:v>Middle East and Africa</c:v>
                </c:pt>
              </c:strCache>
            </c:strRef>
          </c:tx>
          <c:spPr>
            <a:ln>
              <a:solidFill>
                <a:srgbClr val="4F6228"/>
              </a:solidFill>
            </a:ln>
          </c:spPr>
          <c:marker>
            <c:symbol val="x"/>
            <c:size val="7"/>
            <c:spPr>
              <a:noFill/>
              <a:ln w="22225">
                <a:solidFill>
                  <a:srgbClr val="4F6228"/>
                </a:solidFill>
              </a:ln>
            </c:spPr>
          </c:marker>
          <c:cat>
            <c:numRef>
              <c:f>'Daily volume trends'!$B$2:$P$2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'Daily volume trends'!$B$5:$P$5</c:f>
              <c:numCache>
                <c:formatCode>0</c:formatCode>
                <c:ptCount val="15"/>
                <c:pt idx="0">
                  <c:v>2.0727775496235457</c:v>
                </c:pt>
                <c:pt idx="1">
                  <c:v>3.1091663244353183</c:v>
                </c:pt>
                <c:pt idx="2">
                  <c:v>3.1091663244353183</c:v>
                </c:pt>
                <c:pt idx="3">
                  <c:v>3.1091663244353183</c:v>
                </c:pt>
                <c:pt idx="4">
                  <c:v>3.1091663244353183</c:v>
                </c:pt>
                <c:pt idx="5">
                  <c:v>3.1091663244353183</c:v>
                </c:pt>
                <c:pt idx="6">
                  <c:v>3.1091663244353183</c:v>
                </c:pt>
                <c:pt idx="7">
                  <c:v>3.1091663244353183</c:v>
                </c:pt>
                <c:pt idx="8">
                  <c:v>3.1091663244353183</c:v>
                </c:pt>
                <c:pt idx="9">
                  <c:v>4.1455550992470913</c:v>
                </c:pt>
                <c:pt idx="10">
                  <c:v>4.1455550992470913</c:v>
                </c:pt>
                <c:pt idx="11">
                  <c:v>4.1455550992470913</c:v>
                </c:pt>
                <c:pt idx="12">
                  <c:v>4.1455550992470913</c:v>
                </c:pt>
                <c:pt idx="13">
                  <c:v>4.1455550992470913</c:v>
                </c:pt>
                <c:pt idx="14">
                  <c:v>4.1455550992470913</c:v>
                </c:pt>
              </c:numCache>
            </c:numRef>
          </c:val>
          <c:smooth val="0"/>
        </c:ser>
        <c:ser>
          <c:idx val="3"/>
          <c:order val="3"/>
          <c:tx>
            <c:strRef>
              <c:f>'Daily volume trends'!$A$6</c:f>
              <c:strCache>
                <c:ptCount val="1"/>
                <c:pt idx="0">
                  <c:v>World</c:v>
                </c:pt>
              </c:strCache>
            </c:strRef>
          </c:tx>
          <c:spPr>
            <a:ln>
              <a:solidFill>
                <a:srgbClr val="92D050"/>
              </a:solidFill>
            </a:ln>
          </c:spPr>
          <c:marker>
            <c:symbol val="plus"/>
            <c:size val="7"/>
            <c:spPr>
              <a:noFill/>
              <a:ln>
                <a:solidFill>
                  <a:srgbClr val="92D050"/>
                </a:solidFill>
              </a:ln>
            </c:spPr>
          </c:marker>
          <c:cat>
            <c:numRef>
              <c:f>'Daily volume trends'!$B$2:$P$2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'Daily volume trends'!$B$6:$P$6</c:f>
              <c:numCache>
                <c:formatCode>0</c:formatCode>
                <c:ptCount val="15"/>
                <c:pt idx="0">
                  <c:v>8.2911101984941826</c:v>
                </c:pt>
                <c:pt idx="1">
                  <c:v>8.2911101984941826</c:v>
                </c:pt>
                <c:pt idx="2">
                  <c:v>8.2911101984941826</c:v>
                </c:pt>
                <c:pt idx="3">
                  <c:v>9.327498973305957</c:v>
                </c:pt>
                <c:pt idx="4">
                  <c:v>9.327498973305957</c:v>
                </c:pt>
                <c:pt idx="5">
                  <c:v>9.327498973305957</c:v>
                </c:pt>
                <c:pt idx="6">
                  <c:v>10.363887748117728</c:v>
                </c:pt>
                <c:pt idx="7">
                  <c:v>10.363887748117728</c:v>
                </c:pt>
                <c:pt idx="8">
                  <c:v>10.363887748117728</c:v>
                </c:pt>
                <c:pt idx="9">
                  <c:v>10.363887748117728</c:v>
                </c:pt>
                <c:pt idx="10">
                  <c:v>10.363887748117728</c:v>
                </c:pt>
                <c:pt idx="11">
                  <c:v>10.363887748117728</c:v>
                </c:pt>
                <c:pt idx="12">
                  <c:v>10.363887748117728</c:v>
                </c:pt>
                <c:pt idx="13">
                  <c:v>9.327498973305957</c:v>
                </c:pt>
                <c:pt idx="14">
                  <c:v>9.327498973305957</c:v>
                </c:pt>
              </c:numCache>
            </c:numRef>
          </c:val>
          <c:smooth val="0"/>
        </c:ser>
        <c:ser>
          <c:idx val="4"/>
          <c:order val="4"/>
          <c:tx>
            <c:strRef>
              <c:f>'Daily volume trends'!$A$7</c:f>
              <c:strCache>
                <c:ptCount val="1"/>
                <c:pt idx="0">
                  <c:v>Latin America</c:v>
                </c:pt>
              </c:strCache>
            </c:strRef>
          </c:tx>
          <c:spPr>
            <a:ln>
              <a:solidFill>
                <a:srgbClr val="C00000"/>
              </a:solidFill>
            </a:ln>
          </c:spPr>
          <c:marker>
            <c:symbol val="square"/>
            <c:size val="7"/>
            <c:spPr>
              <a:solidFill>
                <a:srgbClr val="C00000"/>
              </a:solidFill>
              <a:ln>
                <a:solidFill>
                  <a:srgbClr val="C00000"/>
                </a:solidFill>
              </a:ln>
            </c:spPr>
          </c:marker>
          <c:cat>
            <c:numRef>
              <c:f>'Daily volume trends'!$B$2:$P$2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'Daily volume trends'!$B$7:$P$7</c:f>
              <c:numCache>
                <c:formatCode>0</c:formatCode>
                <c:ptCount val="15"/>
                <c:pt idx="0">
                  <c:v>11.400276522929502</c:v>
                </c:pt>
                <c:pt idx="1">
                  <c:v>12.436665297741273</c:v>
                </c:pt>
                <c:pt idx="2">
                  <c:v>12.436665297741273</c:v>
                </c:pt>
                <c:pt idx="3">
                  <c:v>12.436665297741273</c:v>
                </c:pt>
                <c:pt idx="4">
                  <c:v>13.473054072553047</c:v>
                </c:pt>
                <c:pt idx="5">
                  <c:v>14.509442847364816</c:v>
                </c:pt>
                <c:pt idx="6">
                  <c:v>15.545831622176591</c:v>
                </c:pt>
                <c:pt idx="7">
                  <c:v>17.618609171800138</c:v>
                </c:pt>
                <c:pt idx="8">
                  <c:v>18.654997946611914</c:v>
                </c:pt>
                <c:pt idx="9">
                  <c:v>18.654997946611914</c:v>
                </c:pt>
                <c:pt idx="10">
                  <c:v>19.691386721423683</c:v>
                </c:pt>
                <c:pt idx="11">
                  <c:v>19.691386721423683</c:v>
                </c:pt>
                <c:pt idx="12">
                  <c:v>19.691386721423683</c:v>
                </c:pt>
                <c:pt idx="13">
                  <c:v>19.691386721423683</c:v>
                </c:pt>
                <c:pt idx="14">
                  <c:v>19.691386721423683</c:v>
                </c:pt>
              </c:numCache>
            </c:numRef>
          </c:val>
          <c:smooth val="0"/>
        </c:ser>
        <c:ser>
          <c:idx val="5"/>
          <c:order val="5"/>
          <c:tx>
            <c:strRef>
              <c:f>'Daily volume trends'!$A$8</c:f>
              <c:strCache>
                <c:ptCount val="1"/>
                <c:pt idx="0">
                  <c:v>Western Europe</c:v>
                </c:pt>
              </c:strCache>
            </c:strRef>
          </c:tx>
          <c:spPr>
            <a:ln>
              <a:solidFill>
                <a:srgbClr val="FB5818"/>
              </a:solidFill>
            </a:ln>
          </c:spPr>
          <c:marker>
            <c:symbol val="triangle"/>
            <c:size val="7"/>
            <c:spPr>
              <a:solidFill>
                <a:srgbClr val="FB5818"/>
              </a:solidFill>
              <a:ln>
                <a:solidFill>
                  <a:srgbClr val="FB5818"/>
                </a:solidFill>
              </a:ln>
            </c:spPr>
          </c:marker>
          <c:cat>
            <c:numRef>
              <c:f>'Daily volume trends'!$B$2:$P$2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'Daily volume trends'!$B$8:$P$8</c:f>
              <c:numCache>
                <c:formatCode>0</c:formatCode>
                <c:ptCount val="15"/>
                <c:pt idx="0">
                  <c:v>19.691386721423683</c:v>
                </c:pt>
                <c:pt idx="1">
                  <c:v>20.727775496235456</c:v>
                </c:pt>
                <c:pt idx="2">
                  <c:v>21.764164271047228</c:v>
                </c:pt>
                <c:pt idx="3">
                  <c:v>23.83694182067077</c:v>
                </c:pt>
                <c:pt idx="4">
                  <c:v>24.873330595482546</c:v>
                </c:pt>
                <c:pt idx="5">
                  <c:v>25.909719370294322</c:v>
                </c:pt>
                <c:pt idx="6">
                  <c:v>27.982496919917867</c:v>
                </c:pt>
                <c:pt idx="7">
                  <c:v>30.055274469541409</c:v>
                </c:pt>
                <c:pt idx="8">
                  <c:v>31.091663244353182</c:v>
                </c:pt>
                <c:pt idx="9">
                  <c:v>32.128052019164954</c:v>
                </c:pt>
                <c:pt idx="10">
                  <c:v>33.164440793976731</c:v>
                </c:pt>
                <c:pt idx="11">
                  <c:v>34.2008295687885</c:v>
                </c:pt>
                <c:pt idx="12">
                  <c:v>34.2008295687885</c:v>
                </c:pt>
                <c:pt idx="13">
                  <c:v>35.237218343600276</c:v>
                </c:pt>
                <c:pt idx="14">
                  <c:v>35.237218343600276</c:v>
                </c:pt>
              </c:numCache>
            </c:numRef>
          </c:val>
          <c:smooth val="0"/>
        </c:ser>
        <c:ser>
          <c:idx val="6"/>
          <c:order val="6"/>
          <c:tx>
            <c:strRef>
              <c:f>'Daily volume trends'!$A$9</c:f>
              <c:strCache>
                <c:ptCount val="1"/>
                <c:pt idx="0">
                  <c:v>Australasia</c:v>
                </c:pt>
              </c:strCache>
            </c:strRef>
          </c:tx>
          <c:spPr>
            <a:ln>
              <a:solidFill>
                <a:srgbClr val="7030A0"/>
              </a:solidFill>
            </a:ln>
          </c:spPr>
          <c:marker>
            <c:symbol val="star"/>
            <c:size val="7"/>
            <c:spPr>
              <a:noFill/>
              <a:ln>
                <a:solidFill>
                  <a:srgbClr val="7030A0"/>
                </a:solidFill>
              </a:ln>
            </c:spPr>
          </c:marker>
          <c:cat>
            <c:numRef>
              <c:f>'Daily volume trends'!$B$2:$P$2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'Daily volume trends'!$B$9:$P$9</c:f>
              <c:numCache>
                <c:formatCode>0</c:formatCode>
                <c:ptCount val="15"/>
                <c:pt idx="0">
                  <c:v>48.71027241615333</c:v>
                </c:pt>
                <c:pt idx="1">
                  <c:v>59.074160164271042</c:v>
                </c:pt>
                <c:pt idx="2">
                  <c:v>55.964993839835735</c:v>
                </c:pt>
                <c:pt idx="3">
                  <c:v>57.001382614647504</c:v>
                </c:pt>
                <c:pt idx="4">
                  <c:v>57.001382614647504</c:v>
                </c:pt>
                <c:pt idx="5">
                  <c:v>58.037771389459266</c:v>
                </c:pt>
                <c:pt idx="6">
                  <c:v>66.328881587953461</c:v>
                </c:pt>
                <c:pt idx="7">
                  <c:v>67.36527036276523</c:v>
                </c:pt>
                <c:pt idx="8">
                  <c:v>64.256104038329909</c:v>
                </c:pt>
                <c:pt idx="9">
                  <c:v>65.292492813141678</c:v>
                </c:pt>
                <c:pt idx="10">
                  <c:v>65.292492813141678</c:v>
                </c:pt>
                <c:pt idx="11">
                  <c:v>65.292492813141678</c:v>
                </c:pt>
                <c:pt idx="12">
                  <c:v>65.292492813141678</c:v>
                </c:pt>
                <c:pt idx="13">
                  <c:v>66.328881587953461</c:v>
                </c:pt>
                <c:pt idx="14">
                  <c:v>66.328881587953461</c:v>
                </c:pt>
              </c:numCache>
            </c:numRef>
          </c:val>
          <c:smooth val="0"/>
        </c:ser>
        <c:ser>
          <c:idx val="7"/>
          <c:order val="7"/>
          <c:tx>
            <c:strRef>
              <c:f>'Daily volume trends'!$A$10</c:f>
              <c:strCache>
                <c:ptCount val="1"/>
                <c:pt idx="0">
                  <c:v>North America</c:v>
                </c:pt>
              </c:strCache>
            </c:strRef>
          </c:tx>
          <c:spPr>
            <a:ln>
              <a:solidFill>
                <a:sysClr val="windowText" lastClr="000000">
                  <a:lumMod val="50000"/>
                  <a:lumOff val="50000"/>
                </a:sysClr>
              </a:solidFill>
            </a:ln>
          </c:spPr>
          <c:marker>
            <c:spPr>
              <a:noFill/>
              <a:ln>
                <a:noFill/>
              </a:ln>
            </c:spPr>
          </c:marker>
          <c:cat>
            <c:numRef>
              <c:f>'Daily volume trends'!$B$2:$P$2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'Daily volume trends'!$B$10:$P$10</c:f>
              <c:numCache>
                <c:formatCode>0</c:formatCode>
                <c:ptCount val="15"/>
                <c:pt idx="0">
                  <c:v>94.311378507871325</c:v>
                </c:pt>
                <c:pt idx="1">
                  <c:v>95.34776728268308</c:v>
                </c:pt>
                <c:pt idx="2">
                  <c:v>97.420544832306661</c:v>
                </c:pt>
                <c:pt idx="3">
                  <c:v>100.52971115674195</c:v>
                </c:pt>
                <c:pt idx="4">
                  <c:v>107.78443258042438</c:v>
                </c:pt>
                <c:pt idx="5">
                  <c:v>106.74804380561261</c:v>
                </c:pt>
                <c:pt idx="6">
                  <c:v>104.67526625598906</c:v>
                </c:pt>
                <c:pt idx="7">
                  <c:v>99.493322381930184</c:v>
                </c:pt>
                <c:pt idx="8">
                  <c:v>97.420544832306661</c:v>
                </c:pt>
                <c:pt idx="9">
                  <c:v>96.384156057494891</c:v>
                </c:pt>
                <c:pt idx="10">
                  <c:v>94.311378507871325</c:v>
                </c:pt>
                <c:pt idx="11">
                  <c:v>90.165823408624235</c:v>
                </c:pt>
                <c:pt idx="12">
                  <c:v>87.056657084188913</c:v>
                </c:pt>
                <c:pt idx="13">
                  <c:v>80.83832443531827</c:v>
                </c:pt>
                <c:pt idx="14">
                  <c:v>75.656380561259411</c:v>
                </c:pt>
              </c:numCache>
            </c:numRef>
          </c:val>
          <c:smooth val="0"/>
        </c:ser>
        <c:dLbls>
          <c:showLegendKey val="0"/>
          <c:showVal val="0"/>
          <c:showCatName val="0"/>
          <c:showSerName val="0"/>
          <c:showPercent val="0"/>
          <c:showBubbleSize val="0"/>
        </c:dLbls>
        <c:marker val="1"/>
        <c:smooth val="0"/>
        <c:axId val="429957352"/>
        <c:axId val="429957744"/>
      </c:lineChart>
      <c:catAx>
        <c:axId val="429957352"/>
        <c:scaling>
          <c:orientation val="minMax"/>
        </c:scaling>
        <c:delete val="0"/>
        <c:axPos val="b"/>
        <c:title>
          <c:tx>
            <c:rich>
              <a:bodyPr/>
              <a:lstStyle/>
              <a:p>
                <a:pPr>
                  <a:defRPr sz="1200" b="0">
                    <a:latin typeface="Arial" panose="020B0604020202020204" pitchFamily="34" charset="0"/>
                    <a:cs typeface="Arial" panose="020B0604020202020204" pitchFamily="34" charset="0"/>
                  </a:defRPr>
                </a:pPr>
                <a:r>
                  <a:rPr lang="en-US" sz="1200" b="0" smtClean="0">
                    <a:latin typeface="Arial" panose="020B0604020202020204" pitchFamily="34" charset="0"/>
                    <a:cs typeface="Arial" panose="020B0604020202020204" pitchFamily="34" charset="0"/>
                  </a:rPr>
                  <a:t>Year</a:t>
                </a:r>
                <a:endParaRPr lang="en-US" sz="1200" b="0" dirty="0">
                  <a:latin typeface="Arial" panose="020B0604020202020204" pitchFamily="34" charset="0"/>
                  <a:cs typeface="Arial" panose="020B0604020202020204" pitchFamily="34" charset="0"/>
                </a:endParaRPr>
              </a:p>
            </c:rich>
          </c:tx>
          <c:overlay val="0"/>
        </c:title>
        <c:numFmt formatCode="General" sourceLinked="1"/>
        <c:majorTickMark val="out"/>
        <c:minorTickMark val="none"/>
        <c:tickLblPos val="nextTo"/>
        <c:spPr>
          <a:ln>
            <a:solidFill>
              <a:sysClr val="windowText" lastClr="000000"/>
            </a:solidFill>
          </a:ln>
        </c:spPr>
        <c:txPr>
          <a:bodyPr/>
          <a:lstStyle/>
          <a:p>
            <a:pPr>
              <a:defRPr sz="1200">
                <a:latin typeface="Arial" panose="020B0604020202020204" pitchFamily="34" charset="0"/>
                <a:cs typeface="Arial" panose="020B0604020202020204" pitchFamily="34" charset="0"/>
              </a:defRPr>
            </a:pPr>
            <a:endParaRPr lang="en-US"/>
          </a:p>
        </c:txPr>
        <c:crossAx val="429957744"/>
        <c:crosses val="autoZero"/>
        <c:auto val="1"/>
        <c:lblAlgn val="ctr"/>
        <c:lblOffset val="100"/>
        <c:noMultiLvlLbl val="0"/>
      </c:catAx>
      <c:valAx>
        <c:axId val="429957744"/>
        <c:scaling>
          <c:orientation val="minMax"/>
        </c:scaling>
        <c:delete val="0"/>
        <c:axPos val="l"/>
        <c:majorGridlines>
          <c:spPr>
            <a:ln>
              <a:solidFill>
                <a:srgbClr val="BFBFBF"/>
              </a:solidFill>
            </a:ln>
          </c:spPr>
        </c:majorGridlines>
        <c:title>
          <c:tx>
            <c:rich>
              <a:bodyPr/>
              <a:lstStyle/>
              <a:p>
                <a:pPr>
                  <a:defRPr sz="1200" b="0">
                    <a:latin typeface="Arial" panose="020B0604020202020204" pitchFamily="34" charset="0"/>
                    <a:cs typeface="Arial" panose="020B0604020202020204" pitchFamily="34" charset="0"/>
                  </a:defRPr>
                </a:pPr>
                <a:r>
                  <a:rPr lang="en-US" sz="1200" b="0" i="0" baseline="0" dirty="0" smtClean="0">
                    <a:effectLst/>
                    <a:latin typeface="Arial" panose="020B0604020202020204" pitchFamily="34" charset="0"/>
                    <a:cs typeface="Arial" panose="020B0604020202020204" pitchFamily="34" charset="0"/>
                  </a:rPr>
                  <a:t>mL/d per capita</a:t>
                </a:r>
                <a:endParaRPr lang="en-US" sz="1200" b="0" dirty="0">
                  <a:effectLst/>
                  <a:latin typeface="Arial" panose="020B0604020202020204" pitchFamily="34" charset="0"/>
                  <a:cs typeface="Arial" panose="020B0604020202020204" pitchFamily="34" charset="0"/>
                </a:endParaRPr>
              </a:p>
            </c:rich>
          </c:tx>
          <c:overlay val="0"/>
        </c:title>
        <c:numFmt formatCode="0" sourceLinked="1"/>
        <c:majorTickMark val="out"/>
        <c:minorTickMark val="none"/>
        <c:tickLblPos val="nextTo"/>
        <c:spPr>
          <a:ln>
            <a:solidFill>
              <a:sysClr val="windowText" lastClr="000000"/>
            </a:solidFill>
          </a:ln>
        </c:spPr>
        <c:txPr>
          <a:bodyPr/>
          <a:lstStyle/>
          <a:p>
            <a:pPr>
              <a:defRPr sz="1200">
                <a:latin typeface="Arial" panose="020B0604020202020204" pitchFamily="34" charset="0"/>
                <a:cs typeface="Arial" panose="020B0604020202020204" pitchFamily="34" charset="0"/>
              </a:defRPr>
            </a:pPr>
            <a:endParaRPr lang="en-US"/>
          </a:p>
        </c:txPr>
        <c:crossAx val="429957352"/>
        <c:crosses val="autoZero"/>
        <c:crossBetween val="midCat"/>
      </c:valAx>
    </c:plotArea>
    <c:legend>
      <c:legendPos val="r"/>
      <c:layout>
        <c:manualLayout>
          <c:xMode val="edge"/>
          <c:yMode val="edge"/>
          <c:x val="0.77458825459317593"/>
          <c:y val="0.19154424190126923"/>
          <c:w val="0.21561894741605575"/>
          <c:h val="0.35207133354905978"/>
        </c:manualLayou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sz="1200" b="0"/>
            </a:pPr>
            <a:r>
              <a:rPr lang="en-US" sz="1200" b="0" dirty="0" smtClean="0">
                <a:solidFill>
                  <a:schemeClr val="tx1"/>
                </a:solidFill>
                <a:latin typeface="Arial" panose="020B0604020202020204" pitchFamily="34" charset="0"/>
                <a:cs typeface="Arial" panose="020B0604020202020204" pitchFamily="34" charset="0"/>
              </a:rPr>
              <a:t>A. </a:t>
            </a:r>
            <a:r>
              <a:rPr lang="en-US" sz="1200" b="0" dirty="0">
                <a:solidFill>
                  <a:schemeClr val="tx1"/>
                </a:solidFill>
                <a:latin typeface="Arial" panose="020B0604020202020204" pitchFamily="34" charset="0"/>
                <a:cs typeface="Arial" panose="020B0604020202020204" pitchFamily="34" charset="0"/>
              </a:rPr>
              <a:t>NHANES, 2007-2010</a:t>
            </a:r>
          </a:p>
        </c:rich>
      </c:tx>
      <c:layout>
        <c:manualLayout>
          <c:xMode val="edge"/>
          <c:yMode val="edge"/>
          <c:x val="0.39385246610772756"/>
          <c:y val="0.11508250031488669"/>
        </c:manualLayout>
      </c:layout>
      <c:overlay val="0"/>
    </c:title>
    <c:autoTitleDeleted val="0"/>
    <c:plotArea>
      <c:layout>
        <c:manualLayout>
          <c:layoutTarget val="inner"/>
          <c:xMode val="edge"/>
          <c:yMode val="edge"/>
          <c:x val="0.17843955403010522"/>
          <c:y val="0.25682606963929244"/>
          <c:w val="0.78375978643695166"/>
          <c:h val="0.63279585036584107"/>
        </c:manualLayout>
      </c:layout>
      <c:barChart>
        <c:barDir val="col"/>
        <c:grouping val="stacked"/>
        <c:varyColors val="0"/>
        <c:ser>
          <c:idx val="0"/>
          <c:order val="0"/>
          <c:tx>
            <c:strRef>
              <c:f>'SOURCES NCS-CS'!$C$13</c:f>
              <c:strCache>
                <c:ptCount val="1"/>
                <c:pt idx="0">
                  <c:v>LCS</c:v>
                </c:pt>
              </c:strCache>
            </c:strRef>
          </c:tx>
          <c:spPr>
            <a:solidFill>
              <a:srgbClr val="000000"/>
            </a:solidFill>
            <a:ln>
              <a:solidFill>
                <a:sysClr val="windowText" lastClr="000000"/>
              </a:solidFill>
            </a:ln>
          </c:spPr>
          <c:invertIfNegative val="0"/>
          <c:dLbls>
            <c:dLbl>
              <c:idx val="0"/>
              <c:layout>
                <c:manualLayout>
                  <c:x val="0"/>
                  <c:y val="-4.0590084342224022E-3"/>
                </c:manualLayout>
              </c:layout>
              <c:tx>
                <c:rich>
                  <a:bodyPr/>
                  <a:lstStyle/>
                  <a:p>
                    <a:pPr>
                      <a:defRPr sz="1000" b="0">
                        <a:solidFill>
                          <a:schemeClr val="bg1"/>
                        </a:solidFill>
                      </a:defRPr>
                    </a:pPr>
                    <a:r>
                      <a:rPr lang="en-US" sz="1000" b="0">
                        <a:solidFill>
                          <a:schemeClr val="bg1"/>
                        </a:solidFill>
                      </a:rPr>
                      <a:t>27 %</a:t>
                    </a:r>
                    <a:endParaRPr lang="en-US" sz="1000"/>
                  </a:p>
                </c:rich>
              </c:tx>
              <c:spPr/>
              <c:dLblPos val="ctr"/>
              <c:showLegendKey val="0"/>
              <c:showVal val="0"/>
              <c:showCatName val="0"/>
              <c:showSerName val="0"/>
              <c:showPercent val="0"/>
              <c:showBubbleSize val="0"/>
              <c:extLst>
                <c:ext xmlns:c15="http://schemas.microsoft.com/office/drawing/2012/chart" uri="{CE6537A1-D6FC-4f65-9D91-7224C49458BB}">
                  <c15:layout/>
                </c:ext>
              </c:extLst>
            </c:dLbl>
            <c:dLbl>
              <c:idx val="1"/>
              <c:layout>
                <c:manualLayout>
                  <c:x val="0"/>
                  <c:y val="-1.4590893529613146E-2"/>
                </c:manualLayout>
              </c:layout>
              <c:tx>
                <c:rich>
                  <a:bodyPr/>
                  <a:lstStyle/>
                  <a:p>
                    <a:pPr>
                      <a:defRPr sz="1000" b="0">
                        <a:solidFill>
                          <a:schemeClr val="tx1"/>
                        </a:solidFill>
                      </a:defRPr>
                    </a:pPr>
                    <a:r>
                      <a:rPr lang="en-US" sz="1000" b="0">
                        <a:solidFill>
                          <a:schemeClr val="tx1"/>
                        </a:solidFill>
                      </a:rPr>
                      <a:t>5 %</a:t>
                    </a:r>
                    <a:endParaRPr lang="en-US" sz="1000">
                      <a:solidFill>
                        <a:schemeClr val="tx1"/>
                      </a:solidFill>
                    </a:endParaRPr>
                  </a:p>
                </c:rich>
              </c:tx>
              <c:spPr/>
              <c:dLblPos val="ctr"/>
              <c:showLegendKey val="0"/>
              <c:showVal val="0"/>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b="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'SOURCES NCS-CS'!$B$14:$B$15</c:f>
              <c:strCache>
                <c:ptCount val="2"/>
                <c:pt idx="0">
                  <c:v>Beverage</c:v>
                </c:pt>
                <c:pt idx="1">
                  <c:v>Food</c:v>
                </c:pt>
              </c:strCache>
            </c:strRef>
          </c:cat>
          <c:val>
            <c:numRef>
              <c:f>'SOURCES NCS-CS'!$C$14:$C$15</c:f>
              <c:numCache>
                <c:formatCode>0</c:formatCode>
                <c:ptCount val="2"/>
                <c:pt idx="0">
                  <c:v>126.70050000000001</c:v>
                </c:pt>
                <c:pt idx="1">
                  <c:v>5.2980669999999996</c:v>
                </c:pt>
              </c:numCache>
            </c:numRef>
          </c:val>
        </c:ser>
        <c:ser>
          <c:idx val="1"/>
          <c:order val="1"/>
          <c:tx>
            <c:strRef>
              <c:f>'SOURCES NCS-CS'!$D$13</c:f>
              <c:strCache>
                <c:ptCount val="1"/>
                <c:pt idx="0">
                  <c:v>CS</c:v>
                </c:pt>
              </c:strCache>
            </c:strRef>
          </c:tx>
          <c:spPr>
            <a:solidFill>
              <a:srgbClr val="FCC917"/>
            </a:solidFill>
            <a:ln>
              <a:solidFill>
                <a:sysClr val="windowText" lastClr="000000"/>
              </a:solidFill>
            </a:ln>
          </c:spPr>
          <c:invertIfNegative val="0"/>
          <c:dLbls>
            <c:dLbl>
              <c:idx val="0"/>
              <c:layout>
                <c:manualLayout>
                  <c:x val="-3.4364261168384879E-3"/>
                  <c:y val="-3.1031506437189472E-2"/>
                </c:manualLayout>
              </c:layout>
              <c:tx>
                <c:rich>
                  <a:bodyPr/>
                  <a:lstStyle/>
                  <a:p>
                    <a:pPr>
                      <a:defRPr sz="1000" b="0"/>
                    </a:pPr>
                    <a:r>
                      <a:rPr lang="en-US" sz="1000" b="0"/>
                      <a:t>73 %</a:t>
                    </a:r>
                    <a:endParaRPr lang="en-US" sz="1000"/>
                  </a:p>
                </c:rich>
              </c:tx>
              <c:spPr/>
              <c:dLblPos val="ctr"/>
              <c:showLegendKey val="0"/>
              <c:showVal val="0"/>
              <c:showCatName val="0"/>
              <c:showSerName val="0"/>
              <c:showPercent val="0"/>
              <c:showBubbleSize val="0"/>
              <c:extLst>
                <c:ext xmlns:c15="http://schemas.microsoft.com/office/drawing/2012/chart" uri="{CE6537A1-D6FC-4f65-9D91-7224C49458BB}">
                  <c15:layout/>
                </c:ext>
              </c:extLst>
            </c:dLbl>
            <c:dLbl>
              <c:idx val="1"/>
              <c:layout/>
              <c:tx>
                <c:rich>
                  <a:bodyPr/>
                  <a:lstStyle/>
                  <a:p>
                    <a:pPr>
                      <a:defRPr sz="1000" b="0"/>
                    </a:pPr>
                    <a:r>
                      <a:rPr lang="en-US" sz="1000" b="0"/>
                      <a:t>95 %</a:t>
                    </a:r>
                    <a:endParaRPr lang="en-US" sz="1000"/>
                  </a:p>
                </c:rich>
              </c:tx>
              <c:spPr/>
              <c:dLblPos val="inEnd"/>
              <c:showLegendKey val="0"/>
              <c:showVal val="0"/>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b="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'SOURCES NCS-CS'!$B$14:$B$15</c:f>
              <c:strCache>
                <c:ptCount val="2"/>
                <c:pt idx="0">
                  <c:v>Beverage</c:v>
                </c:pt>
                <c:pt idx="1">
                  <c:v>Food</c:v>
                </c:pt>
              </c:strCache>
            </c:strRef>
          </c:cat>
          <c:val>
            <c:numRef>
              <c:f>'SOURCES NCS-CS'!$D$14:$D$15</c:f>
              <c:numCache>
                <c:formatCode>0</c:formatCode>
                <c:ptCount val="2"/>
                <c:pt idx="0">
                  <c:v>341.3657</c:v>
                </c:pt>
                <c:pt idx="1">
                  <c:v>93.187719999999999</c:v>
                </c:pt>
              </c:numCache>
            </c:numRef>
          </c:val>
        </c:ser>
        <c:dLbls>
          <c:showLegendKey val="0"/>
          <c:showVal val="0"/>
          <c:showCatName val="0"/>
          <c:showSerName val="0"/>
          <c:showPercent val="0"/>
          <c:showBubbleSize val="0"/>
        </c:dLbls>
        <c:gapWidth val="75"/>
        <c:overlap val="100"/>
        <c:axId val="431916968"/>
        <c:axId val="431917752"/>
      </c:barChart>
      <c:catAx>
        <c:axId val="431916968"/>
        <c:scaling>
          <c:orientation val="minMax"/>
        </c:scaling>
        <c:delete val="0"/>
        <c:axPos val="b"/>
        <c:numFmt formatCode="General" sourceLinked="1"/>
        <c:majorTickMark val="none"/>
        <c:minorTickMark val="none"/>
        <c:tickLblPos val="nextTo"/>
        <c:txPr>
          <a:bodyPr/>
          <a:lstStyle/>
          <a:p>
            <a:pPr>
              <a:defRPr sz="1200" b="0"/>
            </a:pPr>
            <a:endParaRPr lang="en-US"/>
          </a:p>
        </c:txPr>
        <c:crossAx val="431917752"/>
        <c:crosses val="autoZero"/>
        <c:auto val="1"/>
        <c:lblAlgn val="ctr"/>
        <c:lblOffset val="100"/>
        <c:noMultiLvlLbl val="0"/>
      </c:catAx>
      <c:valAx>
        <c:axId val="431917752"/>
        <c:scaling>
          <c:orientation val="minMax"/>
          <c:max val="500"/>
          <c:min val="0"/>
        </c:scaling>
        <c:delete val="0"/>
        <c:axPos val="l"/>
        <c:majorGridlines/>
        <c:title>
          <c:tx>
            <c:rich>
              <a:bodyPr rot="-5400000" vert="horz"/>
              <a:lstStyle/>
              <a:p>
                <a:pPr>
                  <a:defRPr sz="1200" b="0"/>
                </a:pPr>
                <a:r>
                  <a:rPr lang="en-US" sz="1200" b="0" dirty="0"/>
                  <a:t>Per </a:t>
                </a:r>
                <a:r>
                  <a:rPr lang="en-US" sz="1200" b="0" dirty="0" smtClean="0"/>
                  <a:t>capita total intake </a:t>
                </a:r>
                <a:r>
                  <a:rPr lang="en-US" sz="1200" b="0" dirty="0"/>
                  <a:t>from </a:t>
                </a:r>
                <a:r>
                  <a:rPr lang="en-US" sz="1200" b="0" dirty="0" smtClean="0"/>
                  <a:t>stores </a:t>
                </a:r>
                <a:endParaRPr lang="en-US" sz="1200" b="0" dirty="0"/>
              </a:p>
            </c:rich>
          </c:tx>
          <c:layout>
            <c:manualLayout>
              <c:xMode val="edge"/>
              <c:yMode val="edge"/>
              <c:x val="9.9216034434144243E-3"/>
              <c:y val="0.2745373109220795"/>
            </c:manualLayout>
          </c:layout>
          <c:overlay val="0"/>
        </c:title>
        <c:numFmt formatCode="0" sourceLinked="1"/>
        <c:majorTickMark val="none"/>
        <c:minorTickMark val="none"/>
        <c:tickLblPos val="nextTo"/>
        <c:spPr>
          <a:ln w="9525">
            <a:noFill/>
          </a:ln>
        </c:spPr>
        <c:txPr>
          <a:bodyPr/>
          <a:lstStyle/>
          <a:p>
            <a:pPr>
              <a:defRPr sz="1200" b="0" baseline="0">
                <a:latin typeface="Arial" panose="020B0604020202020204" pitchFamily="34" charset="0"/>
              </a:defRPr>
            </a:pPr>
            <a:endParaRPr lang="en-US"/>
          </a:p>
        </c:txPr>
        <c:crossAx val="431916968"/>
        <c:crosses val="autoZero"/>
        <c:crossBetween val="between"/>
        <c:majorUnit val="100"/>
      </c:valAx>
      <c:spPr>
        <a:ln>
          <a:solidFill>
            <a:srgbClr val="000000"/>
          </a:solidFill>
        </a:ln>
      </c:spPr>
    </c:plotArea>
    <c:legend>
      <c:legendPos val="b"/>
      <c:layout>
        <c:manualLayout>
          <c:xMode val="edge"/>
          <c:yMode val="edge"/>
          <c:x val="0.32105179914358178"/>
          <c:y val="0.1859342974591506"/>
          <c:w val="0.50753882999942945"/>
          <c:h val="4.8092946875237866E-2"/>
        </c:manualLayout>
      </c:layout>
      <c:overlay val="0"/>
      <c:txPr>
        <a:bodyPr/>
        <a:lstStyle/>
        <a:p>
          <a:pPr>
            <a:defRPr sz="1200" b="0"/>
          </a:pPr>
          <a:endParaRPr lang="en-US"/>
        </a:p>
      </c:txPr>
    </c:legend>
    <c:plotVisOnly val="1"/>
    <c:dispBlanksAs val="gap"/>
    <c:showDLblsOverMax val="0"/>
  </c:chart>
  <c:txPr>
    <a:bodyPr/>
    <a:lstStyle/>
    <a:p>
      <a:pPr>
        <a:defRPr b="1" i="0">
          <a:solidFill>
            <a:sysClr val="windowText" lastClr="000000"/>
          </a:solidFil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94363450393314"/>
          <c:y val="3.2896354622338878E-2"/>
          <c:w val="0.67170988719408131"/>
          <c:h val="0.60526527670435559"/>
        </c:manualLayout>
      </c:layout>
      <c:barChart>
        <c:barDir val="col"/>
        <c:grouping val="percentStacked"/>
        <c:varyColors val="0"/>
        <c:ser>
          <c:idx val="6"/>
          <c:order val="0"/>
          <c:tx>
            <c:strRef>
              <c:f>'Products_%'!$B$3</c:f>
              <c:strCache>
                <c:ptCount val="1"/>
                <c:pt idx="0">
                  <c:v>No added sweeteners</c:v>
                </c:pt>
              </c:strCache>
            </c:strRef>
          </c:tx>
          <c:spPr>
            <a:solidFill>
              <a:schemeClr val="tx1"/>
            </a:solidFill>
            <a:ln>
              <a:solidFill>
                <a:schemeClr val="tx1"/>
              </a:solidFill>
            </a:ln>
          </c:spPr>
          <c:invertIfNegative val="0"/>
          <c:dLbls>
            <c:numFmt formatCode="#,##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'Products_%'!$C$1:$M$2</c:f>
              <c:multiLvlStrCache>
                <c:ptCount val="11"/>
                <c:lvl>
                  <c:pt idx="0">
                    <c:v>2000 (N= 40,562)</c:v>
                  </c:pt>
                  <c:pt idx="1">
                    <c:v>2006 (N= 76,971)</c:v>
                  </c:pt>
                  <c:pt idx="2">
                    <c:v>2013 (N= 129,527)</c:v>
                  </c:pt>
                  <c:pt idx="4">
                    <c:v>2000 (N= 35,896)</c:v>
                  </c:pt>
                  <c:pt idx="5">
                    <c:v>2006 (N= 67,600)</c:v>
                  </c:pt>
                  <c:pt idx="6">
                    <c:v>2013 (N=113,015)</c:v>
                  </c:pt>
                  <c:pt idx="8">
                    <c:v>2000 (N= 4,666)</c:v>
                  </c:pt>
                  <c:pt idx="9">
                    <c:v>2006 (N= 9,371)</c:v>
                  </c:pt>
                  <c:pt idx="10">
                    <c:v>2013 (N=16,512)</c:v>
                  </c:pt>
                </c:lvl>
                <c:lvl>
                  <c:pt idx="0">
                    <c:v>All CPG Foods &amp; Beverages</c:v>
                  </c:pt>
                  <c:pt idx="4">
                    <c:v>Foods only</c:v>
                  </c:pt>
                  <c:pt idx="8">
                    <c:v>Beverages only</c:v>
                  </c:pt>
                </c:lvl>
              </c:multiLvlStrCache>
            </c:multiLvlStrRef>
          </c:cat>
          <c:val>
            <c:numRef>
              <c:f>'Products_%'!$C$3:$M$3</c:f>
              <c:numCache>
                <c:formatCode>General</c:formatCode>
                <c:ptCount val="11"/>
                <c:pt idx="0">
                  <c:v>29.939084014371669</c:v>
                </c:pt>
                <c:pt idx="1">
                  <c:v>28.629332621083535</c:v>
                </c:pt>
                <c:pt idx="2">
                  <c:v>31.527654331334055</c:v>
                </c:pt>
                <c:pt idx="4">
                  <c:v>31.109406980714212</c:v>
                </c:pt>
                <c:pt idx="5">
                  <c:v>30.532630140991827</c:v>
                </c:pt>
                <c:pt idx="6">
                  <c:v>34.189796787286333</c:v>
                </c:pt>
                <c:pt idx="8">
                  <c:v>27.733141795953596</c:v>
                </c:pt>
                <c:pt idx="9">
                  <c:v>25.6758155614956</c:v>
                </c:pt>
                <c:pt idx="10">
                  <c:v>27.790407710649511</c:v>
                </c:pt>
              </c:numCache>
            </c:numRef>
          </c:val>
        </c:ser>
        <c:ser>
          <c:idx val="0"/>
          <c:order val="1"/>
          <c:tx>
            <c:strRef>
              <c:f>'Products_%'!$B$4</c:f>
              <c:strCache>
                <c:ptCount val="1"/>
                <c:pt idx="0">
                  <c:v>NNS only</c:v>
                </c:pt>
              </c:strCache>
            </c:strRef>
          </c:tx>
          <c:spPr>
            <a:solidFill>
              <a:schemeClr val="accent1"/>
            </a:solidFill>
            <a:ln>
              <a:solidFill>
                <a:schemeClr val="bg2"/>
              </a:solidFill>
            </a:ln>
          </c:spPr>
          <c:invertIfNegative val="0"/>
          <c:dLbls>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'Products_%'!$C$1:$M$2</c:f>
              <c:multiLvlStrCache>
                <c:ptCount val="11"/>
                <c:lvl>
                  <c:pt idx="0">
                    <c:v>2000 (N= 40,562)</c:v>
                  </c:pt>
                  <c:pt idx="1">
                    <c:v>2006 (N= 76,971)</c:v>
                  </c:pt>
                  <c:pt idx="2">
                    <c:v>2013 (N= 129,527)</c:v>
                  </c:pt>
                  <c:pt idx="4">
                    <c:v>2000 (N= 35,896)</c:v>
                  </c:pt>
                  <c:pt idx="5">
                    <c:v>2006 (N= 67,600)</c:v>
                  </c:pt>
                  <c:pt idx="6">
                    <c:v>2013 (N=113,015)</c:v>
                  </c:pt>
                  <c:pt idx="8">
                    <c:v>2000 (N= 4,666)</c:v>
                  </c:pt>
                  <c:pt idx="9">
                    <c:v>2006 (N= 9,371)</c:v>
                  </c:pt>
                  <c:pt idx="10">
                    <c:v>2013 (N=16,512)</c:v>
                  </c:pt>
                </c:lvl>
                <c:lvl>
                  <c:pt idx="0">
                    <c:v>All CPG Foods &amp; Beverages</c:v>
                  </c:pt>
                  <c:pt idx="4">
                    <c:v>Foods only</c:v>
                  </c:pt>
                  <c:pt idx="8">
                    <c:v>Beverages only</c:v>
                  </c:pt>
                </c:lvl>
              </c:multiLvlStrCache>
            </c:multiLvlStrRef>
          </c:cat>
          <c:val>
            <c:numRef>
              <c:f>'Products_%'!$C$4:$M$4</c:f>
              <c:numCache>
                <c:formatCode>General</c:formatCode>
                <c:ptCount val="11"/>
                <c:pt idx="0">
                  <c:v>3.3919834719212534</c:v>
                </c:pt>
                <c:pt idx="1">
                  <c:v>5.7787878116614522</c:v>
                </c:pt>
                <c:pt idx="2">
                  <c:v>5.099192135296664</c:v>
                </c:pt>
                <c:pt idx="4">
                  <c:v>0.26229778733503123</c:v>
                </c:pt>
                <c:pt idx="5">
                  <c:v>0.45319443028920425</c:v>
                </c:pt>
                <c:pt idx="6">
                  <c:v>0.40664632690229613</c:v>
                </c:pt>
                <c:pt idx="8">
                  <c:v>9.2911292466824431</c:v>
                </c:pt>
                <c:pt idx="9">
                  <c:v>14.04298757012176</c:v>
                </c:pt>
                <c:pt idx="10">
                  <c:v>11.686818926498638</c:v>
                </c:pt>
              </c:numCache>
            </c:numRef>
          </c:val>
        </c:ser>
        <c:ser>
          <c:idx val="1"/>
          <c:order val="2"/>
          <c:tx>
            <c:strRef>
              <c:f>'Products_%'!$B$5</c:f>
              <c:strCache>
                <c:ptCount val="1"/>
                <c:pt idx="0">
                  <c:v>NS only</c:v>
                </c:pt>
              </c:strCache>
            </c:strRef>
          </c:tx>
          <c:spPr>
            <a:solidFill>
              <a:srgbClr val="BFBFBF"/>
            </a:solidFill>
            <a:ln>
              <a:solidFill>
                <a:schemeClr val="tx1"/>
              </a:solidFill>
            </a:ln>
          </c:spPr>
          <c:invertIfNegative val="0"/>
          <c:dLbls>
            <c:numFmt formatCode="#,##0"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'Products_%'!$C$1:$M$2</c:f>
              <c:multiLvlStrCache>
                <c:ptCount val="11"/>
                <c:lvl>
                  <c:pt idx="0">
                    <c:v>2000 (N= 40,562)</c:v>
                  </c:pt>
                  <c:pt idx="1">
                    <c:v>2006 (N= 76,971)</c:v>
                  </c:pt>
                  <c:pt idx="2">
                    <c:v>2013 (N= 129,527)</c:v>
                  </c:pt>
                  <c:pt idx="4">
                    <c:v>2000 (N= 35,896)</c:v>
                  </c:pt>
                  <c:pt idx="5">
                    <c:v>2006 (N= 67,600)</c:v>
                  </c:pt>
                  <c:pt idx="6">
                    <c:v>2013 (N=113,015)</c:v>
                  </c:pt>
                  <c:pt idx="8">
                    <c:v>2000 (N= 4,666)</c:v>
                  </c:pt>
                  <c:pt idx="9">
                    <c:v>2006 (N= 9,371)</c:v>
                  </c:pt>
                  <c:pt idx="10">
                    <c:v>2013 (N=16,512)</c:v>
                  </c:pt>
                </c:lvl>
                <c:lvl>
                  <c:pt idx="0">
                    <c:v>All CPG Foods &amp; Beverages</c:v>
                  </c:pt>
                  <c:pt idx="4">
                    <c:v>Foods only</c:v>
                  </c:pt>
                  <c:pt idx="8">
                    <c:v>Beverages only</c:v>
                  </c:pt>
                </c:lvl>
              </c:multiLvlStrCache>
            </c:multiLvlStrRef>
          </c:cat>
          <c:val>
            <c:numRef>
              <c:f>'Products_%'!$C$5:$M$5</c:f>
              <c:numCache>
                <c:formatCode>General</c:formatCode>
                <c:ptCount val="11"/>
                <c:pt idx="0">
                  <c:v>63.275334941416872</c:v>
                </c:pt>
                <c:pt idx="1">
                  <c:v>59.851601420325181</c:v>
                </c:pt>
                <c:pt idx="2">
                  <c:v>55.271043887521898</c:v>
                </c:pt>
                <c:pt idx="4">
                  <c:v>65.915725427771548</c:v>
                </c:pt>
                <c:pt idx="5">
                  <c:v>65.647134182215666</c:v>
                </c:pt>
                <c:pt idx="6">
                  <c:v>62.60951805261432</c:v>
                </c:pt>
                <c:pt idx="8">
                  <c:v>58.298461877767906</c:v>
                </c:pt>
                <c:pt idx="9">
                  <c:v>50.858154677186761</c:v>
                </c:pt>
                <c:pt idx="10">
                  <c:v>44.968932626289629</c:v>
                </c:pt>
              </c:numCache>
            </c:numRef>
          </c:val>
        </c:ser>
        <c:ser>
          <c:idx val="2"/>
          <c:order val="3"/>
          <c:tx>
            <c:strRef>
              <c:f>'Products_%'!$B$6</c:f>
              <c:strCache>
                <c:ptCount val="1"/>
                <c:pt idx="0">
                  <c:v>Both NS and NNS</c:v>
                </c:pt>
              </c:strCache>
            </c:strRef>
          </c:tx>
          <c:spPr>
            <a:solidFill>
              <a:schemeClr val="bg1"/>
            </a:solidFill>
            <a:ln>
              <a:solidFill>
                <a:schemeClr val="tx1"/>
              </a:solidFill>
            </a:ln>
          </c:spPr>
          <c:invertIfNegative val="0"/>
          <c:dLbls>
            <c:numFmt formatCode="#,##0"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'Products_%'!$C$1:$M$2</c:f>
              <c:multiLvlStrCache>
                <c:ptCount val="11"/>
                <c:lvl>
                  <c:pt idx="0">
                    <c:v>2000 (N= 40,562)</c:v>
                  </c:pt>
                  <c:pt idx="1">
                    <c:v>2006 (N= 76,971)</c:v>
                  </c:pt>
                  <c:pt idx="2">
                    <c:v>2013 (N= 129,527)</c:v>
                  </c:pt>
                  <c:pt idx="4">
                    <c:v>2000 (N= 35,896)</c:v>
                  </c:pt>
                  <c:pt idx="5">
                    <c:v>2006 (N= 67,600)</c:v>
                  </c:pt>
                  <c:pt idx="6">
                    <c:v>2013 (N=113,015)</c:v>
                  </c:pt>
                  <c:pt idx="8">
                    <c:v>2000 (N= 4,666)</c:v>
                  </c:pt>
                  <c:pt idx="9">
                    <c:v>2006 (N= 9,371)</c:v>
                  </c:pt>
                  <c:pt idx="10">
                    <c:v>2013 (N=16,512)</c:v>
                  </c:pt>
                </c:lvl>
                <c:lvl>
                  <c:pt idx="0">
                    <c:v>All CPG Foods &amp; Beverages</c:v>
                  </c:pt>
                  <c:pt idx="4">
                    <c:v>Foods only</c:v>
                  </c:pt>
                  <c:pt idx="8">
                    <c:v>Beverages only</c:v>
                  </c:pt>
                </c:lvl>
              </c:multiLvlStrCache>
            </c:multiLvlStrRef>
          </c:cat>
          <c:val>
            <c:numRef>
              <c:f>'Products_%'!$C$6:$M$6</c:f>
              <c:numCache>
                <c:formatCode>General</c:formatCode>
                <c:ptCount val="11"/>
                <c:pt idx="0">
                  <c:v>2.6050294974782262</c:v>
                </c:pt>
                <c:pt idx="1">
                  <c:v>4.8300022660647324</c:v>
                </c:pt>
                <c:pt idx="2">
                  <c:v>7.2964937515121271</c:v>
                </c:pt>
                <c:pt idx="4">
                  <c:v>1.9748607082314094</c:v>
                </c:pt>
                <c:pt idx="5">
                  <c:v>2.3577853171774987</c:v>
                </c:pt>
                <c:pt idx="6">
                  <c:v>1.619494547828177</c:v>
                </c:pt>
                <c:pt idx="8">
                  <c:v>3.7928348955666809</c:v>
                </c:pt>
                <c:pt idx="9">
                  <c:v>8.6663625077831128</c:v>
                </c:pt>
                <c:pt idx="10">
                  <c:v>15.266144677651351</c:v>
                </c:pt>
              </c:numCache>
            </c:numRef>
          </c:val>
        </c:ser>
        <c:ser>
          <c:idx val="3"/>
          <c:order val="4"/>
          <c:tx>
            <c:strRef>
              <c:f>'Products_%'!$B$7</c:f>
              <c:strCache>
                <c:ptCount val="1"/>
                <c:pt idx="0">
                  <c:v>Any FJC</c:v>
                </c:pt>
              </c:strCache>
            </c:strRef>
          </c:tx>
          <c:spPr>
            <a:solidFill>
              <a:srgbClr val="FB5818"/>
            </a:solidFill>
            <a:ln>
              <a:solidFill>
                <a:schemeClr val="bg2"/>
              </a:solidFill>
            </a:ln>
          </c:spPr>
          <c:invertIfNegative val="0"/>
          <c:cat>
            <c:multiLvlStrRef>
              <c:f>'Products_%'!$C$1:$M$2</c:f>
              <c:multiLvlStrCache>
                <c:ptCount val="11"/>
                <c:lvl>
                  <c:pt idx="0">
                    <c:v>2000 (N= 40,562)</c:v>
                  </c:pt>
                  <c:pt idx="1">
                    <c:v>2006 (N= 76,971)</c:v>
                  </c:pt>
                  <c:pt idx="2">
                    <c:v>2013 (N= 129,527)</c:v>
                  </c:pt>
                  <c:pt idx="4">
                    <c:v>2000 (N= 35,896)</c:v>
                  </c:pt>
                  <c:pt idx="5">
                    <c:v>2006 (N= 67,600)</c:v>
                  </c:pt>
                  <c:pt idx="6">
                    <c:v>2013 (N=113,015)</c:v>
                  </c:pt>
                  <c:pt idx="8">
                    <c:v>2000 (N= 4,666)</c:v>
                  </c:pt>
                  <c:pt idx="9">
                    <c:v>2006 (N= 9,371)</c:v>
                  </c:pt>
                  <c:pt idx="10">
                    <c:v>2013 (N=16,512)</c:v>
                  </c:pt>
                </c:lvl>
                <c:lvl>
                  <c:pt idx="0">
                    <c:v>All CPG Foods &amp; Beverages</c:v>
                  </c:pt>
                  <c:pt idx="4">
                    <c:v>Foods only</c:v>
                  </c:pt>
                  <c:pt idx="8">
                    <c:v>Beverages only</c:v>
                  </c:pt>
                </c:lvl>
              </c:multiLvlStrCache>
            </c:multiLvlStrRef>
          </c:cat>
          <c:val>
            <c:numRef>
              <c:f>'Products_%'!$C$7:$M$7</c:f>
              <c:numCache>
                <c:formatCode>General</c:formatCode>
                <c:ptCount val="11"/>
                <c:pt idx="0">
                  <c:v>0.78856807481220326</c:v>
                </c:pt>
                <c:pt idx="1">
                  <c:v>0.91027588086607591</c:v>
                </c:pt>
                <c:pt idx="2">
                  <c:v>0.80561589433538539</c:v>
                </c:pt>
                <c:pt idx="4">
                  <c:v>0.73770909594676015</c:v>
                </c:pt>
                <c:pt idx="5">
                  <c:v>1.0092559293239693</c:v>
                </c:pt>
                <c:pt idx="6">
                  <c:v>1.1745442853685812</c:v>
                </c:pt>
                <c:pt idx="8">
                  <c:v>0.88443218402941504</c:v>
                </c:pt>
                <c:pt idx="9">
                  <c:v>0.75667968341333469</c:v>
                </c:pt>
                <c:pt idx="10">
                  <c:v>0.28769605891093653</c:v>
                </c:pt>
              </c:numCache>
            </c:numRef>
          </c:val>
        </c:ser>
        <c:dLbls>
          <c:showLegendKey val="0"/>
          <c:showVal val="0"/>
          <c:showCatName val="0"/>
          <c:showSerName val="0"/>
          <c:showPercent val="0"/>
          <c:showBubbleSize val="0"/>
        </c:dLbls>
        <c:gapWidth val="30"/>
        <c:overlap val="100"/>
        <c:axId val="385885928"/>
        <c:axId val="385886320"/>
      </c:barChart>
      <c:catAx>
        <c:axId val="385885928"/>
        <c:scaling>
          <c:orientation val="minMax"/>
        </c:scaling>
        <c:delete val="0"/>
        <c:axPos val="b"/>
        <c:numFmt formatCode="General" sourceLinked="0"/>
        <c:majorTickMark val="out"/>
        <c:minorTickMark val="none"/>
        <c:tickLblPos val="nextTo"/>
        <c:spPr>
          <a:ln>
            <a:solidFill>
              <a:schemeClr val="tx1"/>
            </a:solidFill>
          </a:ln>
        </c:spPr>
        <c:txPr>
          <a:bodyPr rot="-5400000" vert="horz"/>
          <a:lstStyle/>
          <a:p>
            <a:pPr>
              <a:defRPr sz="1200">
                <a:latin typeface="Arial" panose="020B0604020202020204" pitchFamily="34" charset="0"/>
                <a:cs typeface="Arial" panose="020B0604020202020204" pitchFamily="34" charset="0"/>
              </a:defRPr>
            </a:pPr>
            <a:endParaRPr lang="en-US"/>
          </a:p>
        </c:txPr>
        <c:crossAx val="385886320"/>
        <c:crosses val="autoZero"/>
        <c:auto val="0"/>
        <c:lblAlgn val="ctr"/>
        <c:lblOffset val="100"/>
        <c:noMultiLvlLbl val="0"/>
      </c:catAx>
      <c:valAx>
        <c:axId val="385886320"/>
        <c:scaling>
          <c:orientation val="minMax"/>
        </c:scaling>
        <c:delete val="0"/>
        <c:axPos val="l"/>
        <c:title>
          <c:tx>
            <c:rich>
              <a:bodyPr rot="-5400000" vert="horz"/>
              <a:lstStyle/>
              <a:p>
                <a:pPr>
                  <a:defRPr sz="1200" b="0"/>
                </a:pPr>
                <a:r>
                  <a:rPr lang="en-US" sz="1200" b="0" dirty="0"/>
                  <a:t>% of unique formulations containing </a:t>
                </a:r>
                <a:r>
                  <a:rPr lang="en-US" sz="1200" b="0" dirty="0" smtClean="0"/>
                  <a:t/>
                </a:r>
                <a:br>
                  <a:rPr lang="en-US" sz="1200" b="0" dirty="0" smtClean="0"/>
                </a:br>
                <a:r>
                  <a:rPr lang="en-US" sz="1200" b="0" dirty="0" smtClean="0"/>
                  <a:t>sweeteners </a:t>
                </a:r>
                <a:r>
                  <a:rPr lang="en-US" sz="1200" b="0" dirty="0"/>
                  <a:t>by weight</a:t>
                </a:r>
              </a:p>
            </c:rich>
          </c:tx>
          <c:layout>
            <c:manualLayout>
              <c:xMode val="edge"/>
              <c:yMode val="edge"/>
              <c:x val="1.6012260823533755E-2"/>
              <c:y val="6.4023834625780707E-2"/>
            </c:manualLayout>
          </c:layout>
          <c:overlay val="0"/>
        </c:title>
        <c:numFmt formatCode="0%" sourceLinked="1"/>
        <c:majorTickMark val="out"/>
        <c:minorTickMark val="none"/>
        <c:tickLblPos val="nextTo"/>
        <c:spPr>
          <a:ln>
            <a:solidFill>
              <a:schemeClr val="bg2"/>
            </a:solidFill>
          </a:ln>
        </c:spPr>
        <c:txPr>
          <a:bodyPr/>
          <a:lstStyle/>
          <a:p>
            <a:pPr>
              <a:defRPr sz="1200">
                <a:latin typeface="Arial" panose="020B0604020202020204" pitchFamily="34" charset="0"/>
                <a:cs typeface="Arial" panose="020B0604020202020204" pitchFamily="34" charset="0"/>
              </a:defRPr>
            </a:pPr>
            <a:endParaRPr lang="en-US"/>
          </a:p>
        </c:txPr>
        <c:crossAx val="385885928"/>
        <c:crosses val="autoZero"/>
        <c:crossBetween val="between"/>
      </c:valAx>
    </c:plotArea>
    <c:legend>
      <c:legendPos val="r"/>
      <c:layout>
        <c:manualLayout>
          <c:xMode val="edge"/>
          <c:yMode val="edge"/>
          <c:x val="0.79902665062401568"/>
          <c:y val="0.1608183256273831"/>
          <c:w val="0.1936258391518228"/>
          <c:h val="0.32431718743688165"/>
        </c:manualLayou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62703072892447"/>
          <c:y val="3.7382221161748719E-2"/>
          <c:w val="0.67294428579009757"/>
          <c:h val="0.8158052970651396"/>
        </c:manualLayout>
      </c:layout>
      <c:barChart>
        <c:barDir val="col"/>
        <c:grouping val="percentStacked"/>
        <c:varyColors val="0"/>
        <c:ser>
          <c:idx val="4"/>
          <c:order val="0"/>
          <c:tx>
            <c:strRef>
              <c:f>'Purchase_%'!$B$3</c:f>
              <c:strCache>
                <c:ptCount val="1"/>
                <c:pt idx="0">
                  <c:v>No added sweeteners</c:v>
                </c:pt>
              </c:strCache>
            </c:strRef>
          </c:tx>
          <c:spPr>
            <a:solidFill>
              <a:schemeClr val="tx1"/>
            </a:solidFill>
            <a:ln>
              <a:solidFill>
                <a:schemeClr val="tx1"/>
              </a:solidFill>
            </a:ln>
          </c:spPr>
          <c:invertIfNegative val="0"/>
          <c:dLbls>
            <c:numFmt formatCode="#,##0" sourceLinked="0"/>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'Purchase_%'!$C$1:$M$2</c:f>
              <c:multiLvlStrCache>
                <c:ptCount val="11"/>
                <c:lvl>
                  <c:pt idx="0">
                    <c:v>2000</c:v>
                  </c:pt>
                  <c:pt idx="1">
                    <c:v>2006</c:v>
                  </c:pt>
                  <c:pt idx="2">
                    <c:v>2013</c:v>
                  </c:pt>
                  <c:pt idx="4">
                    <c:v>2000</c:v>
                  </c:pt>
                  <c:pt idx="5">
                    <c:v>2006</c:v>
                  </c:pt>
                  <c:pt idx="6">
                    <c:v>2013</c:v>
                  </c:pt>
                  <c:pt idx="8">
                    <c:v>2000</c:v>
                  </c:pt>
                  <c:pt idx="9">
                    <c:v>2006</c:v>
                  </c:pt>
                  <c:pt idx="10">
                    <c:v>2013</c:v>
                  </c:pt>
                </c:lvl>
                <c:lvl>
                  <c:pt idx="0">
                    <c:v>All CPG Foods &amp; Beverages</c:v>
                  </c:pt>
                  <c:pt idx="4">
                    <c:v>Foods only</c:v>
                  </c:pt>
                  <c:pt idx="8">
                    <c:v>Beverages only</c:v>
                  </c:pt>
                </c:lvl>
              </c:multiLvlStrCache>
            </c:multiLvlStrRef>
          </c:cat>
          <c:val>
            <c:numRef>
              <c:f>'Purchase_%'!$C$3:$M$3</c:f>
              <c:numCache>
                <c:formatCode>General</c:formatCode>
                <c:ptCount val="11"/>
                <c:pt idx="0">
                  <c:v>31.224060682195105</c:v>
                </c:pt>
                <c:pt idx="1">
                  <c:v>32.214924597116898</c:v>
                </c:pt>
                <c:pt idx="2">
                  <c:v>35.652264319238505</c:v>
                </c:pt>
                <c:pt idx="4">
                  <c:v>28.820770597213553</c:v>
                </c:pt>
                <c:pt idx="5">
                  <c:v>28.408843997847072</c:v>
                </c:pt>
                <c:pt idx="6">
                  <c:v>31.611335023928472</c:v>
                </c:pt>
                <c:pt idx="8">
                  <c:v>32.976417761588003</c:v>
                </c:pt>
                <c:pt idx="9">
                  <c:v>35.039554776096082</c:v>
                </c:pt>
                <c:pt idx="10">
                  <c:v>39.055619798345894</c:v>
                </c:pt>
              </c:numCache>
            </c:numRef>
          </c:val>
        </c:ser>
        <c:ser>
          <c:idx val="5"/>
          <c:order val="1"/>
          <c:tx>
            <c:strRef>
              <c:f>'Purchase_%'!$B$4</c:f>
              <c:strCache>
                <c:ptCount val="1"/>
                <c:pt idx="0">
                  <c:v>NNS only</c:v>
                </c:pt>
              </c:strCache>
            </c:strRef>
          </c:tx>
          <c:spPr>
            <a:solidFill>
              <a:schemeClr val="accent1"/>
            </a:solidFill>
            <a:ln>
              <a:solidFill>
                <a:schemeClr val="tx1"/>
              </a:solidFill>
            </a:ln>
          </c:spPr>
          <c:invertIfNegative val="0"/>
          <c:dLbls>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'Purchase_%'!$C$1:$M$2</c:f>
              <c:multiLvlStrCache>
                <c:ptCount val="11"/>
                <c:lvl>
                  <c:pt idx="0">
                    <c:v>2000</c:v>
                  </c:pt>
                  <c:pt idx="1">
                    <c:v>2006</c:v>
                  </c:pt>
                  <c:pt idx="2">
                    <c:v>2013</c:v>
                  </c:pt>
                  <c:pt idx="4">
                    <c:v>2000</c:v>
                  </c:pt>
                  <c:pt idx="5">
                    <c:v>2006</c:v>
                  </c:pt>
                  <c:pt idx="6">
                    <c:v>2013</c:v>
                  </c:pt>
                  <c:pt idx="8">
                    <c:v>2000</c:v>
                  </c:pt>
                  <c:pt idx="9">
                    <c:v>2006</c:v>
                  </c:pt>
                  <c:pt idx="10">
                    <c:v>2013</c:v>
                  </c:pt>
                </c:lvl>
                <c:lvl>
                  <c:pt idx="0">
                    <c:v>All CPG Foods &amp; Beverages</c:v>
                  </c:pt>
                  <c:pt idx="4">
                    <c:v>Foods only</c:v>
                  </c:pt>
                  <c:pt idx="8">
                    <c:v>Beverages only</c:v>
                  </c:pt>
                </c:lvl>
              </c:multiLvlStrCache>
            </c:multiLvlStrRef>
          </c:cat>
          <c:val>
            <c:numRef>
              <c:f>'Purchase_%'!$C$4:$M$4</c:f>
              <c:numCache>
                <c:formatCode>General</c:formatCode>
                <c:ptCount val="11"/>
                <c:pt idx="0">
                  <c:v>10.279327172699885</c:v>
                </c:pt>
                <c:pt idx="1">
                  <c:v>12.448683583539092</c:v>
                </c:pt>
                <c:pt idx="2">
                  <c:v>9.3252635827930952</c:v>
                </c:pt>
                <c:pt idx="4">
                  <c:v>0.26493830483918912</c:v>
                </c:pt>
                <c:pt idx="5">
                  <c:v>0.52404392409359957</c:v>
                </c:pt>
                <c:pt idx="6">
                  <c:v>0.1795871741250141</c:v>
                </c:pt>
                <c:pt idx="8">
                  <c:v>17.581310956470446</c:v>
                </c:pt>
                <c:pt idx="9">
                  <c:v>21.298390303683703</c:v>
                </c:pt>
                <c:pt idx="10">
                  <c:v>17.027944239484047</c:v>
                </c:pt>
              </c:numCache>
            </c:numRef>
          </c:val>
        </c:ser>
        <c:ser>
          <c:idx val="6"/>
          <c:order val="2"/>
          <c:tx>
            <c:strRef>
              <c:f>'Purchase_%'!$B$5</c:f>
              <c:strCache>
                <c:ptCount val="1"/>
                <c:pt idx="0">
                  <c:v>NS only</c:v>
                </c:pt>
              </c:strCache>
            </c:strRef>
          </c:tx>
          <c:spPr>
            <a:solidFill>
              <a:srgbClr val="BFBFBF"/>
            </a:solidFill>
            <a:ln>
              <a:solidFill>
                <a:schemeClr val="tx1"/>
              </a:solidFill>
            </a:ln>
          </c:spPr>
          <c:invertIfNegative val="0"/>
          <c:dLbls>
            <c:numFmt formatCode="#,##0"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'Purchase_%'!$C$1:$M$2</c:f>
              <c:multiLvlStrCache>
                <c:ptCount val="11"/>
                <c:lvl>
                  <c:pt idx="0">
                    <c:v>2000</c:v>
                  </c:pt>
                  <c:pt idx="1">
                    <c:v>2006</c:v>
                  </c:pt>
                  <c:pt idx="2">
                    <c:v>2013</c:v>
                  </c:pt>
                  <c:pt idx="4">
                    <c:v>2000</c:v>
                  </c:pt>
                  <c:pt idx="5">
                    <c:v>2006</c:v>
                  </c:pt>
                  <c:pt idx="6">
                    <c:v>2013</c:v>
                  </c:pt>
                  <c:pt idx="8">
                    <c:v>2000</c:v>
                  </c:pt>
                  <c:pt idx="9">
                    <c:v>2006</c:v>
                  </c:pt>
                  <c:pt idx="10">
                    <c:v>2013</c:v>
                  </c:pt>
                </c:lvl>
                <c:lvl>
                  <c:pt idx="0">
                    <c:v>All CPG Foods &amp; Beverages</c:v>
                  </c:pt>
                  <c:pt idx="4">
                    <c:v>Foods only</c:v>
                  </c:pt>
                  <c:pt idx="8">
                    <c:v>Beverages only</c:v>
                  </c:pt>
                </c:lvl>
              </c:multiLvlStrCache>
            </c:multiLvlStrRef>
          </c:cat>
          <c:val>
            <c:numRef>
              <c:f>'Purchase_%'!$C$5:$M$5</c:f>
              <c:numCache>
                <c:formatCode>General</c:formatCode>
                <c:ptCount val="11"/>
                <c:pt idx="0">
                  <c:v>56.664217085878455</c:v>
                </c:pt>
                <c:pt idx="1">
                  <c:v>51.4131609546113</c:v>
                </c:pt>
                <c:pt idx="2">
                  <c:v>48.123631653649248</c:v>
                </c:pt>
                <c:pt idx="4">
                  <c:v>69.685253615347492</c:v>
                </c:pt>
                <c:pt idx="5">
                  <c:v>68.611240938677369</c:v>
                </c:pt>
                <c:pt idx="6">
                  <c:v>65.067741626047876</c:v>
                </c:pt>
                <c:pt idx="8">
                  <c:v>47.169938519305234</c:v>
                </c:pt>
                <c:pt idx="9">
                  <c:v>38.64984328993576</c:v>
                </c:pt>
                <c:pt idx="10">
                  <c:v>33.852946545202052</c:v>
                </c:pt>
              </c:numCache>
            </c:numRef>
          </c:val>
        </c:ser>
        <c:ser>
          <c:idx val="0"/>
          <c:order val="3"/>
          <c:tx>
            <c:strRef>
              <c:f>'Purchase_%'!$B$6</c:f>
              <c:strCache>
                <c:ptCount val="1"/>
                <c:pt idx="0">
                  <c:v>Both NS and NNS</c:v>
                </c:pt>
              </c:strCache>
            </c:strRef>
          </c:tx>
          <c:spPr>
            <a:solidFill>
              <a:schemeClr val="bg1"/>
            </a:solidFill>
            <a:ln>
              <a:solidFill>
                <a:schemeClr val="tx1"/>
              </a:solidFill>
            </a:ln>
          </c:spPr>
          <c:invertIfNegative val="0"/>
          <c:dLbls>
            <c:numFmt formatCode="#,##0"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'Purchase_%'!$C$1:$M$2</c:f>
              <c:multiLvlStrCache>
                <c:ptCount val="11"/>
                <c:lvl>
                  <c:pt idx="0">
                    <c:v>2000</c:v>
                  </c:pt>
                  <c:pt idx="1">
                    <c:v>2006</c:v>
                  </c:pt>
                  <c:pt idx="2">
                    <c:v>2013</c:v>
                  </c:pt>
                  <c:pt idx="4">
                    <c:v>2000</c:v>
                  </c:pt>
                  <c:pt idx="5">
                    <c:v>2006</c:v>
                  </c:pt>
                  <c:pt idx="6">
                    <c:v>2013</c:v>
                  </c:pt>
                  <c:pt idx="8">
                    <c:v>2000</c:v>
                  </c:pt>
                  <c:pt idx="9">
                    <c:v>2006</c:v>
                  </c:pt>
                  <c:pt idx="10">
                    <c:v>2013</c:v>
                  </c:pt>
                </c:lvl>
                <c:lvl>
                  <c:pt idx="0">
                    <c:v>All CPG Foods &amp; Beverages</c:v>
                  </c:pt>
                  <c:pt idx="4">
                    <c:v>Foods only</c:v>
                  </c:pt>
                  <c:pt idx="8">
                    <c:v>Beverages only</c:v>
                  </c:pt>
                </c:lvl>
              </c:multiLvlStrCache>
            </c:multiLvlStrRef>
          </c:cat>
          <c:val>
            <c:numRef>
              <c:f>'Purchase_%'!$C$6:$M$6</c:f>
              <c:numCache>
                <c:formatCode>General</c:formatCode>
                <c:ptCount val="11"/>
                <c:pt idx="0">
                  <c:v>1.2153723717281668</c:v>
                </c:pt>
                <c:pt idx="1">
                  <c:v>3.4838085518946968</c:v>
                </c:pt>
                <c:pt idx="2">
                  <c:v>6.4431223269215856</c:v>
                </c:pt>
                <c:pt idx="4">
                  <c:v>0.9037535575986485</c:v>
                </c:pt>
                <c:pt idx="5">
                  <c:v>1.9278494358652247</c:v>
                </c:pt>
                <c:pt idx="6">
                  <c:v>2.3435112577013331</c:v>
                </c:pt>
                <c:pt idx="8">
                  <c:v>1.4425889854942615</c:v>
                </c:pt>
                <c:pt idx="9">
                  <c:v>4.6385421319934883</c:v>
                </c:pt>
                <c:pt idx="10">
                  <c:v>9.895900828120018</c:v>
                </c:pt>
              </c:numCache>
            </c:numRef>
          </c:val>
        </c:ser>
        <c:ser>
          <c:idx val="1"/>
          <c:order val="4"/>
          <c:tx>
            <c:strRef>
              <c:f>'Purchase_%'!$B$7</c:f>
              <c:strCache>
                <c:ptCount val="1"/>
                <c:pt idx="0">
                  <c:v>Any FJC</c:v>
                </c:pt>
              </c:strCache>
            </c:strRef>
          </c:tx>
          <c:spPr>
            <a:solidFill>
              <a:srgbClr val="FB5818"/>
            </a:solidFill>
            <a:ln>
              <a:solidFill>
                <a:schemeClr val="tx1"/>
              </a:solidFill>
            </a:ln>
          </c:spPr>
          <c:invertIfNegative val="0"/>
          <c:cat>
            <c:multiLvlStrRef>
              <c:f>'Purchase_%'!$C$1:$M$2</c:f>
              <c:multiLvlStrCache>
                <c:ptCount val="11"/>
                <c:lvl>
                  <c:pt idx="0">
                    <c:v>2000</c:v>
                  </c:pt>
                  <c:pt idx="1">
                    <c:v>2006</c:v>
                  </c:pt>
                  <c:pt idx="2">
                    <c:v>2013</c:v>
                  </c:pt>
                  <c:pt idx="4">
                    <c:v>2000</c:v>
                  </c:pt>
                  <c:pt idx="5">
                    <c:v>2006</c:v>
                  </c:pt>
                  <c:pt idx="6">
                    <c:v>2013</c:v>
                  </c:pt>
                  <c:pt idx="8">
                    <c:v>2000</c:v>
                  </c:pt>
                  <c:pt idx="9">
                    <c:v>2006</c:v>
                  </c:pt>
                  <c:pt idx="10">
                    <c:v>2013</c:v>
                  </c:pt>
                </c:lvl>
                <c:lvl>
                  <c:pt idx="0">
                    <c:v>All CPG Foods &amp; Beverages</c:v>
                  </c:pt>
                  <c:pt idx="4">
                    <c:v>Foods only</c:v>
                  </c:pt>
                  <c:pt idx="8">
                    <c:v>Beverages only</c:v>
                  </c:pt>
                </c:lvl>
              </c:multiLvlStrCache>
            </c:multiLvlStrRef>
          </c:cat>
          <c:val>
            <c:numRef>
              <c:f>'Purchase_%'!$C$7:$M$7</c:f>
              <c:numCache>
                <c:formatCode>General</c:formatCode>
                <c:ptCount val="11"/>
                <c:pt idx="0">
                  <c:v>0.61702268747354683</c:v>
                </c:pt>
                <c:pt idx="1">
                  <c:v>0.43942231288647005</c:v>
                </c:pt>
                <c:pt idx="2">
                  <c:v>0.45571811754163727</c:v>
                </c:pt>
                <c:pt idx="4">
                  <c:v>0.32528392500952219</c:v>
                </c:pt>
                <c:pt idx="5">
                  <c:v>0.5280217033902993</c:v>
                </c:pt>
                <c:pt idx="6">
                  <c:v>0.79782491793935584</c:v>
                </c:pt>
                <c:pt idx="8">
                  <c:v>0.82974377716944281</c:v>
                </c:pt>
                <c:pt idx="9">
                  <c:v>0.37366949821441953</c:v>
                </c:pt>
                <c:pt idx="10">
                  <c:v>0.16758858876552582</c:v>
                </c:pt>
              </c:numCache>
            </c:numRef>
          </c:val>
        </c:ser>
        <c:dLbls>
          <c:showLegendKey val="0"/>
          <c:showVal val="0"/>
          <c:showCatName val="0"/>
          <c:showSerName val="0"/>
          <c:showPercent val="0"/>
          <c:showBubbleSize val="0"/>
        </c:dLbls>
        <c:gapWidth val="30"/>
        <c:overlap val="100"/>
        <c:axId val="385887104"/>
        <c:axId val="385887496"/>
      </c:barChart>
      <c:catAx>
        <c:axId val="385887104"/>
        <c:scaling>
          <c:orientation val="minMax"/>
        </c:scaling>
        <c:delete val="0"/>
        <c:axPos val="b"/>
        <c:numFmt formatCode="General" sourceLinked="0"/>
        <c:majorTickMark val="out"/>
        <c:minorTickMark val="none"/>
        <c:tickLblPos val="nextTo"/>
        <c:spPr>
          <a:ln>
            <a:solidFill>
              <a:schemeClr val="tx1"/>
            </a:solidFill>
          </a:ln>
        </c:spPr>
        <c:txPr>
          <a:bodyPr/>
          <a:lstStyle/>
          <a:p>
            <a:pPr>
              <a:defRPr sz="1200">
                <a:latin typeface="Arial" panose="020B0604020202020204" pitchFamily="34" charset="0"/>
                <a:cs typeface="Arial" panose="020B0604020202020204" pitchFamily="34" charset="0"/>
              </a:defRPr>
            </a:pPr>
            <a:endParaRPr lang="en-US"/>
          </a:p>
        </c:txPr>
        <c:crossAx val="385887496"/>
        <c:crosses val="autoZero"/>
        <c:auto val="1"/>
        <c:lblAlgn val="ctr"/>
        <c:lblOffset val="100"/>
        <c:noMultiLvlLbl val="0"/>
      </c:catAx>
      <c:valAx>
        <c:axId val="385887496"/>
        <c:scaling>
          <c:orientation val="minMax"/>
        </c:scaling>
        <c:delete val="0"/>
        <c:axPos val="l"/>
        <c:title>
          <c:tx>
            <c:rich>
              <a:bodyPr rot="-5400000" vert="horz"/>
              <a:lstStyle/>
              <a:p>
                <a:pPr>
                  <a:defRPr sz="1200" b="0">
                    <a:latin typeface="Arial" panose="020B0604020202020204" pitchFamily="34" charset="0"/>
                    <a:cs typeface="Arial" panose="020B0604020202020204" pitchFamily="34" charset="0"/>
                  </a:defRPr>
                </a:pPr>
                <a:r>
                  <a:rPr lang="en-US" sz="1200" b="0">
                    <a:latin typeface="Arial" panose="020B0604020202020204" pitchFamily="34" charset="0"/>
                    <a:cs typeface="Arial" panose="020B0604020202020204" pitchFamily="34" charset="0"/>
                  </a:rPr>
                  <a:t>% of purchases</a:t>
                </a:r>
                <a:r>
                  <a:rPr lang="en-US" sz="1200" b="0" baseline="0">
                    <a:latin typeface="Arial" panose="020B0604020202020204" pitchFamily="34" charset="0"/>
                    <a:cs typeface="Arial" panose="020B0604020202020204" pitchFamily="34" charset="0"/>
                  </a:rPr>
                  <a:t> by weight</a:t>
                </a:r>
                <a:r>
                  <a:rPr lang="en-US" sz="1200" b="0">
                    <a:latin typeface="Arial" panose="020B0604020202020204" pitchFamily="34" charset="0"/>
                    <a:cs typeface="Arial" panose="020B0604020202020204" pitchFamily="34" charset="0"/>
                  </a:rPr>
                  <a:t> containing sweeteners</a:t>
                </a:r>
              </a:p>
            </c:rich>
          </c:tx>
          <c:layout/>
          <c:overlay val="0"/>
        </c:title>
        <c:numFmt formatCode="0%" sourceLinked="1"/>
        <c:majorTickMark val="out"/>
        <c:minorTickMark val="none"/>
        <c:tickLblPos val="nextTo"/>
        <c:spPr>
          <a:ln>
            <a:solidFill>
              <a:schemeClr val="bg2"/>
            </a:solidFill>
          </a:ln>
        </c:spPr>
        <c:txPr>
          <a:bodyPr/>
          <a:lstStyle/>
          <a:p>
            <a:pPr>
              <a:defRPr sz="1200">
                <a:latin typeface="Arial" panose="020B0604020202020204" pitchFamily="34" charset="0"/>
                <a:cs typeface="Arial" panose="020B0604020202020204" pitchFamily="34" charset="0"/>
              </a:defRPr>
            </a:pPr>
            <a:endParaRPr lang="en-US"/>
          </a:p>
        </c:txPr>
        <c:crossAx val="385887104"/>
        <c:crosses val="autoZero"/>
        <c:crossBetween val="between"/>
      </c:valAx>
    </c:plotArea>
    <c:legend>
      <c:legendPos val="r"/>
      <c:layout>
        <c:manualLayout>
          <c:xMode val="edge"/>
          <c:yMode val="edge"/>
          <c:x val="0.77616133718302582"/>
          <c:y val="0.21604002748760129"/>
          <c:w val="0.20579998673090957"/>
          <c:h val="0.43105646145077003"/>
        </c:manualLayou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62703072892447"/>
          <c:y val="3.7382221161748719E-2"/>
          <c:w val="0.6715181186753133"/>
          <c:h val="0.80528976377952755"/>
        </c:manualLayout>
      </c:layout>
      <c:barChart>
        <c:barDir val="col"/>
        <c:grouping val="percentStacked"/>
        <c:varyColors val="0"/>
        <c:ser>
          <c:idx val="7"/>
          <c:order val="0"/>
          <c:tx>
            <c:strRef>
              <c:f>'Purchase_%'!$B$8</c:f>
              <c:strCache>
                <c:ptCount val="1"/>
                <c:pt idx="0">
                  <c:v>No added sweeteners</c:v>
                </c:pt>
              </c:strCache>
            </c:strRef>
          </c:tx>
          <c:spPr>
            <a:solidFill>
              <a:schemeClr val="tx1"/>
            </a:solidFill>
            <a:ln>
              <a:solidFill>
                <a:schemeClr val="tx1"/>
              </a:solidFill>
            </a:ln>
          </c:spPr>
          <c:invertIfNegative val="0"/>
          <c:dLbls>
            <c:numFmt formatCode="#,##0" sourceLinked="0"/>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'Purchase_%'!$C$1:$M$2</c:f>
              <c:multiLvlStrCache>
                <c:ptCount val="11"/>
                <c:lvl>
                  <c:pt idx="0">
                    <c:v>2000</c:v>
                  </c:pt>
                  <c:pt idx="1">
                    <c:v>2006</c:v>
                  </c:pt>
                  <c:pt idx="2">
                    <c:v>2013</c:v>
                  </c:pt>
                  <c:pt idx="4">
                    <c:v>2000</c:v>
                  </c:pt>
                  <c:pt idx="5">
                    <c:v>2006</c:v>
                  </c:pt>
                  <c:pt idx="6">
                    <c:v>2013</c:v>
                  </c:pt>
                  <c:pt idx="8">
                    <c:v>2000</c:v>
                  </c:pt>
                  <c:pt idx="9">
                    <c:v>2006</c:v>
                  </c:pt>
                  <c:pt idx="10">
                    <c:v>2013</c:v>
                  </c:pt>
                </c:lvl>
                <c:lvl>
                  <c:pt idx="0">
                    <c:v>All CPG Foods &amp; Beverages</c:v>
                  </c:pt>
                  <c:pt idx="4">
                    <c:v>Foods only</c:v>
                  </c:pt>
                  <c:pt idx="8">
                    <c:v>Beverages only</c:v>
                  </c:pt>
                </c:lvl>
              </c:multiLvlStrCache>
            </c:multiLvlStrRef>
          </c:cat>
          <c:val>
            <c:numRef>
              <c:f>'Purchase_%'!$C$8:$M$8</c:f>
              <c:numCache>
                <c:formatCode>General</c:formatCode>
                <c:ptCount val="11"/>
                <c:pt idx="0">
                  <c:v>29.279561640710739</c:v>
                </c:pt>
                <c:pt idx="1">
                  <c:v>29.317332406812803</c:v>
                </c:pt>
                <c:pt idx="2">
                  <c:v>31.971950357808044</c:v>
                </c:pt>
                <c:pt idx="4">
                  <c:v>26.828169502930553</c:v>
                </c:pt>
                <c:pt idx="5">
                  <c:v>26.845373187877442</c:v>
                </c:pt>
                <c:pt idx="6">
                  <c:v>29.684408483562137</c:v>
                </c:pt>
                <c:pt idx="8">
                  <c:v>41.965013368929235</c:v>
                </c:pt>
                <c:pt idx="9">
                  <c:v>43.673053350997542</c:v>
                </c:pt>
                <c:pt idx="10">
                  <c:v>47.584902365033123</c:v>
                </c:pt>
              </c:numCache>
            </c:numRef>
          </c:val>
        </c:ser>
        <c:ser>
          <c:idx val="8"/>
          <c:order val="1"/>
          <c:tx>
            <c:strRef>
              <c:f>'Purchase_%'!$B$9</c:f>
              <c:strCache>
                <c:ptCount val="1"/>
                <c:pt idx="0">
                  <c:v>NNS only</c:v>
                </c:pt>
              </c:strCache>
            </c:strRef>
          </c:tx>
          <c:spPr>
            <a:solidFill>
              <a:schemeClr val="accent1"/>
            </a:solidFill>
            <a:ln>
              <a:solidFill>
                <a:schemeClr val="accent1"/>
              </a:solidFill>
            </a:ln>
          </c:spPr>
          <c:invertIfNegative val="0"/>
          <c:cat>
            <c:multiLvlStrRef>
              <c:f>'Purchase_%'!$C$1:$M$2</c:f>
              <c:multiLvlStrCache>
                <c:ptCount val="11"/>
                <c:lvl>
                  <c:pt idx="0">
                    <c:v>2000</c:v>
                  </c:pt>
                  <c:pt idx="1">
                    <c:v>2006</c:v>
                  </c:pt>
                  <c:pt idx="2">
                    <c:v>2013</c:v>
                  </c:pt>
                  <c:pt idx="4">
                    <c:v>2000</c:v>
                  </c:pt>
                  <c:pt idx="5">
                    <c:v>2006</c:v>
                  </c:pt>
                  <c:pt idx="6">
                    <c:v>2013</c:v>
                  </c:pt>
                  <c:pt idx="8">
                    <c:v>2000</c:v>
                  </c:pt>
                  <c:pt idx="9">
                    <c:v>2006</c:v>
                  </c:pt>
                  <c:pt idx="10">
                    <c:v>2013</c:v>
                  </c:pt>
                </c:lvl>
                <c:lvl>
                  <c:pt idx="0">
                    <c:v>All CPG Foods &amp; Beverages</c:v>
                  </c:pt>
                  <c:pt idx="4">
                    <c:v>Foods only</c:v>
                  </c:pt>
                  <c:pt idx="8">
                    <c:v>Beverages only</c:v>
                  </c:pt>
                </c:lvl>
              </c:multiLvlStrCache>
            </c:multiLvlStrRef>
          </c:cat>
          <c:val>
            <c:numRef>
              <c:f>'Purchase_%'!$C$9:$M$9</c:f>
              <c:numCache>
                <c:formatCode>General</c:formatCode>
                <c:ptCount val="11"/>
                <c:pt idx="0">
                  <c:v>6.9347317455177873E-2</c:v>
                </c:pt>
                <c:pt idx="1">
                  <c:v>0.20646209163571694</c:v>
                </c:pt>
                <c:pt idx="2">
                  <c:v>0.11366761596260802</c:v>
                </c:pt>
                <c:pt idx="4">
                  <c:v>6.3065804549243515E-2</c:v>
                </c:pt>
                <c:pt idx="5">
                  <c:v>0.18692457739765375</c:v>
                </c:pt>
                <c:pt idx="6">
                  <c:v>7.5869018117935033E-2</c:v>
                </c:pt>
                <c:pt idx="8">
                  <c:v>0.10185285890653173</c:v>
                </c:pt>
                <c:pt idx="9">
                  <c:v>0.31992476537077935</c:v>
                </c:pt>
                <c:pt idx="10">
                  <c:v>0.37165095639167206</c:v>
                </c:pt>
              </c:numCache>
            </c:numRef>
          </c:val>
        </c:ser>
        <c:ser>
          <c:idx val="9"/>
          <c:order val="2"/>
          <c:tx>
            <c:strRef>
              <c:f>'Purchase_%'!$B$10</c:f>
              <c:strCache>
                <c:ptCount val="1"/>
                <c:pt idx="0">
                  <c:v>NS only</c:v>
                </c:pt>
              </c:strCache>
            </c:strRef>
          </c:tx>
          <c:spPr>
            <a:solidFill>
              <a:srgbClr val="BFBFBF"/>
            </a:solidFill>
            <a:ln>
              <a:solidFill>
                <a:schemeClr val="tx1"/>
              </a:solidFill>
            </a:ln>
          </c:spPr>
          <c:invertIfNegative val="0"/>
          <c:dLbls>
            <c:numFmt formatCode="#,##0"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'Purchase_%'!$C$1:$M$2</c:f>
              <c:multiLvlStrCache>
                <c:ptCount val="11"/>
                <c:lvl>
                  <c:pt idx="0">
                    <c:v>2000</c:v>
                  </c:pt>
                  <c:pt idx="1">
                    <c:v>2006</c:v>
                  </c:pt>
                  <c:pt idx="2">
                    <c:v>2013</c:v>
                  </c:pt>
                  <c:pt idx="4">
                    <c:v>2000</c:v>
                  </c:pt>
                  <c:pt idx="5">
                    <c:v>2006</c:v>
                  </c:pt>
                  <c:pt idx="6">
                    <c:v>2013</c:v>
                  </c:pt>
                  <c:pt idx="8">
                    <c:v>2000</c:v>
                  </c:pt>
                  <c:pt idx="9">
                    <c:v>2006</c:v>
                  </c:pt>
                  <c:pt idx="10">
                    <c:v>2013</c:v>
                  </c:pt>
                </c:lvl>
                <c:lvl>
                  <c:pt idx="0">
                    <c:v>All CPG Foods &amp; Beverages</c:v>
                  </c:pt>
                  <c:pt idx="4">
                    <c:v>Foods only</c:v>
                  </c:pt>
                  <c:pt idx="8">
                    <c:v>Beverages only</c:v>
                  </c:pt>
                </c:lvl>
              </c:multiLvlStrCache>
            </c:multiLvlStrRef>
          </c:cat>
          <c:val>
            <c:numRef>
              <c:f>'Purchase_%'!$C$10:$M$10</c:f>
              <c:numCache>
                <c:formatCode>General</c:formatCode>
                <c:ptCount val="11"/>
                <c:pt idx="0">
                  <c:v>69.482359676831464</c:v>
                </c:pt>
                <c:pt idx="1">
                  <c:v>68.647744870937188</c:v>
                </c:pt>
                <c:pt idx="2">
                  <c:v>65.622934779492965</c:v>
                </c:pt>
                <c:pt idx="4">
                  <c:v>72.310929738880191</c:v>
                </c:pt>
                <c:pt idx="5">
                  <c:v>71.293955660314339</c:v>
                </c:pt>
                <c:pt idx="6">
                  <c:v>68.413585715451362</c:v>
                </c:pt>
                <c:pt idx="8">
                  <c:v>54.845089519765324</c:v>
                </c:pt>
                <c:pt idx="9">
                  <c:v>53.28007077643381</c:v>
                </c:pt>
                <c:pt idx="10">
                  <c:v>46.576158139926733</c:v>
                </c:pt>
              </c:numCache>
            </c:numRef>
          </c:val>
        </c:ser>
        <c:ser>
          <c:idx val="10"/>
          <c:order val="3"/>
          <c:tx>
            <c:strRef>
              <c:f>'Purchase_%'!$B$11</c:f>
              <c:strCache>
                <c:ptCount val="1"/>
                <c:pt idx="0">
                  <c:v>Both NS and NNS</c:v>
                </c:pt>
              </c:strCache>
            </c:strRef>
          </c:tx>
          <c:spPr>
            <a:solidFill>
              <a:schemeClr val="bg1"/>
            </a:solidFill>
            <a:ln>
              <a:solidFill>
                <a:schemeClr val="tx1"/>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'Purchase_%'!$C$1:$M$2</c:f>
              <c:multiLvlStrCache>
                <c:ptCount val="11"/>
                <c:lvl>
                  <c:pt idx="0">
                    <c:v>2000</c:v>
                  </c:pt>
                  <c:pt idx="1">
                    <c:v>2006</c:v>
                  </c:pt>
                  <c:pt idx="2">
                    <c:v>2013</c:v>
                  </c:pt>
                  <c:pt idx="4">
                    <c:v>2000</c:v>
                  </c:pt>
                  <c:pt idx="5">
                    <c:v>2006</c:v>
                  </c:pt>
                  <c:pt idx="6">
                    <c:v>2013</c:v>
                  </c:pt>
                  <c:pt idx="8">
                    <c:v>2000</c:v>
                  </c:pt>
                  <c:pt idx="9">
                    <c:v>2006</c:v>
                  </c:pt>
                  <c:pt idx="10">
                    <c:v>2013</c:v>
                  </c:pt>
                </c:lvl>
                <c:lvl>
                  <c:pt idx="0">
                    <c:v>All CPG Foods &amp; Beverages</c:v>
                  </c:pt>
                  <c:pt idx="4">
                    <c:v>Foods only</c:v>
                  </c:pt>
                  <c:pt idx="8">
                    <c:v>Beverages only</c:v>
                  </c:pt>
                </c:lvl>
              </c:multiLvlStrCache>
            </c:multiLvlStrRef>
          </c:cat>
          <c:val>
            <c:numRef>
              <c:f>'Purchase_%'!$C$11:$M$11</c:f>
              <c:numCache>
                <c:formatCode>General</c:formatCode>
                <c:ptCount val="11"/>
                <c:pt idx="0">
                  <c:v>0.4910958159066996</c:v>
                </c:pt>
                <c:pt idx="1">
                  <c:v>1.1905971539056426</c:v>
                </c:pt>
                <c:pt idx="2">
                  <c:v>1.6886006682939647</c:v>
                </c:pt>
                <c:pt idx="4">
                  <c:v>0.41610530781532784</c:v>
                </c:pt>
                <c:pt idx="5">
                  <c:v>1.1190149412055148</c:v>
                </c:pt>
                <c:pt idx="6">
                  <c:v>1.2153588181488142</c:v>
                </c:pt>
                <c:pt idx="8">
                  <c:v>0.87915632071226579</c:v>
                </c:pt>
                <c:pt idx="9">
                  <c:v>1.6063055774991692</c:v>
                </c:pt>
                <c:pt idx="10">
                  <c:v>4.9185753311890048</c:v>
                </c:pt>
              </c:numCache>
            </c:numRef>
          </c:val>
        </c:ser>
        <c:ser>
          <c:idx val="11"/>
          <c:order val="4"/>
          <c:tx>
            <c:strRef>
              <c:f>'Purchase_%'!$B$12</c:f>
              <c:strCache>
                <c:ptCount val="1"/>
                <c:pt idx="0">
                  <c:v>Any FJC</c:v>
                </c:pt>
              </c:strCache>
            </c:strRef>
          </c:tx>
          <c:spPr>
            <a:solidFill>
              <a:srgbClr val="FB5818"/>
            </a:solidFill>
            <a:ln>
              <a:solidFill>
                <a:schemeClr val="tx1"/>
              </a:solidFill>
            </a:ln>
          </c:spPr>
          <c:invertIfNegative val="0"/>
          <c:cat>
            <c:multiLvlStrRef>
              <c:f>'Purchase_%'!$C$1:$M$2</c:f>
              <c:multiLvlStrCache>
                <c:ptCount val="11"/>
                <c:lvl>
                  <c:pt idx="0">
                    <c:v>2000</c:v>
                  </c:pt>
                  <c:pt idx="1">
                    <c:v>2006</c:v>
                  </c:pt>
                  <c:pt idx="2">
                    <c:v>2013</c:v>
                  </c:pt>
                  <c:pt idx="4">
                    <c:v>2000</c:v>
                  </c:pt>
                  <c:pt idx="5">
                    <c:v>2006</c:v>
                  </c:pt>
                  <c:pt idx="6">
                    <c:v>2013</c:v>
                  </c:pt>
                  <c:pt idx="8">
                    <c:v>2000</c:v>
                  </c:pt>
                  <c:pt idx="9">
                    <c:v>2006</c:v>
                  </c:pt>
                  <c:pt idx="10">
                    <c:v>2013</c:v>
                  </c:pt>
                </c:lvl>
                <c:lvl>
                  <c:pt idx="0">
                    <c:v>All CPG Foods &amp; Beverages</c:v>
                  </c:pt>
                  <c:pt idx="4">
                    <c:v>Foods only</c:v>
                  </c:pt>
                  <c:pt idx="8">
                    <c:v>Beverages only</c:v>
                  </c:pt>
                </c:lvl>
              </c:multiLvlStrCache>
            </c:multiLvlStrRef>
          </c:cat>
          <c:val>
            <c:numRef>
              <c:f>'Purchase_%'!$C$12:$M$12</c:f>
              <c:numCache>
                <c:formatCode>General</c:formatCode>
                <c:ptCount val="11"/>
                <c:pt idx="0">
                  <c:v>0.67763554908618617</c:v>
                </c:pt>
                <c:pt idx="1">
                  <c:v>0.63786347670719279</c:v>
                </c:pt>
                <c:pt idx="2">
                  <c:v>0.60284657844175515</c:v>
                </c:pt>
                <c:pt idx="4">
                  <c:v>0.38172964584317576</c:v>
                </c:pt>
                <c:pt idx="5">
                  <c:v>0.55473163322254504</c:v>
                </c:pt>
                <c:pt idx="6">
                  <c:v>0.61077796469233014</c:v>
                </c:pt>
                <c:pt idx="8">
                  <c:v>2.2088879316865921</c:v>
                </c:pt>
                <c:pt idx="9">
                  <c:v>1.1206455297029974</c:v>
                </c:pt>
                <c:pt idx="10">
                  <c:v>0.54871320747347119</c:v>
                </c:pt>
              </c:numCache>
            </c:numRef>
          </c:val>
        </c:ser>
        <c:dLbls>
          <c:showLegendKey val="0"/>
          <c:showVal val="0"/>
          <c:showCatName val="0"/>
          <c:showSerName val="0"/>
          <c:showPercent val="0"/>
          <c:showBubbleSize val="0"/>
        </c:dLbls>
        <c:gapWidth val="30"/>
        <c:overlap val="100"/>
        <c:axId val="516950304"/>
        <c:axId val="516950696"/>
      </c:barChart>
      <c:catAx>
        <c:axId val="516950304"/>
        <c:scaling>
          <c:orientation val="minMax"/>
        </c:scaling>
        <c:delete val="0"/>
        <c:axPos val="b"/>
        <c:numFmt formatCode="General" sourceLinked="0"/>
        <c:majorTickMark val="out"/>
        <c:minorTickMark val="none"/>
        <c:tickLblPos val="nextTo"/>
        <c:spPr>
          <a:ln>
            <a:solidFill>
              <a:schemeClr val="tx1"/>
            </a:solidFill>
          </a:ln>
        </c:spPr>
        <c:txPr>
          <a:bodyPr/>
          <a:lstStyle/>
          <a:p>
            <a:pPr>
              <a:defRPr sz="1200">
                <a:latin typeface="Arial" panose="020B0604020202020204" pitchFamily="34" charset="0"/>
                <a:cs typeface="Arial" panose="020B0604020202020204" pitchFamily="34" charset="0"/>
              </a:defRPr>
            </a:pPr>
            <a:endParaRPr lang="en-US"/>
          </a:p>
        </c:txPr>
        <c:crossAx val="516950696"/>
        <c:crosses val="autoZero"/>
        <c:auto val="1"/>
        <c:lblAlgn val="ctr"/>
        <c:lblOffset val="100"/>
        <c:noMultiLvlLbl val="0"/>
      </c:catAx>
      <c:valAx>
        <c:axId val="516950696"/>
        <c:scaling>
          <c:orientation val="minMax"/>
        </c:scaling>
        <c:delete val="0"/>
        <c:axPos val="l"/>
        <c:title>
          <c:tx>
            <c:rich>
              <a:bodyPr rot="-5400000" vert="horz"/>
              <a:lstStyle/>
              <a:p>
                <a:pPr>
                  <a:defRPr sz="1200" b="0">
                    <a:latin typeface="Arial" panose="020B0604020202020204" pitchFamily="34" charset="0"/>
                    <a:cs typeface="Arial" panose="020B0604020202020204" pitchFamily="34" charset="0"/>
                  </a:defRPr>
                </a:pPr>
                <a:r>
                  <a:rPr lang="en-US" sz="1200" b="0">
                    <a:latin typeface="Arial" panose="020B0604020202020204" pitchFamily="34" charset="0"/>
                    <a:cs typeface="Arial" panose="020B0604020202020204" pitchFamily="34" charset="0"/>
                  </a:rPr>
                  <a:t>% of</a:t>
                </a:r>
                <a:r>
                  <a:rPr lang="en-US" sz="1200" b="0" baseline="0">
                    <a:latin typeface="Arial" panose="020B0604020202020204" pitchFamily="34" charset="0"/>
                    <a:cs typeface="Arial" panose="020B0604020202020204" pitchFamily="34" charset="0"/>
                  </a:rPr>
                  <a:t> purchases by calories</a:t>
                </a:r>
                <a:r>
                  <a:rPr lang="en-US" sz="1200" b="0">
                    <a:latin typeface="Arial" panose="020B0604020202020204" pitchFamily="34" charset="0"/>
                    <a:cs typeface="Arial" panose="020B0604020202020204" pitchFamily="34" charset="0"/>
                  </a:rPr>
                  <a:t> containing sweeteners</a:t>
                </a:r>
              </a:p>
            </c:rich>
          </c:tx>
          <c:layout/>
          <c:overlay val="0"/>
        </c:title>
        <c:numFmt formatCode="0%" sourceLinked="1"/>
        <c:majorTickMark val="out"/>
        <c:minorTickMark val="none"/>
        <c:tickLblPos val="nextTo"/>
        <c:spPr>
          <a:ln>
            <a:solidFill>
              <a:schemeClr val="bg2"/>
            </a:solidFill>
          </a:ln>
        </c:spPr>
        <c:txPr>
          <a:bodyPr/>
          <a:lstStyle/>
          <a:p>
            <a:pPr>
              <a:defRPr sz="1200">
                <a:latin typeface="Arial" panose="020B0604020202020204" pitchFamily="34" charset="0"/>
                <a:cs typeface="Arial" panose="020B0604020202020204" pitchFamily="34" charset="0"/>
              </a:defRPr>
            </a:pPr>
            <a:endParaRPr lang="en-US"/>
          </a:p>
        </c:txPr>
        <c:crossAx val="516950304"/>
        <c:crosses val="autoZero"/>
        <c:crossBetween val="between"/>
      </c:valAx>
    </c:plotArea>
    <c:legend>
      <c:legendPos val="r"/>
      <c:layout>
        <c:manualLayout>
          <c:xMode val="edge"/>
          <c:yMode val="edge"/>
          <c:x val="0.78155594855455901"/>
          <c:y val="0.21235724726800975"/>
          <c:w val="0.19527080079578366"/>
          <c:h val="0.42829495717912142"/>
        </c:manualLayou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8.2780275684718976E-2"/>
          <c:y val="0.25151954380998714"/>
          <c:w val="0.78510647065866301"/>
          <c:h val="0.55753892258077198"/>
        </c:manualLayout>
      </c:layout>
      <c:barChart>
        <c:barDir val="col"/>
        <c:grouping val="stacked"/>
        <c:varyColors val="0"/>
        <c:ser>
          <c:idx val="1"/>
          <c:order val="0"/>
          <c:tx>
            <c:v>Beverages</c:v>
          </c:tx>
          <c:spPr>
            <a:solidFill>
              <a:schemeClr val="tx1"/>
            </a:solidFill>
            <a:ln>
              <a:solidFill>
                <a:schemeClr val="tx1"/>
              </a:solidFill>
            </a:ln>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'[addes sugar tables for review1.xlsx]added sugars'!$B$6:$B$11</c:f>
              <c:strCache>
                <c:ptCount val="6"/>
                <c:pt idx="0">
                  <c:v>1977-1978</c:v>
                </c:pt>
                <c:pt idx="1">
                  <c:v>1989-1991</c:v>
                </c:pt>
                <c:pt idx="2">
                  <c:v>1994-1998</c:v>
                </c:pt>
                <c:pt idx="3">
                  <c:v>2003-2004</c:v>
                </c:pt>
                <c:pt idx="4">
                  <c:v>2009-2010</c:v>
                </c:pt>
                <c:pt idx="5">
                  <c:v>2011-2012</c:v>
                </c:pt>
              </c:strCache>
            </c:strRef>
          </c:cat>
          <c:val>
            <c:numRef>
              <c:f>'[addes sugar tables for review1.xlsx]added sugars'!$C$6:$C$11</c:f>
              <c:numCache>
                <c:formatCode>0</c:formatCode>
                <c:ptCount val="6"/>
                <c:pt idx="0">
                  <c:v>111.89109999999999</c:v>
                </c:pt>
                <c:pt idx="1">
                  <c:v>136.01150000000001</c:v>
                </c:pt>
                <c:pt idx="2">
                  <c:v>192.04509999999999</c:v>
                </c:pt>
                <c:pt idx="3">
                  <c:v>207.7199</c:v>
                </c:pt>
                <c:pt idx="4">
                  <c:v>164.91540000000001</c:v>
                </c:pt>
                <c:pt idx="5">
                  <c:v>157.4982</c:v>
                </c:pt>
              </c:numCache>
            </c:numRef>
          </c:val>
        </c:ser>
        <c:ser>
          <c:idx val="0"/>
          <c:order val="1"/>
          <c:tx>
            <c:v>Foods</c:v>
          </c:tx>
          <c:spPr>
            <a:solidFill>
              <a:schemeClr val="accent1"/>
            </a:solidFill>
            <a:ln>
              <a:solidFill>
                <a:schemeClr val="tx1"/>
              </a:solidFill>
            </a:ln>
          </c:spPr>
          <c:invertIfNegative val="0"/>
          <c:dLbls>
            <c:spPr>
              <a:noFill/>
              <a:ln>
                <a:noFill/>
              </a:ln>
              <a:effectLst/>
            </c:spPr>
            <c:txPr>
              <a:bodyPr wrap="square" lIns="38100" tIns="19050" rIns="38100" bIns="19050" anchor="ctr">
                <a:spAutoFit/>
              </a:bodyPr>
              <a:lstStyle/>
              <a:p>
                <a:pPr>
                  <a:defRPr sz="90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'[addes sugar tables for review1.xlsx]added sugars'!$B$6:$B$11</c:f>
              <c:strCache>
                <c:ptCount val="6"/>
                <c:pt idx="0">
                  <c:v>1977-1978</c:v>
                </c:pt>
                <c:pt idx="1">
                  <c:v>1989-1991</c:v>
                </c:pt>
                <c:pt idx="2">
                  <c:v>1994-1998</c:v>
                </c:pt>
                <c:pt idx="3">
                  <c:v>2003-2004</c:v>
                </c:pt>
                <c:pt idx="4">
                  <c:v>2009-2010</c:v>
                </c:pt>
                <c:pt idx="5">
                  <c:v>2011-2012</c:v>
                </c:pt>
              </c:strCache>
            </c:strRef>
          </c:cat>
          <c:val>
            <c:numRef>
              <c:f>'[addes sugar tables for review1.xlsx]added sugars'!$C$23:$C$28</c:f>
              <c:numCache>
                <c:formatCode>0</c:formatCode>
                <c:ptCount val="6"/>
                <c:pt idx="0">
                  <c:v>163.01310000000001</c:v>
                </c:pt>
                <c:pt idx="1">
                  <c:v>162.827</c:v>
                </c:pt>
                <c:pt idx="2">
                  <c:v>198.47370000000001</c:v>
                </c:pt>
                <c:pt idx="3">
                  <c:v>179.029</c:v>
                </c:pt>
                <c:pt idx="4">
                  <c:v>162.81909999999999</c:v>
                </c:pt>
                <c:pt idx="5">
                  <c:v>168.23589999999999</c:v>
                </c:pt>
              </c:numCache>
            </c:numRef>
          </c:val>
        </c:ser>
        <c:dLbls>
          <c:dLblPos val="ctr"/>
          <c:showLegendKey val="0"/>
          <c:showVal val="1"/>
          <c:showCatName val="0"/>
          <c:showSerName val="0"/>
          <c:showPercent val="0"/>
          <c:showBubbleSize val="0"/>
        </c:dLbls>
        <c:gapWidth val="150"/>
        <c:overlap val="100"/>
        <c:axId val="386993264"/>
        <c:axId val="386993656"/>
      </c:barChart>
      <c:catAx>
        <c:axId val="386993264"/>
        <c:scaling>
          <c:orientation val="minMax"/>
        </c:scaling>
        <c:delete val="0"/>
        <c:axPos val="b"/>
        <c:numFmt formatCode="General" sourceLinked="0"/>
        <c:majorTickMark val="out"/>
        <c:minorTickMark val="none"/>
        <c:tickLblPos val="nextTo"/>
        <c:spPr>
          <a:ln>
            <a:solidFill>
              <a:schemeClr val="tx1"/>
            </a:solidFill>
          </a:ln>
        </c:spPr>
        <c:txPr>
          <a:bodyPr/>
          <a:lstStyle/>
          <a:p>
            <a:pPr>
              <a:defRPr sz="900">
                <a:latin typeface="+mn-lt"/>
                <a:cs typeface="Calibri" panose="020F0502020204030204" pitchFamily="34" charset="0"/>
              </a:defRPr>
            </a:pPr>
            <a:endParaRPr lang="en-US"/>
          </a:p>
        </c:txPr>
        <c:crossAx val="386993656"/>
        <c:crosses val="autoZero"/>
        <c:auto val="1"/>
        <c:lblAlgn val="ctr"/>
        <c:lblOffset val="100"/>
        <c:noMultiLvlLbl val="0"/>
      </c:catAx>
      <c:valAx>
        <c:axId val="386993656"/>
        <c:scaling>
          <c:orientation val="minMax"/>
          <c:max val="400"/>
        </c:scaling>
        <c:delete val="0"/>
        <c:axPos val="l"/>
        <c:numFmt formatCode="0" sourceLinked="1"/>
        <c:majorTickMark val="out"/>
        <c:minorTickMark val="none"/>
        <c:tickLblPos val="nextTo"/>
        <c:spPr>
          <a:ln>
            <a:solidFill>
              <a:schemeClr val="tx1"/>
            </a:solidFill>
          </a:ln>
        </c:spPr>
        <c:txPr>
          <a:bodyPr/>
          <a:lstStyle/>
          <a:p>
            <a:pPr>
              <a:defRPr sz="1200">
                <a:latin typeface="+mj-lt"/>
                <a:cs typeface="Calibri" panose="020F0502020204030204" pitchFamily="34" charset="0"/>
              </a:defRPr>
            </a:pPr>
            <a:endParaRPr lang="en-US"/>
          </a:p>
        </c:txPr>
        <c:crossAx val="386993264"/>
        <c:crosses val="autoZero"/>
        <c:crossBetween val="between"/>
      </c:valAx>
      <c:spPr>
        <a:noFill/>
        <a:ln w="25400">
          <a:noFill/>
        </a:ln>
      </c:spPr>
    </c:plotArea>
    <c:legend>
      <c:legendPos val="r"/>
      <c:layout>
        <c:manualLayout>
          <c:xMode val="edge"/>
          <c:yMode val="edge"/>
          <c:x val="0.15430020557102941"/>
          <c:y val="0.26808222040494162"/>
          <c:w val="0.19342673360090068"/>
          <c:h val="9.8182884291677028E-2"/>
        </c:manualLayou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8.3419572159098843E-2"/>
          <c:y val="0.31448818771071851"/>
          <c:w val="0.82319094755185085"/>
          <c:h val="0.55953180819044324"/>
        </c:manualLayout>
      </c:layout>
      <c:barChart>
        <c:barDir val="col"/>
        <c:grouping val="stacked"/>
        <c:varyColors val="0"/>
        <c:ser>
          <c:idx val="1"/>
          <c:order val="0"/>
          <c:tx>
            <c:v>Beverages</c:v>
          </c:tx>
          <c:spPr>
            <a:solidFill>
              <a:schemeClr val="tx1"/>
            </a:solidFill>
            <a:ln>
              <a:solidFill>
                <a:schemeClr val="tx1"/>
              </a:solidFill>
            </a:ln>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'[addes sugar tables for review1.xlsx]added sugars'!$B$12:$B$17</c:f>
              <c:strCache>
                <c:ptCount val="6"/>
                <c:pt idx="0">
                  <c:v>1977-1978</c:v>
                </c:pt>
                <c:pt idx="1">
                  <c:v>1989-1991</c:v>
                </c:pt>
                <c:pt idx="2">
                  <c:v>1994-1998</c:v>
                </c:pt>
                <c:pt idx="3">
                  <c:v>2003-2004</c:v>
                </c:pt>
                <c:pt idx="4">
                  <c:v>2009-2010</c:v>
                </c:pt>
                <c:pt idx="5">
                  <c:v>2011-2012</c:v>
                </c:pt>
              </c:strCache>
            </c:strRef>
          </c:cat>
          <c:val>
            <c:numRef>
              <c:f>'[addes sugar tables for review1.xlsx]added sugars'!$C$12:$C$17</c:f>
              <c:numCache>
                <c:formatCode>0</c:formatCode>
                <c:ptCount val="6"/>
                <c:pt idx="0">
                  <c:v>109.0814</c:v>
                </c:pt>
                <c:pt idx="1">
                  <c:v>120.87090000000001</c:v>
                </c:pt>
                <c:pt idx="2">
                  <c:v>164.5359</c:v>
                </c:pt>
                <c:pt idx="3">
                  <c:v>198.87979999999999</c:v>
                </c:pt>
                <c:pt idx="4">
                  <c:v>161.87649999999999</c:v>
                </c:pt>
                <c:pt idx="5">
                  <c:v>163.86109999999999</c:v>
                </c:pt>
              </c:numCache>
            </c:numRef>
          </c:val>
        </c:ser>
        <c:ser>
          <c:idx val="0"/>
          <c:order val="1"/>
          <c:tx>
            <c:v>Foods</c:v>
          </c:tx>
          <c:spPr>
            <a:solidFill>
              <a:schemeClr val="accent1"/>
            </a:solidFill>
            <a:ln>
              <a:solidFill>
                <a:schemeClr val="tx1"/>
              </a:solidFill>
            </a:ln>
          </c:spPr>
          <c:invertIfNegative val="0"/>
          <c:dLbls>
            <c:spPr>
              <a:noFill/>
              <a:ln>
                <a:noFill/>
              </a:ln>
              <a:effectLst/>
            </c:spPr>
            <c:txPr>
              <a:bodyPr wrap="square" lIns="38100" tIns="19050" rIns="38100" bIns="19050" anchor="ctr">
                <a:spAutoFit/>
              </a:bodyPr>
              <a:lstStyle/>
              <a:p>
                <a:pPr>
                  <a:defRPr sz="90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'[addes sugar tables for review1.xlsx]added sugars'!$B$12:$B$17</c:f>
              <c:strCache>
                <c:ptCount val="6"/>
                <c:pt idx="0">
                  <c:v>1977-1978</c:v>
                </c:pt>
                <c:pt idx="1">
                  <c:v>1989-1991</c:v>
                </c:pt>
                <c:pt idx="2">
                  <c:v>1994-1998</c:v>
                </c:pt>
                <c:pt idx="3">
                  <c:v>2003-2004</c:v>
                </c:pt>
                <c:pt idx="4">
                  <c:v>2009-2010</c:v>
                </c:pt>
                <c:pt idx="5">
                  <c:v>2011-2012</c:v>
                </c:pt>
              </c:strCache>
            </c:strRef>
          </c:cat>
          <c:val>
            <c:numRef>
              <c:f>'[addes sugar tables for review1.xlsx]added sugars'!$C$33:$C$38</c:f>
              <c:numCache>
                <c:formatCode>0</c:formatCode>
                <c:ptCount val="6"/>
                <c:pt idx="0">
                  <c:v>118.5395</c:v>
                </c:pt>
                <c:pt idx="1">
                  <c:v>121.6122</c:v>
                </c:pt>
                <c:pt idx="2">
                  <c:v>147.05840000000001</c:v>
                </c:pt>
                <c:pt idx="3">
                  <c:v>142.13990000000001</c:v>
                </c:pt>
                <c:pt idx="4">
                  <c:v>138.4948</c:v>
                </c:pt>
                <c:pt idx="5">
                  <c:v>144.45699999999999</c:v>
                </c:pt>
              </c:numCache>
            </c:numRef>
          </c:val>
        </c:ser>
        <c:dLbls>
          <c:dLblPos val="ctr"/>
          <c:showLegendKey val="0"/>
          <c:showVal val="1"/>
          <c:showCatName val="0"/>
          <c:showSerName val="0"/>
          <c:showPercent val="0"/>
          <c:showBubbleSize val="0"/>
        </c:dLbls>
        <c:gapWidth val="150"/>
        <c:overlap val="100"/>
        <c:axId val="386994440"/>
        <c:axId val="386994832"/>
      </c:barChart>
      <c:catAx>
        <c:axId val="386994440"/>
        <c:scaling>
          <c:orientation val="minMax"/>
        </c:scaling>
        <c:delete val="0"/>
        <c:axPos val="b"/>
        <c:numFmt formatCode="General" sourceLinked="0"/>
        <c:majorTickMark val="out"/>
        <c:minorTickMark val="none"/>
        <c:tickLblPos val="nextTo"/>
        <c:spPr>
          <a:ln>
            <a:solidFill>
              <a:schemeClr val="tx1"/>
            </a:solidFill>
          </a:ln>
        </c:spPr>
        <c:txPr>
          <a:bodyPr/>
          <a:lstStyle/>
          <a:p>
            <a:pPr>
              <a:defRPr sz="900">
                <a:latin typeface="+mn-lt"/>
                <a:cs typeface="Calibri" panose="020F0502020204030204" pitchFamily="34" charset="0"/>
              </a:defRPr>
            </a:pPr>
            <a:endParaRPr lang="en-US"/>
          </a:p>
        </c:txPr>
        <c:crossAx val="386994832"/>
        <c:crosses val="autoZero"/>
        <c:auto val="1"/>
        <c:lblAlgn val="ctr"/>
        <c:lblOffset val="100"/>
        <c:noMultiLvlLbl val="0"/>
      </c:catAx>
      <c:valAx>
        <c:axId val="386994832"/>
        <c:scaling>
          <c:orientation val="minMax"/>
        </c:scaling>
        <c:delete val="0"/>
        <c:axPos val="l"/>
        <c:numFmt formatCode="#,##0" sourceLinked="0"/>
        <c:majorTickMark val="out"/>
        <c:minorTickMark val="none"/>
        <c:tickLblPos val="none"/>
        <c:spPr>
          <a:noFill/>
          <a:ln>
            <a:solidFill>
              <a:schemeClr val="tx1"/>
            </a:solidFill>
          </a:ln>
        </c:spPr>
        <c:txPr>
          <a:bodyPr/>
          <a:lstStyle/>
          <a:p>
            <a:pPr>
              <a:defRPr sz="800"/>
            </a:pPr>
            <a:endParaRPr lang="en-US"/>
          </a:p>
        </c:txPr>
        <c:crossAx val="386994440"/>
        <c:crosses val="autoZero"/>
        <c:crossBetween val="between"/>
      </c:valAx>
      <c:spPr>
        <a:noFill/>
        <a:ln w="25400">
          <a:noFill/>
        </a:ln>
      </c:spPr>
    </c:plotArea>
    <c:plotVisOnly val="1"/>
    <c:dispBlanksAs val="gap"/>
    <c:showDLblsOverMax val="0"/>
  </c:chart>
  <c:spPr>
    <a:noFill/>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95257931162136"/>
          <c:y val="6.3449669730596195E-2"/>
          <c:w val="0.779987987074515"/>
          <c:h val="0.82418594206153151"/>
        </c:manualLayout>
      </c:layout>
      <c:barChart>
        <c:barDir val="col"/>
        <c:grouping val="clustered"/>
        <c:varyColors val="0"/>
        <c:ser>
          <c:idx val="0"/>
          <c:order val="0"/>
          <c:tx>
            <c:strRef>
              <c:f>'quintiles of total added sugars'!$C$10</c:f>
              <c:strCache>
                <c:ptCount val="1"/>
                <c:pt idx="0">
                  <c:v>q1</c:v>
                </c:pt>
              </c:strCache>
            </c:strRef>
          </c:tx>
          <c:spPr>
            <a:solidFill>
              <a:srgbClr val="FCC917"/>
            </a:solidFill>
            <a:ln>
              <a:solidFill>
                <a:srgbClr val="000000"/>
              </a:solidFill>
            </a:ln>
          </c:spPr>
          <c:invertIfNegative val="0"/>
          <c:dLbls>
            <c:dLbl>
              <c:idx val="0"/>
              <c:layout>
                <c:manualLayout>
                  <c:x val="-2.8162917376653076E-3"/>
                  <c:y val="1.311268910794995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6325834753306152E-3"/>
                  <c:y val="1.3112689107949955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8162917376653076E-3"/>
                  <c:y val="9.834516830962467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0326283747995095E-16"/>
                  <c:y val="1.311268910794995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8162917376653076E-3"/>
                  <c:y val="1.3112689107949955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8162917376654108E-3"/>
                  <c:y val="9.8345168309623456E-3"/>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800" baseline="0">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'quintiles of total added sugars'!$D$1:$I$1</c:f>
              <c:strCache>
                <c:ptCount val="6"/>
                <c:pt idx="0">
                  <c:v>1977-1978</c:v>
                </c:pt>
                <c:pt idx="1">
                  <c:v>1989-1991</c:v>
                </c:pt>
                <c:pt idx="2">
                  <c:v>1994-1998</c:v>
                </c:pt>
                <c:pt idx="3">
                  <c:v>2003-2004</c:v>
                </c:pt>
                <c:pt idx="4">
                  <c:v>2009-2010</c:v>
                </c:pt>
                <c:pt idx="5">
                  <c:v>2011-2012</c:v>
                </c:pt>
              </c:strCache>
            </c:strRef>
          </c:cat>
          <c:val>
            <c:numRef>
              <c:f>'quintiles of total added sugars'!$D$10:$I$10</c:f>
              <c:numCache>
                <c:formatCode>General</c:formatCode>
                <c:ptCount val="6"/>
                <c:pt idx="0">
                  <c:v>37</c:v>
                </c:pt>
                <c:pt idx="1">
                  <c:v>26</c:v>
                </c:pt>
                <c:pt idx="2">
                  <c:v>20</c:v>
                </c:pt>
                <c:pt idx="3">
                  <c:v>52</c:v>
                </c:pt>
                <c:pt idx="4" formatCode="0">
                  <c:v>43.73565</c:v>
                </c:pt>
                <c:pt idx="5" formatCode="0">
                  <c:v>46.660420000000002</c:v>
                </c:pt>
              </c:numCache>
            </c:numRef>
          </c:val>
        </c:ser>
        <c:ser>
          <c:idx val="1"/>
          <c:order val="1"/>
          <c:tx>
            <c:strRef>
              <c:f>'quintiles of total added sugars'!$C$11</c:f>
              <c:strCache>
                <c:ptCount val="1"/>
                <c:pt idx="0">
                  <c:v>q2</c:v>
                </c:pt>
              </c:strCache>
            </c:strRef>
          </c:tx>
          <c:spPr>
            <a:solidFill>
              <a:srgbClr val="000000"/>
            </a:solidFill>
            <a:ln>
              <a:solidFill>
                <a:srgbClr val="000000"/>
              </a:solidFill>
            </a:ln>
          </c:spPr>
          <c:invertIfNegative val="0"/>
          <c:dLbls>
            <c:dLbl>
              <c:idx val="0"/>
              <c:layout>
                <c:manualLayout>
                  <c:x val="-1.1423549692666035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5676622694995271E-3"/>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4279437115832546E-2"/>
                  <c:y val="0"/>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4279437115832546E-2"/>
                  <c:y val="0"/>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8.5676622694995271E-3"/>
                  <c:y val="0"/>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1265166950661126E-2"/>
                  <c:y val="6.5563445539748577E-3"/>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800" baseline="0">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'quintiles of total added sugars'!$D$1:$I$1</c:f>
              <c:strCache>
                <c:ptCount val="6"/>
                <c:pt idx="0">
                  <c:v>1977-1978</c:v>
                </c:pt>
                <c:pt idx="1">
                  <c:v>1989-1991</c:v>
                </c:pt>
                <c:pt idx="2">
                  <c:v>1994-1998</c:v>
                </c:pt>
                <c:pt idx="3">
                  <c:v>2003-2004</c:v>
                </c:pt>
                <c:pt idx="4">
                  <c:v>2009-2010</c:v>
                </c:pt>
                <c:pt idx="5">
                  <c:v>2011-2012</c:v>
                </c:pt>
              </c:strCache>
            </c:strRef>
          </c:cat>
          <c:val>
            <c:numRef>
              <c:f>'quintiles of total added sugars'!$D$11:$I$11</c:f>
              <c:numCache>
                <c:formatCode>General</c:formatCode>
                <c:ptCount val="6"/>
                <c:pt idx="0">
                  <c:v>117</c:v>
                </c:pt>
                <c:pt idx="1">
                  <c:v>99</c:v>
                </c:pt>
                <c:pt idx="2">
                  <c:v>102</c:v>
                </c:pt>
                <c:pt idx="3">
                  <c:v>153</c:v>
                </c:pt>
                <c:pt idx="4" formatCode="0">
                  <c:v>129.1893</c:v>
                </c:pt>
                <c:pt idx="5" formatCode="0">
                  <c:v>132.489</c:v>
                </c:pt>
              </c:numCache>
            </c:numRef>
          </c:val>
        </c:ser>
        <c:ser>
          <c:idx val="2"/>
          <c:order val="2"/>
          <c:tx>
            <c:strRef>
              <c:f>'quintiles of total added sugars'!$C$12</c:f>
              <c:strCache>
                <c:ptCount val="1"/>
                <c:pt idx="0">
                  <c:v>q3</c:v>
                </c:pt>
              </c:strCache>
            </c:strRef>
          </c:tx>
          <c:spPr>
            <a:solidFill>
              <a:srgbClr val="FB5818"/>
            </a:solidFill>
            <a:ln>
              <a:solidFill>
                <a:srgbClr val="000000"/>
              </a:solidFill>
            </a:ln>
          </c:spPr>
          <c:invertIfNegative val="0"/>
          <c:dLbls>
            <c:dLbl>
              <c:idx val="0"/>
              <c:layout>
                <c:manualLayout>
                  <c:x val="-1.1423549692666035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4279437115832546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4081458688326538E-2"/>
                  <c:y val="0"/>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4160625314338074E-2"/>
                  <c:y val="0"/>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8.5676622694995271E-3"/>
                  <c:y val="0"/>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126516695066123E-2"/>
                  <c:y val="0"/>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800" baseline="0">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'quintiles of total added sugars'!$D$1:$I$1</c:f>
              <c:strCache>
                <c:ptCount val="6"/>
                <c:pt idx="0">
                  <c:v>1977-1978</c:v>
                </c:pt>
                <c:pt idx="1">
                  <c:v>1989-1991</c:v>
                </c:pt>
                <c:pt idx="2">
                  <c:v>1994-1998</c:v>
                </c:pt>
                <c:pt idx="3">
                  <c:v>2003-2004</c:v>
                </c:pt>
                <c:pt idx="4">
                  <c:v>2009-2010</c:v>
                </c:pt>
                <c:pt idx="5">
                  <c:v>2011-2012</c:v>
                </c:pt>
              </c:strCache>
            </c:strRef>
          </c:cat>
          <c:val>
            <c:numRef>
              <c:f>'quintiles of total added sugars'!$D$12:$I$12</c:f>
              <c:numCache>
                <c:formatCode>General</c:formatCode>
                <c:ptCount val="6"/>
                <c:pt idx="0">
                  <c:v>198</c:v>
                </c:pt>
                <c:pt idx="1">
                  <c:v>193</c:v>
                </c:pt>
                <c:pt idx="2">
                  <c:v>208</c:v>
                </c:pt>
                <c:pt idx="3">
                  <c:v>266</c:v>
                </c:pt>
                <c:pt idx="4" formatCode="0">
                  <c:v>223.9973</c:v>
                </c:pt>
                <c:pt idx="5" formatCode="0">
                  <c:v>226.86949999999999</c:v>
                </c:pt>
              </c:numCache>
            </c:numRef>
          </c:val>
        </c:ser>
        <c:ser>
          <c:idx val="3"/>
          <c:order val="3"/>
          <c:tx>
            <c:strRef>
              <c:f>'quintiles of total added sugars'!$C$13</c:f>
              <c:strCache>
                <c:ptCount val="1"/>
                <c:pt idx="0">
                  <c:v>q4</c:v>
                </c:pt>
              </c:strCache>
            </c:strRef>
          </c:tx>
          <c:spPr>
            <a:solidFill>
              <a:srgbClr val="000000">
                <a:lumMod val="50000"/>
                <a:lumOff val="50000"/>
              </a:srgbClr>
            </a:solidFill>
            <a:ln>
              <a:solidFill>
                <a:srgbClr val="000000"/>
              </a:solidFill>
            </a:ln>
          </c:spPr>
          <c:invertIfNegative val="0"/>
          <c:dLbls>
            <c:dLbl>
              <c:idx val="0"/>
              <c:layout>
                <c:manualLayout>
                  <c:x val="-1.1265166950661256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1423549692666035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1423549692666035E-2"/>
                  <c:y val="0"/>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8.5676622694995271E-3"/>
                  <c:y val="0"/>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1423549692666035E-2"/>
                  <c:y val="0"/>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8.4488752129960251E-3"/>
                  <c:y val="0"/>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800" baseline="0">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'quintiles of total added sugars'!$D$1:$I$1</c:f>
              <c:strCache>
                <c:ptCount val="6"/>
                <c:pt idx="0">
                  <c:v>1977-1978</c:v>
                </c:pt>
                <c:pt idx="1">
                  <c:v>1989-1991</c:v>
                </c:pt>
                <c:pt idx="2">
                  <c:v>1994-1998</c:v>
                </c:pt>
                <c:pt idx="3">
                  <c:v>2003-2004</c:v>
                </c:pt>
                <c:pt idx="4">
                  <c:v>2009-2010</c:v>
                </c:pt>
                <c:pt idx="5">
                  <c:v>2011-2012</c:v>
                </c:pt>
              </c:strCache>
            </c:strRef>
          </c:cat>
          <c:val>
            <c:numRef>
              <c:f>'quintiles of total added sugars'!$D$13:$I$13</c:f>
              <c:numCache>
                <c:formatCode>General</c:formatCode>
                <c:ptCount val="6"/>
                <c:pt idx="0">
                  <c:v>301</c:v>
                </c:pt>
                <c:pt idx="1">
                  <c:v>306</c:v>
                </c:pt>
                <c:pt idx="2">
                  <c:v>336</c:v>
                </c:pt>
                <c:pt idx="3">
                  <c:v>411</c:v>
                </c:pt>
                <c:pt idx="4" formatCode="0">
                  <c:v>355.39359999999999</c:v>
                </c:pt>
                <c:pt idx="5" formatCode="0">
                  <c:v>357.26819999999998</c:v>
                </c:pt>
              </c:numCache>
            </c:numRef>
          </c:val>
        </c:ser>
        <c:ser>
          <c:idx val="4"/>
          <c:order val="4"/>
          <c:tx>
            <c:strRef>
              <c:f>'quintiles of total added sugars'!$C$14</c:f>
              <c:strCache>
                <c:ptCount val="1"/>
                <c:pt idx="0">
                  <c:v>q5</c:v>
                </c:pt>
              </c:strCache>
            </c:strRef>
          </c:tx>
          <c:spPr>
            <a:solidFill>
              <a:srgbClr val="BFBFBF"/>
            </a:solidFill>
            <a:ln>
              <a:solidFill>
                <a:srgbClr val="000000"/>
              </a:solidFill>
            </a:ln>
          </c:spPr>
          <c:invertIfNegative val="0"/>
          <c:dLbls>
            <c:numFmt formatCode="#,##0" sourceLinked="0"/>
            <c:spPr>
              <a:noFill/>
              <a:ln>
                <a:noFill/>
              </a:ln>
              <a:effectLst/>
            </c:spPr>
            <c:txPr>
              <a:bodyPr/>
              <a:lstStyle/>
              <a:p>
                <a:pPr>
                  <a:defRPr sz="800" baseline="0">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'quintiles of total added sugars'!$D$1:$I$1</c:f>
              <c:strCache>
                <c:ptCount val="6"/>
                <c:pt idx="0">
                  <c:v>1977-1978</c:v>
                </c:pt>
                <c:pt idx="1">
                  <c:v>1989-1991</c:v>
                </c:pt>
                <c:pt idx="2">
                  <c:v>1994-1998</c:v>
                </c:pt>
                <c:pt idx="3">
                  <c:v>2003-2004</c:v>
                </c:pt>
                <c:pt idx="4">
                  <c:v>2009-2010</c:v>
                </c:pt>
                <c:pt idx="5">
                  <c:v>2011-2012</c:v>
                </c:pt>
              </c:strCache>
            </c:strRef>
          </c:cat>
          <c:val>
            <c:numRef>
              <c:f>'quintiles of total added sugars'!$D$14:$I$14</c:f>
              <c:numCache>
                <c:formatCode>General</c:formatCode>
                <c:ptCount val="6"/>
                <c:pt idx="0">
                  <c:v>557</c:v>
                </c:pt>
                <c:pt idx="1">
                  <c:v>587</c:v>
                </c:pt>
                <c:pt idx="2">
                  <c:v>705</c:v>
                </c:pt>
                <c:pt idx="3">
                  <c:v>794</c:v>
                </c:pt>
                <c:pt idx="4" formatCode="0">
                  <c:v>721.53129999999999</c:v>
                </c:pt>
                <c:pt idx="5" formatCode="0">
                  <c:v>708.48879999999997</c:v>
                </c:pt>
              </c:numCache>
            </c:numRef>
          </c:val>
        </c:ser>
        <c:dLbls>
          <c:showLegendKey val="0"/>
          <c:showVal val="1"/>
          <c:showCatName val="0"/>
          <c:showSerName val="0"/>
          <c:showPercent val="0"/>
          <c:showBubbleSize val="0"/>
        </c:dLbls>
        <c:gapWidth val="50"/>
        <c:axId val="437449368"/>
        <c:axId val="437449760"/>
      </c:barChart>
      <c:catAx>
        <c:axId val="437449368"/>
        <c:scaling>
          <c:orientation val="minMax"/>
        </c:scaling>
        <c:delete val="0"/>
        <c:axPos val="b"/>
        <c:numFmt formatCode="General" sourceLinked="0"/>
        <c:majorTickMark val="out"/>
        <c:minorTickMark val="none"/>
        <c:tickLblPos val="nextTo"/>
        <c:spPr>
          <a:ln>
            <a:solidFill>
              <a:srgbClr val="000000"/>
            </a:solidFill>
          </a:ln>
        </c:spPr>
        <c:txPr>
          <a:bodyPr/>
          <a:lstStyle/>
          <a:p>
            <a:pPr>
              <a:defRPr sz="900" baseline="0">
                <a:latin typeface="Arial" panose="020B0604020202020204" pitchFamily="34" charset="0"/>
              </a:defRPr>
            </a:pPr>
            <a:endParaRPr lang="en-US"/>
          </a:p>
        </c:txPr>
        <c:crossAx val="437449760"/>
        <c:crosses val="autoZero"/>
        <c:auto val="1"/>
        <c:lblAlgn val="ctr"/>
        <c:lblOffset val="100"/>
        <c:noMultiLvlLbl val="0"/>
      </c:catAx>
      <c:valAx>
        <c:axId val="437449760"/>
        <c:scaling>
          <c:orientation val="minMax"/>
          <c:max val="800"/>
          <c:min val="0"/>
        </c:scaling>
        <c:delete val="0"/>
        <c:axPos val="l"/>
        <c:numFmt formatCode="General" sourceLinked="1"/>
        <c:majorTickMark val="out"/>
        <c:minorTickMark val="none"/>
        <c:tickLblPos val="none"/>
        <c:spPr>
          <a:ln>
            <a:solidFill>
              <a:srgbClr val="000000"/>
            </a:solidFill>
          </a:ln>
        </c:spPr>
        <c:txPr>
          <a:bodyPr/>
          <a:lstStyle/>
          <a:p>
            <a:pPr>
              <a:defRPr baseline="0">
                <a:latin typeface="Arial" panose="020B0604020202020204" pitchFamily="34" charset="0"/>
              </a:defRPr>
            </a:pPr>
            <a:endParaRPr lang="en-US"/>
          </a:p>
        </c:txPr>
        <c:crossAx val="437449368"/>
        <c:crosses val="autoZero"/>
        <c:crossBetween val="between"/>
        <c:majorUnit val="100"/>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870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32870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3307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2870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871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32871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41D1C687-CCA0-49BA-BCED-766E2A788ADD}" type="slidenum">
              <a:rPr lang="en-US"/>
              <a:pPr>
                <a:defRPr/>
              </a:pPr>
              <a:t>‹#›</a:t>
            </a:fld>
            <a:endParaRPr lang="en-US"/>
          </a:p>
        </p:txBody>
      </p:sp>
    </p:spTree>
    <p:extLst>
      <p:ext uri="{BB962C8B-B14F-4D97-AF65-F5344CB8AC3E}">
        <p14:creationId xmlns:p14="http://schemas.microsoft.com/office/powerpoint/2010/main" val="8042941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654266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Note the enormous</a:t>
            </a:r>
            <a:r>
              <a:rPr lang="en-US" baseline="0" dirty="0" smtClean="0"/>
              <a:t> increase in the number of products, </a:t>
            </a:r>
            <a:r>
              <a:rPr lang="en-US" baseline="0" dirty="0" err="1" smtClean="0"/>
              <a:t>eg</a:t>
            </a:r>
            <a:r>
              <a:rPr lang="en-US" baseline="0" dirty="0" smtClean="0"/>
              <a:t> almost doubling 2006-2013</a:t>
            </a:r>
            <a:endParaRPr lang="en-US" dirty="0" smtClean="0"/>
          </a:p>
          <a:p>
            <a:endParaRPr lang="en-US" dirty="0"/>
          </a:p>
        </p:txBody>
      </p:sp>
      <p:sp>
        <p:nvSpPr>
          <p:cNvPr id="4" name="Slide Number Placeholder 3"/>
          <p:cNvSpPr>
            <a:spLocks noGrp="1"/>
          </p:cNvSpPr>
          <p:nvPr>
            <p:ph type="sldNum" sz="quarter" idx="10"/>
          </p:nvPr>
        </p:nvSpPr>
        <p:spPr/>
        <p:txBody>
          <a:bodyPr/>
          <a:lstStyle/>
          <a:p>
            <a:fld id="{78FC1ED8-EE30-4961-800E-F022F776A70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328627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step 1-4 Purchase-NFP links</a:t>
            </a:r>
            <a:endParaRPr lang="en-US" dirty="0"/>
          </a:p>
        </p:txBody>
      </p:sp>
      <p:sp>
        <p:nvSpPr>
          <p:cNvPr id="4" name="Slide Number Placeholder 3"/>
          <p:cNvSpPr>
            <a:spLocks noGrp="1"/>
          </p:cNvSpPr>
          <p:nvPr>
            <p:ph type="sldNum" sz="quarter" idx="10"/>
          </p:nvPr>
        </p:nvSpPr>
        <p:spPr/>
        <p:txBody>
          <a:bodyPr/>
          <a:lstStyle/>
          <a:p>
            <a:fld id="{78FC1ED8-EE30-4961-800E-F022F776A70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8021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Based on step 1-4 Purchase-NFP links</a:t>
            </a:r>
          </a:p>
          <a:p>
            <a:endParaRPr lang="en-US" dirty="0"/>
          </a:p>
        </p:txBody>
      </p:sp>
      <p:sp>
        <p:nvSpPr>
          <p:cNvPr id="4" name="Slide Number Placeholder 3"/>
          <p:cNvSpPr>
            <a:spLocks noGrp="1"/>
          </p:cNvSpPr>
          <p:nvPr>
            <p:ph type="sldNum" sz="quarter" idx="10"/>
          </p:nvPr>
        </p:nvSpPr>
        <p:spPr/>
        <p:txBody>
          <a:bodyPr/>
          <a:lstStyle/>
          <a:p>
            <a:fld id="{78FC1ED8-EE30-4961-800E-F022F776A70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609753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Babies who</a:t>
            </a:r>
            <a:r>
              <a:rPr lang="en-US" baseline="0" dirty="0" smtClean="0"/>
              <a:t> drink soda during their early formative period are much more likely to fit in during those awkward preteen and teen years</a:t>
            </a:r>
            <a:endParaRPr lang="en-US" dirty="0"/>
          </a:p>
        </p:txBody>
      </p:sp>
      <p:sp>
        <p:nvSpPr>
          <p:cNvPr id="4" name="Slide Number Placeholder 3"/>
          <p:cNvSpPr>
            <a:spLocks noGrp="1"/>
          </p:cNvSpPr>
          <p:nvPr>
            <p:ph type="sldNum" sz="quarter" idx="10"/>
          </p:nvPr>
        </p:nvSpPr>
        <p:spPr/>
        <p:txBody>
          <a:bodyPr/>
          <a:lstStyle/>
          <a:p>
            <a:pPr>
              <a:defRPr/>
            </a:pPr>
            <a:fld id="{41D1C687-CCA0-49BA-BCED-766E2A788ADD}"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94275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9262847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0"/>
            <a:ext cx="9144000" cy="4624388"/>
          </a:xfrm>
          <a:prstGeom prst="rect">
            <a:avLst/>
          </a:prstGeom>
          <a:solidFill>
            <a:srgbClr val="6699CC"/>
          </a:solidFill>
          <a:ln w="9525">
            <a:solidFill>
              <a:srgbClr val="6195CA"/>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17" name="Picture 8" descr="pattern-background-00-19.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18100"/>
          </a:xfrm>
          <a:prstGeom prst="rect">
            <a:avLst/>
          </a:prstGeom>
          <a:noFill/>
          <a:ln>
            <a:noFill/>
          </a:ln>
          <a:extLst>
            <a:ext uri="{909E8E84-426E-40DD-AFC4-6F175D3DCCD1}">
              <a14:hiddenFill xmlns:a14="http://schemas.microsoft.com/office/drawing/2010/main">
                <a:solidFill>
                  <a:srgbClr val="FFFFFF">
                    <a:alpha val="7686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14"/>
          <p:cNvSpPr>
            <a:spLocks noChangeArrowheads="1"/>
          </p:cNvSpPr>
          <p:nvPr userDrawn="1"/>
        </p:nvSpPr>
        <p:spPr bwMode="auto">
          <a:xfrm>
            <a:off x="0" y="6749377"/>
            <a:ext cx="9144000" cy="122202"/>
          </a:xfrm>
          <a:prstGeom prst="rect">
            <a:avLst/>
          </a:prstGeom>
          <a:gradFill>
            <a:gsLst>
              <a:gs pos="0">
                <a:srgbClr val="64A0C8"/>
              </a:gs>
              <a:gs pos="100000">
                <a:srgbClr val="FFFFFF"/>
              </a:gs>
            </a:gsLst>
            <a:lin ang="0" scaled="1"/>
          </a:gradFill>
          <a:ln w="9525">
            <a:noFill/>
            <a:miter lim="800000"/>
            <a:headEnd/>
            <a:tailEnd/>
          </a:ln>
          <a:effectLst/>
        </p:spPr>
        <p:txBody>
          <a:bodyPr wrap="none" anchor="ctr"/>
          <a:lstStyle/>
          <a:p>
            <a:pPr marL="0" marR="0" lvl="0" indent="228600" defTabSz="914400" eaLnBrk="1" fontAlgn="auto" latinLnBrk="0" hangingPunct="1">
              <a:lnSpc>
                <a:spcPct val="100000"/>
              </a:lnSpc>
              <a:spcBef>
                <a:spcPts val="0"/>
              </a:spcBef>
              <a:spcAft>
                <a:spcPts val="0"/>
              </a:spcAft>
              <a:buClrTx/>
              <a:buSzTx/>
              <a:buFontTx/>
              <a:buNone/>
              <a:tabLst/>
              <a:defRPr/>
            </a:pPr>
            <a:endParaRPr kumimoji="0" lang="en-US" sz="1600" b="0" i="1" u="none" strike="noStrike" kern="0" cap="none" spc="0" normalizeH="0" baseline="0" noProof="0" dirty="0">
              <a:ln>
                <a:noFill/>
              </a:ln>
              <a:solidFill>
                <a:srgbClr val="000000"/>
              </a:solidFill>
              <a:effectLst/>
              <a:uLnTx/>
              <a:uFillTx/>
              <a:latin typeface="Times New Roman" pitchFamily="18" charset="0"/>
            </a:endParaRPr>
          </a:p>
        </p:txBody>
      </p:sp>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1356" y="5672315"/>
            <a:ext cx="1635068" cy="768635"/>
          </a:xfrm>
          <a:prstGeom prst="rect">
            <a:avLst/>
          </a:prstGeom>
        </p:spPr>
      </p:pic>
      <p:pic>
        <p:nvPicPr>
          <p:cNvPr id="28" name="Picture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18241" y="5614565"/>
            <a:ext cx="2053263" cy="900134"/>
          </a:xfrm>
          <a:prstGeom prst="rect">
            <a:avLst/>
          </a:prstGeom>
        </p:spPr>
      </p:pic>
      <p:grpSp>
        <p:nvGrpSpPr>
          <p:cNvPr id="29" name="Group 28"/>
          <p:cNvGrpSpPr/>
          <p:nvPr userDrawn="1"/>
        </p:nvGrpSpPr>
        <p:grpSpPr>
          <a:xfrm>
            <a:off x="2608928" y="6120326"/>
            <a:ext cx="3829895" cy="690806"/>
            <a:chOff x="182879" y="5889216"/>
            <a:chExt cx="3829895" cy="690806"/>
          </a:xfrm>
        </p:grpSpPr>
        <p:pic>
          <p:nvPicPr>
            <p:cNvPr id="30" name="Picture 29" descr="donut.png"/>
            <p:cNvPicPr>
              <a:picLocks noChangeAspect="1"/>
            </p:cNvPicPr>
            <p:nvPr/>
          </p:nvPicPr>
          <p:blipFill>
            <a:blip r:embed="rId5" cstate="print"/>
            <a:stretch>
              <a:fillRect/>
            </a:stretch>
          </p:blipFill>
          <p:spPr>
            <a:xfrm>
              <a:off x="931930" y="5894222"/>
              <a:ext cx="704850" cy="685800"/>
            </a:xfrm>
            <a:prstGeom prst="rect">
              <a:avLst/>
            </a:prstGeom>
          </p:spPr>
        </p:pic>
        <p:sp>
          <p:nvSpPr>
            <p:cNvPr id="31" name="TextBox 30"/>
            <p:cNvSpPr txBox="1"/>
            <p:nvPr/>
          </p:nvSpPr>
          <p:spPr>
            <a:xfrm>
              <a:off x="182879" y="5889216"/>
              <a:ext cx="3829895" cy="646331"/>
            </a:xfrm>
            <a:prstGeom prst="rect">
              <a:avLst/>
            </a:prstGeom>
            <a:noFill/>
          </p:spPr>
          <p:txBody>
            <a:bodyPr wrap="none" rtlCol="0">
              <a:spAutoFit/>
            </a:bodyPr>
            <a:lstStyle/>
            <a:p>
              <a:pPr fontAlgn="auto">
                <a:spcBef>
                  <a:spcPts val="0"/>
                </a:spcBef>
                <a:spcAft>
                  <a:spcPts val="0"/>
                </a:spcAft>
              </a:pPr>
              <a:r>
                <a:rPr lang="en-US" sz="1400" dirty="0" smtClean="0">
                  <a:solidFill>
                    <a:prstClr val="black"/>
                  </a:solidFill>
                  <a:latin typeface="Century Schoolbook"/>
                </a:rPr>
                <a:t>THE</a:t>
              </a:r>
              <a:r>
                <a:rPr lang="en-US" sz="3600" b="1" dirty="0" smtClean="0">
                  <a:solidFill>
                    <a:prstClr val="black"/>
                  </a:solidFill>
                  <a:latin typeface="Century Schoolbook"/>
                </a:rPr>
                <a:t> </a:t>
              </a:r>
              <a:r>
                <a:rPr lang="en-US" sz="2800" b="1" dirty="0" smtClean="0">
                  <a:solidFill>
                    <a:prstClr val="black"/>
                  </a:solidFill>
                  <a:latin typeface="Century Schoolbook"/>
                </a:rPr>
                <a:t>W     RLD IS FAT</a:t>
              </a:r>
              <a:endParaRPr lang="en-US" sz="2800" b="1" dirty="0">
                <a:solidFill>
                  <a:prstClr val="black"/>
                </a:solidFill>
                <a:latin typeface="Century Schoolbook"/>
              </a:endParaRPr>
            </a:p>
          </p:txBody>
        </p:sp>
      </p:grpSp>
      <p:pic>
        <p:nvPicPr>
          <p:cNvPr id="32" name="Picture 31"/>
          <p:cNvPicPr>
            <a:picLocks noChangeAspect="1"/>
          </p:cNvPicPr>
          <p:nvPr userDrawn="1"/>
        </p:nvPicPr>
        <p:blipFill rotWithShape="1">
          <a:blip r:embed="rId6">
            <a:extLst>
              <a:ext uri="{28A0092B-C50C-407E-A947-70E740481C1C}">
                <a14:useLocalDpi xmlns:a14="http://schemas.microsoft.com/office/drawing/2010/main" val="0"/>
              </a:ext>
            </a:extLst>
          </a:blip>
          <a:srcRect l="156" r="1"/>
          <a:stretch/>
        </p:blipFill>
        <p:spPr>
          <a:xfrm>
            <a:off x="0" y="3957024"/>
            <a:ext cx="9144000" cy="1447842"/>
          </a:xfrm>
          <a:prstGeom prst="rect">
            <a:avLst/>
          </a:prstGeom>
        </p:spPr>
      </p:pic>
    </p:spTree>
    <p:extLst>
      <p:ext uri="{BB962C8B-B14F-4D97-AF65-F5344CB8AC3E}">
        <p14:creationId xmlns:p14="http://schemas.microsoft.com/office/powerpoint/2010/main" val="2084529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FA418B-91B4-4E44-9CDC-D5DE88521309}"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6E94E-9B93-48BF-9992-FD25102EBCD2}" type="slidenum">
              <a:rPr lang="en-US" smtClean="0"/>
              <a:t>‹#›</a:t>
            </a:fld>
            <a:endParaRPr lang="en-US"/>
          </a:p>
        </p:txBody>
      </p:sp>
    </p:spTree>
    <p:extLst>
      <p:ext uri="{BB962C8B-B14F-4D97-AF65-F5344CB8AC3E}">
        <p14:creationId xmlns:p14="http://schemas.microsoft.com/office/powerpoint/2010/main" val="2651927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FA418B-91B4-4E44-9CDC-D5DE88521309}"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6E94E-9B93-48BF-9992-FD25102EBCD2}" type="slidenum">
              <a:rPr lang="en-US" smtClean="0"/>
              <a:t>‹#›</a:t>
            </a:fld>
            <a:endParaRPr lang="en-US"/>
          </a:p>
        </p:txBody>
      </p:sp>
    </p:spTree>
    <p:extLst>
      <p:ext uri="{BB962C8B-B14F-4D97-AF65-F5344CB8AC3E}">
        <p14:creationId xmlns:p14="http://schemas.microsoft.com/office/powerpoint/2010/main" val="481324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8CEA11-769A-46AE-9BD6-DEA76E96F51C}" type="slidenum">
              <a:rPr lang="en-US"/>
              <a:pPr>
                <a:defRPr/>
              </a:pPr>
              <a:t>‹#›</a:t>
            </a:fld>
            <a:endParaRPr lang="en-US"/>
          </a:p>
        </p:txBody>
      </p:sp>
    </p:spTree>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vl2pPr>
              <a:defRPr sz="22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56B24C-39C0-486F-A3E8-63BC97AE85C4}" type="slidenum">
              <a:rPr lang="en-US"/>
              <a:pPr>
                <a:defRPr/>
              </a:pPr>
              <a:t>‹#›</a:t>
            </a:fld>
            <a:endParaRPr lang="en-US"/>
          </a:p>
        </p:txBody>
      </p:sp>
    </p:spTree>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524A21-D653-4523-9831-98C6009F4D68}" type="slidenum">
              <a:rPr lang="en-US"/>
              <a:pPr>
                <a:defRPr/>
              </a:pPr>
              <a:t>‹#›</a:t>
            </a:fld>
            <a:endParaRPr lang="en-US"/>
          </a:p>
        </p:txBody>
      </p:sp>
    </p:spTree>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8788" y="1827213"/>
            <a:ext cx="4037012" cy="4116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7213"/>
            <a:ext cx="4037013" cy="4116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1519E3-0E06-400F-9503-683CE102927A}" type="slidenum">
              <a:rPr lang="en-US"/>
              <a:pPr>
                <a:defRPr/>
              </a:pPr>
              <a:t>‹#›</a:t>
            </a:fld>
            <a:endParaRPr lang="en-US"/>
          </a:p>
        </p:txBody>
      </p:sp>
    </p:spTree>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9B2A30-6BE7-43FE-A89F-12A6CA238CF2}" type="slidenum">
              <a:rPr lang="en-US"/>
              <a:pPr>
                <a:defRPr/>
              </a:pPr>
              <a:t>‹#›</a:t>
            </a:fld>
            <a:endParaRPr lang="en-US"/>
          </a:p>
        </p:txBody>
      </p:sp>
    </p:spTree>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0882455-0996-490A-BB75-EC71521855E3}" type="slidenum">
              <a:rPr lang="en-US"/>
              <a:pPr>
                <a:defRPr/>
              </a:pPr>
              <a:t>‹#›</a:t>
            </a:fld>
            <a:endParaRPr lang="en-US"/>
          </a:p>
        </p:txBody>
      </p:sp>
    </p:spTree>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E67BE36-5C55-42C0-8488-57369DC42E65}" type="slidenum">
              <a:rPr lang="en-US"/>
              <a:pPr>
                <a:defRPr/>
              </a:pPr>
              <a:t>‹#›</a:t>
            </a:fld>
            <a:endParaRPr lang="en-US"/>
          </a:p>
        </p:txBody>
      </p:sp>
    </p:spTree>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C79F78-945E-4794-8888-6EE18F68531A}" type="slidenum">
              <a:rPr lang="en-US"/>
              <a:pPr>
                <a:defRPr/>
              </a:pPr>
              <a:t>‹#›</a:t>
            </a:fld>
            <a:endParaRPr lang="en-US"/>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frp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76755" y="5940091"/>
            <a:ext cx="1762944" cy="772860"/>
          </a:xfrm>
          <a:prstGeom prst="rect">
            <a:avLst/>
          </a:prstGeom>
        </p:spPr>
      </p:pic>
    </p:spTree>
    <p:extLst>
      <p:ext uri="{BB962C8B-B14F-4D97-AF65-F5344CB8AC3E}">
        <p14:creationId xmlns:p14="http://schemas.microsoft.com/office/powerpoint/2010/main" val="2256976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A9D454-24B8-447E-9E45-3F4B0CB2431D}" type="slidenum">
              <a:rPr lang="en-US"/>
              <a:pPr>
                <a:defRPr/>
              </a:pPr>
              <a:t>‹#›</a:t>
            </a:fld>
            <a:endParaRPr lang="en-US"/>
          </a:p>
        </p:txBody>
      </p:sp>
    </p:spTree>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22CC20-2423-4526-AE08-37E1D9DB8468}" type="slidenum">
              <a:rPr lang="en-US"/>
              <a:pPr>
                <a:defRPr/>
              </a:pPr>
              <a:t>‹#›</a:t>
            </a:fld>
            <a:endParaRPr lang="en-US"/>
          </a:p>
        </p:txBody>
      </p:sp>
    </p:spTree>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668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8788" y="274638"/>
            <a:ext cx="6018212"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6C461F-A09D-47CB-BE50-AEAF2807185F}" type="slidenum">
              <a:rPr lang="en-US"/>
              <a:pPr>
                <a:defRPr/>
              </a:pPr>
              <a:t>‹#›</a:t>
            </a:fld>
            <a:endParaRPr lang="en-US"/>
          </a:p>
        </p:txBody>
      </p:sp>
    </p:spTree>
  </p:cSld>
  <p:clrMapOvr>
    <a:masterClrMapping/>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8788" y="274638"/>
            <a:ext cx="8226425"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8788" y="1827213"/>
            <a:ext cx="8226425" cy="4116387"/>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710D01-B3F2-4A97-8F43-A9193EE1A9B3}" type="slidenum">
              <a:rPr lang="en-US"/>
              <a:pPr>
                <a:defRPr/>
              </a:pPr>
              <a:t>‹#›</a:t>
            </a:fld>
            <a:endParaRPr lang="en-US"/>
          </a:p>
        </p:txBody>
      </p:sp>
    </p:spTree>
  </p:cSld>
  <p:clrMapOvr>
    <a:masterClrMapping/>
  </p:clrMapOvr>
  <p:transition spd="slow">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a:defRPr baseline="0"/>
            </a:lvl1pPr>
            <a:extLst/>
          </a:lstStyle>
          <a:p>
            <a:r>
              <a:rPr lang="en-US" dirty="0" smtClean="0"/>
              <a:t>Click to add section title</a:t>
            </a:r>
            <a:endParaRPr lang="en-US" dirty="0"/>
          </a:p>
        </p:txBody>
      </p:sp>
      <p:sp>
        <p:nvSpPr>
          <p:cNvPr id="27" name="Rectangle 11"/>
          <p:cNvSpPr>
            <a:spLocks noGrp="1"/>
          </p:cNvSpPr>
          <p:nvPr>
            <p:ph type="body" sz="quarter" idx="14" hasCustomPrompt="1"/>
          </p:nvPr>
        </p:nvSpPr>
        <p:spPr>
          <a:xfrm>
            <a:off x="752670" y="5600700"/>
            <a:ext cx="7772400" cy="838200"/>
          </a:xfrm>
        </p:spPr>
        <p:txBody>
          <a:bodyPr vert="horz" tIns="0"/>
          <a:lstStyle>
            <a:lvl1pPr>
              <a:buFontTx/>
              <a:buNone/>
              <a:defRPr sz="1800"/>
            </a:lvl1pPr>
            <a:extLst/>
          </a:lstStyle>
          <a:p>
            <a:pPr lvl="0"/>
            <a:r>
              <a:rPr lang="en-US" dirty="0" smtClean="0"/>
              <a:t>Click to add subtitle</a:t>
            </a:r>
            <a:endParaRPr lang="en-US" dirty="0"/>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8" name="Rectangle 7"/>
          <p:cNvSpPr>
            <a:spLocks noGrp="1"/>
          </p:cNvSpPr>
          <p:nvPr>
            <p:ph type="dt" sz="half" idx="17"/>
          </p:nvPr>
        </p:nvSpPr>
        <p:spPr/>
        <p:txBody>
          <a:bodyPr/>
          <a:lstStyle>
            <a:extLst/>
          </a:lstStyle>
          <a:p>
            <a:fld id="{F30C84A2-23CF-44F5-B813-5187ED5C7D1C}" type="datetimeFigureOut">
              <a:rPr lang="en-US" smtClean="0">
                <a:solidFill>
                  <a:srgbClr val="3B3B3B"/>
                </a:solidFill>
              </a:rPr>
              <a:pPr/>
              <a:t>10/28/2015</a:t>
            </a:fld>
            <a:endParaRPr lang="en-US">
              <a:solidFill>
                <a:srgbClr val="3B3B3B"/>
              </a:solidFill>
            </a:endParaRPr>
          </a:p>
        </p:txBody>
      </p:sp>
      <p:sp>
        <p:nvSpPr>
          <p:cNvPr id="9" name="Rectangle 8"/>
          <p:cNvSpPr>
            <a:spLocks noGrp="1"/>
          </p:cNvSpPr>
          <p:nvPr>
            <p:ph type="sldNum" sz="quarter" idx="18"/>
          </p:nvPr>
        </p:nvSpPr>
        <p:spPr/>
        <p:txBody>
          <a:bodyPr/>
          <a:lstStyle>
            <a:extLst/>
          </a:lstStyle>
          <a:p>
            <a:fld id="{F99EC173-99AE-4773-AB25-02E469A13EAE}" type="slidenum">
              <a:rPr lang="en-US" smtClean="0">
                <a:solidFill>
                  <a:srgbClr val="3B3B3B"/>
                </a:solidFill>
              </a:rPr>
              <a:pPr/>
              <a:t>‹#›</a:t>
            </a:fld>
            <a:endParaRPr lang="en-US">
              <a:solidFill>
                <a:srgbClr val="3B3B3B"/>
              </a:solidFill>
            </a:endParaRPr>
          </a:p>
        </p:txBody>
      </p:sp>
      <p:sp>
        <p:nvSpPr>
          <p:cNvPr id="10" name="Rectangle 9"/>
          <p:cNvSpPr>
            <a:spLocks noGrp="1"/>
          </p:cNvSpPr>
          <p:nvPr>
            <p:ph type="ftr" sz="quarter" idx="19"/>
          </p:nvPr>
        </p:nvSpPr>
        <p:spPr/>
        <p:txBody>
          <a:bodyPr/>
          <a:lstStyle>
            <a:extLst/>
          </a:lstStyle>
          <a:p>
            <a:endParaRPr lang="en-US">
              <a:solidFill>
                <a:srgbClr val="3B3B3B"/>
              </a:solidFill>
            </a:endParaRPr>
          </a:p>
        </p:txBody>
      </p:sp>
    </p:spTree>
    <p:extLst>
      <p:ext uri="{BB962C8B-B14F-4D97-AF65-F5344CB8AC3E}">
        <p14:creationId xmlns:p14="http://schemas.microsoft.com/office/powerpoint/2010/main" val="1744499814"/>
      </p:ext>
    </p:extLst>
  </p:cSld>
  <p:clrMapOvr>
    <a:masterClrMapping/>
  </p:clrMapOvr>
  <p:transition spd="med">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8CEA11-769A-46AE-9BD6-DEA76E96F51C}" type="slidenum">
              <a:rPr lang="en-US"/>
              <a:pPr>
                <a:defRPr/>
              </a:pPr>
              <a:t>‹#›</a:t>
            </a:fld>
            <a:endParaRPr lang="en-US"/>
          </a:p>
        </p:txBody>
      </p:sp>
    </p:spTree>
    <p:extLst>
      <p:ext uri="{BB962C8B-B14F-4D97-AF65-F5344CB8AC3E}">
        <p14:creationId xmlns:p14="http://schemas.microsoft.com/office/powerpoint/2010/main" val="2858474888"/>
      </p:ext>
    </p:extLst>
  </p:cSld>
  <p:clrMapOvr>
    <a:masterClrMapping/>
  </p:clrMapOvr>
  <p:transition spd="slow">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vl2pPr>
              <a:defRPr sz="22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56B24C-39C0-486F-A3E8-63BC97AE85C4}" type="slidenum">
              <a:rPr lang="en-US"/>
              <a:pPr>
                <a:defRPr/>
              </a:pPr>
              <a:t>‹#›</a:t>
            </a:fld>
            <a:endParaRPr lang="en-US"/>
          </a:p>
        </p:txBody>
      </p:sp>
    </p:spTree>
    <p:extLst>
      <p:ext uri="{BB962C8B-B14F-4D97-AF65-F5344CB8AC3E}">
        <p14:creationId xmlns:p14="http://schemas.microsoft.com/office/powerpoint/2010/main" val="4079280786"/>
      </p:ext>
    </p:extLst>
  </p:cSld>
  <p:clrMapOvr>
    <a:masterClrMapping/>
  </p:clrMapOvr>
  <p:transition spd="slow">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524A21-D653-4523-9831-98C6009F4D68}" type="slidenum">
              <a:rPr lang="en-US"/>
              <a:pPr>
                <a:defRPr/>
              </a:pPr>
              <a:t>‹#›</a:t>
            </a:fld>
            <a:endParaRPr lang="en-US"/>
          </a:p>
        </p:txBody>
      </p:sp>
    </p:spTree>
    <p:extLst>
      <p:ext uri="{BB962C8B-B14F-4D97-AF65-F5344CB8AC3E}">
        <p14:creationId xmlns:p14="http://schemas.microsoft.com/office/powerpoint/2010/main" val="3112414130"/>
      </p:ext>
    </p:extLst>
  </p:cSld>
  <p:clrMapOvr>
    <a:masterClrMapping/>
  </p:clrMapOvr>
  <p:transition spd="slow">
    <p:cov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8788" y="1827213"/>
            <a:ext cx="4037012" cy="4116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7213"/>
            <a:ext cx="4037013" cy="4116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1519E3-0E06-400F-9503-683CE102927A}" type="slidenum">
              <a:rPr lang="en-US"/>
              <a:pPr>
                <a:defRPr/>
              </a:pPr>
              <a:t>‹#›</a:t>
            </a:fld>
            <a:endParaRPr lang="en-US"/>
          </a:p>
        </p:txBody>
      </p:sp>
    </p:spTree>
    <p:extLst>
      <p:ext uri="{BB962C8B-B14F-4D97-AF65-F5344CB8AC3E}">
        <p14:creationId xmlns:p14="http://schemas.microsoft.com/office/powerpoint/2010/main" val="4257512466"/>
      </p:ext>
    </p:extLst>
  </p:cSld>
  <p:clrMapOvr>
    <a:masterClrMapping/>
  </p:clrMapOvr>
  <p:transition spd="slow">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9B2A30-6BE7-43FE-A89F-12A6CA238CF2}" type="slidenum">
              <a:rPr lang="en-US"/>
              <a:pPr>
                <a:defRPr/>
              </a:pPr>
              <a:t>‹#›</a:t>
            </a:fld>
            <a:endParaRPr lang="en-US"/>
          </a:p>
        </p:txBody>
      </p:sp>
    </p:spTree>
    <p:extLst>
      <p:ext uri="{BB962C8B-B14F-4D97-AF65-F5344CB8AC3E}">
        <p14:creationId xmlns:p14="http://schemas.microsoft.com/office/powerpoint/2010/main" val="3696742581"/>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FA418B-91B4-4E44-9CDC-D5DE88521309}"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6E94E-9B93-48BF-9992-FD25102EBCD2}" type="slidenum">
              <a:rPr lang="en-US" smtClean="0"/>
              <a:t>‹#›</a:t>
            </a:fld>
            <a:endParaRPr lang="en-US"/>
          </a:p>
        </p:txBody>
      </p:sp>
    </p:spTree>
    <p:extLst>
      <p:ext uri="{BB962C8B-B14F-4D97-AF65-F5344CB8AC3E}">
        <p14:creationId xmlns:p14="http://schemas.microsoft.com/office/powerpoint/2010/main" val="4092075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0882455-0996-490A-BB75-EC71521855E3}" type="slidenum">
              <a:rPr lang="en-US"/>
              <a:pPr>
                <a:defRPr/>
              </a:pPr>
              <a:t>‹#›</a:t>
            </a:fld>
            <a:endParaRPr lang="en-US"/>
          </a:p>
        </p:txBody>
      </p:sp>
    </p:spTree>
    <p:extLst>
      <p:ext uri="{BB962C8B-B14F-4D97-AF65-F5344CB8AC3E}">
        <p14:creationId xmlns:p14="http://schemas.microsoft.com/office/powerpoint/2010/main" val="2918894890"/>
      </p:ext>
    </p:extLst>
  </p:cSld>
  <p:clrMapOvr>
    <a:masterClrMapping/>
  </p:clrMapOvr>
  <p:transition spd="slow">
    <p:cov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E67BE36-5C55-42C0-8488-57369DC42E65}" type="slidenum">
              <a:rPr lang="en-US"/>
              <a:pPr>
                <a:defRPr/>
              </a:pPr>
              <a:t>‹#›</a:t>
            </a:fld>
            <a:endParaRPr lang="en-US"/>
          </a:p>
        </p:txBody>
      </p:sp>
    </p:spTree>
    <p:extLst>
      <p:ext uri="{BB962C8B-B14F-4D97-AF65-F5344CB8AC3E}">
        <p14:creationId xmlns:p14="http://schemas.microsoft.com/office/powerpoint/2010/main" val="1700872254"/>
      </p:ext>
    </p:extLst>
  </p:cSld>
  <p:clrMapOvr>
    <a:masterClrMapping/>
  </p:clrMapOvr>
  <p:transition spd="slow">
    <p:cov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C79F78-945E-4794-8888-6EE18F68531A}" type="slidenum">
              <a:rPr lang="en-US"/>
              <a:pPr>
                <a:defRPr/>
              </a:pPr>
              <a:t>‹#›</a:t>
            </a:fld>
            <a:endParaRPr lang="en-US"/>
          </a:p>
        </p:txBody>
      </p:sp>
    </p:spTree>
    <p:extLst>
      <p:ext uri="{BB962C8B-B14F-4D97-AF65-F5344CB8AC3E}">
        <p14:creationId xmlns:p14="http://schemas.microsoft.com/office/powerpoint/2010/main" val="3734665588"/>
      </p:ext>
    </p:extLst>
  </p:cSld>
  <p:clrMapOvr>
    <a:masterClrMapping/>
  </p:clrMapOvr>
  <p:transition spd="slow">
    <p:cov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A9D454-24B8-447E-9E45-3F4B0CB2431D}" type="slidenum">
              <a:rPr lang="en-US"/>
              <a:pPr>
                <a:defRPr/>
              </a:pPr>
              <a:t>‹#›</a:t>
            </a:fld>
            <a:endParaRPr lang="en-US"/>
          </a:p>
        </p:txBody>
      </p:sp>
    </p:spTree>
    <p:extLst>
      <p:ext uri="{BB962C8B-B14F-4D97-AF65-F5344CB8AC3E}">
        <p14:creationId xmlns:p14="http://schemas.microsoft.com/office/powerpoint/2010/main" val="2917456763"/>
      </p:ext>
    </p:extLst>
  </p:cSld>
  <p:clrMapOvr>
    <a:masterClrMapping/>
  </p:clrMapOvr>
  <p:transition spd="slow">
    <p:cove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22CC20-2423-4526-AE08-37E1D9DB8468}" type="slidenum">
              <a:rPr lang="en-US"/>
              <a:pPr>
                <a:defRPr/>
              </a:pPr>
              <a:t>‹#›</a:t>
            </a:fld>
            <a:endParaRPr lang="en-US"/>
          </a:p>
        </p:txBody>
      </p:sp>
    </p:spTree>
    <p:extLst>
      <p:ext uri="{BB962C8B-B14F-4D97-AF65-F5344CB8AC3E}">
        <p14:creationId xmlns:p14="http://schemas.microsoft.com/office/powerpoint/2010/main" val="1126524987"/>
      </p:ext>
    </p:extLst>
  </p:cSld>
  <p:clrMapOvr>
    <a:masterClrMapping/>
  </p:clrMapOvr>
  <p:transition spd="slow">
    <p:cov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668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8788" y="274638"/>
            <a:ext cx="6018212"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6C461F-A09D-47CB-BE50-AEAF2807185F}" type="slidenum">
              <a:rPr lang="en-US"/>
              <a:pPr>
                <a:defRPr/>
              </a:pPr>
              <a:t>‹#›</a:t>
            </a:fld>
            <a:endParaRPr lang="en-US"/>
          </a:p>
        </p:txBody>
      </p:sp>
    </p:spTree>
    <p:extLst>
      <p:ext uri="{BB962C8B-B14F-4D97-AF65-F5344CB8AC3E}">
        <p14:creationId xmlns:p14="http://schemas.microsoft.com/office/powerpoint/2010/main" val="3241209556"/>
      </p:ext>
    </p:extLst>
  </p:cSld>
  <p:clrMapOvr>
    <a:masterClrMapping/>
  </p:clrMapOvr>
  <p:transition spd="slow">
    <p:cov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8788" y="274638"/>
            <a:ext cx="8226425"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8788" y="1827213"/>
            <a:ext cx="8226425" cy="4116387"/>
          </a:xfrm>
        </p:spPr>
        <p:txBody>
          <a:bodyPr/>
          <a:lstStyle/>
          <a:p>
            <a:pPr lvl="0"/>
            <a:endParaRPr lang="en-US" noProof="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710D01-B3F2-4A97-8F43-A9193EE1A9B3}" type="slidenum">
              <a:rPr lang="en-US"/>
              <a:pPr>
                <a:defRPr/>
              </a:pPr>
              <a:t>‹#›</a:t>
            </a:fld>
            <a:endParaRPr lang="en-US"/>
          </a:p>
        </p:txBody>
      </p:sp>
    </p:spTree>
    <p:extLst>
      <p:ext uri="{BB962C8B-B14F-4D97-AF65-F5344CB8AC3E}">
        <p14:creationId xmlns:p14="http://schemas.microsoft.com/office/powerpoint/2010/main" val="2925095212"/>
      </p:ext>
    </p:extLst>
  </p:cSld>
  <p:clrMapOvr>
    <a:masterClrMapping/>
  </p:clrMapOvr>
  <p:transition spd="slow">
    <p:cov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a:defRPr baseline="0"/>
            </a:lvl1pPr>
            <a:extLst/>
          </a:lstStyle>
          <a:p>
            <a:r>
              <a:rPr lang="en-US" dirty="0" smtClean="0"/>
              <a:t>Click to add section title</a:t>
            </a:r>
            <a:endParaRPr lang="en-US" dirty="0"/>
          </a:p>
        </p:txBody>
      </p:sp>
      <p:sp>
        <p:nvSpPr>
          <p:cNvPr id="27" name="Rectangle 11"/>
          <p:cNvSpPr>
            <a:spLocks noGrp="1"/>
          </p:cNvSpPr>
          <p:nvPr>
            <p:ph type="body" sz="quarter" idx="14" hasCustomPrompt="1"/>
          </p:nvPr>
        </p:nvSpPr>
        <p:spPr>
          <a:xfrm>
            <a:off x="752670" y="5600700"/>
            <a:ext cx="7772400" cy="838200"/>
          </a:xfrm>
        </p:spPr>
        <p:txBody>
          <a:bodyPr vert="horz" tIns="0"/>
          <a:lstStyle>
            <a:lvl1pPr>
              <a:buFontTx/>
              <a:buNone/>
              <a:defRPr sz="1800"/>
            </a:lvl1pPr>
            <a:extLst/>
          </a:lstStyle>
          <a:p>
            <a:pPr lvl="0"/>
            <a:r>
              <a:rPr lang="en-US" dirty="0" smtClean="0"/>
              <a:t>Click to add subtitle</a:t>
            </a:r>
            <a:endParaRPr lang="en-US" dirty="0"/>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8" name="Date Placeholder 7"/>
          <p:cNvSpPr>
            <a:spLocks noGrp="1"/>
          </p:cNvSpPr>
          <p:nvPr>
            <p:ph type="dt" sz="half" idx="17"/>
          </p:nvPr>
        </p:nvSpPr>
        <p:spPr>
          <a:xfrm>
            <a:off x="457200" y="6245225"/>
            <a:ext cx="2133600" cy="476250"/>
          </a:xfrm>
          <a:prstGeom prst="rect">
            <a:avLst/>
          </a:prstGeom>
        </p:spPr>
        <p:txBody>
          <a:bodyPr/>
          <a:lstStyle>
            <a:extLst/>
          </a:lstStyle>
          <a:p>
            <a:fld id="{F30C84A2-23CF-44F5-B813-5187ED5C7D1C}" type="datetimeFigureOut">
              <a:rPr lang="en-US" smtClean="0">
                <a:solidFill>
                  <a:srgbClr val="3B3B3B"/>
                </a:solidFill>
              </a:rPr>
              <a:pPr/>
              <a:t>10/28/2015</a:t>
            </a:fld>
            <a:endParaRPr lang="en-US">
              <a:solidFill>
                <a:srgbClr val="3B3B3B"/>
              </a:solidFill>
            </a:endParaRPr>
          </a:p>
        </p:txBody>
      </p:sp>
      <p:sp>
        <p:nvSpPr>
          <p:cNvPr id="9" name="Rectangle 8"/>
          <p:cNvSpPr>
            <a:spLocks noGrp="1"/>
          </p:cNvSpPr>
          <p:nvPr>
            <p:ph type="sldNum" sz="quarter" idx="18"/>
          </p:nvPr>
        </p:nvSpPr>
        <p:spPr/>
        <p:txBody>
          <a:bodyPr/>
          <a:lstStyle>
            <a:extLst/>
          </a:lstStyle>
          <a:p>
            <a:fld id="{F99EC173-99AE-4773-AB25-02E469A13EAE}" type="slidenum">
              <a:rPr lang="en-US" smtClean="0">
                <a:solidFill>
                  <a:srgbClr val="3B3B3B"/>
                </a:solidFill>
              </a:rPr>
              <a:pPr/>
              <a:t>‹#›</a:t>
            </a:fld>
            <a:endParaRPr lang="en-US">
              <a:solidFill>
                <a:srgbClr val="3B3B3B"/>
              </a:solidFill>
            </a:endParaRPr>
          </a:p>
        </p:txBody>
      </p:sp>
      <p:sp>
        <p:nvSpPr>
          <p:cNvPr id="10" name="Footer Placeholder 9"/>
          <p:cNvSpPr>
            <a:spLocks noGrp="1"/>
          </p:cNvSpPr>
          <p:nvPr>
            <p:ph type="ftr" sz="quarter" idx="19"/>
          </p:nvPr>
        </p:nvSpPr>
        <p:spPr>
          <a:xfrm>
            <a:off x="3124200" y="6245225"/>
            <a:ext cx="2895600" cy="476250"/>
          </a:xfrm>
          <a:prstGeom prst="rect">
            <a:avLst/>
          </a:prstGeom>
        </p:spPr>
        <p:txBody>
          <a:bodyPr/>
          <a:lstStyle>
            <a:extLst/>
          </a:lstStyle>
          <a:p>
            <a:endParaRPr lang="en-US">
              <a:solidFill>
                <a:srgbClr val="3B3B3B"/>
              </a:solidFill>
            </a:endParaRPr>
          </a:p>
        </p:txBody>
      </p:sp>
    </p:spTree>
    <p:extLst>
      <p:ext uri="{BB962C8B-B14F-4D97-AF65-F5344CB8AC3E}">
        <p14:creationId xmlns:p14="http://schemas.microsoft.com/office/powerpoint/2010/main" val="2161986878"/>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FA418B-91B4-4E44-9CDC-D5DE88521309}"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6E94E-9B93-48BF-9992-FD25102EBCD2}" type="slidenum">
              <a:rPr lang="en-US" smtClean="0"/>
              <a:t>‹#›</a:t>
            </a:fld>
            <a:endParaRPr lang="en-US"/>
          </a:p>
        </p:txBody>
      </p:sp>
    </p:spTree>
    <p:extLst>
      <p:ext uri="{BB962C8B-B14F-4D97-AF65-F5344CB8AC3E}">
        <p14:creationId xmlns:p14="http://schemas.microsoft.com/office/powerpoint/2010/main" val="416827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FA418B-91B4-4E44-9CDC-D5DE88521309}" type="datetimeFigureOut">
              <a:rPr lang="en-US" smtClean="0"/>
              <a:t>10/28/2015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86E94E-9B93-48BF-9992-FD25102EBCD2}" type="slidenum">
              <a:rPr lang="en-US" smtClean="0"/>
              <a:t>‹#›</a:t>
            </a:fld>
            <a:endParaRPr lang="en-US"/>
          </a:p>
        </p:txBody>
      </p:sp>
    </p:spTree>
    <p:extLst>
      <p:ext uri="{BB962C8B-B14F-4D97-AF65-F5344CB8AC3E}">
        <p14:creationId xmlns:p14="http://schemas.microsoft.com/office/powerpoint/2010/main" val="1067865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FA418B-91B4-4E44-9CDC-D5DE88521309}" type="datetimeFigureOut">
              <a:rPr lang="en-US" smtClean="0"/>
              <a:t>10/28/2015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86E94E-9B93-48BF-9992-FD25102EBCD2}" type="slidenum">
              <a:rPr lang="en-US" smtClean="0"/>
              <a:t>‹#›</a:t>
            </a:fld>
            <a:endParaRPr lang="en-US"/>
          </a:p>
        </p:txBody>
      </p:sp>
    </p:spTree>
    <p:extLst>
      <p:ext uri="{BB962C8B-B14F-4D97-AF65-F5344CB8AC3E}">
        <p14:creationId xmlns:p14="http://schemas.microsoft.com/office/powerpoint/2010/main" val="2923859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FA418B-91B4-4E44-9CDC-D5DE88521309}" type="datetimeFigureOut">
              <a:rPr lang="en-US" smtClean="0"/>
              <a:t>10/28/2015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86E94E-9B93-48BF-9992-FD25102EBCD2}" type="slidenum">
              <a:rPr lang="en-US" smtClean="0"/>
              <a:t>‹#›</a:t>
            </a:fld>
            <a:endParaRPr lang="en-US"/>
          </a:p>
        </p:txBody>
      </p:sp>
    </p:spTree>
    <p:extLst>
      <p:ext uri="{BB962C8B-B14F-4D97-AF65-F5344CB8AC3E}">
        <p14:creationId xmlns:p14="http://schemas.microsoft.com/office/powerpoint/2010/main" val="3036845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FA418B-91B4-4E44-9CDC-D5DE88521309}"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6E94E-9B93-48BF-9992-FD25102EBCD2}" type="slidenum">
              <a:rPr lang="en-US" smtClean="0"/>
              <a:t>‹#›</a:t>
            </a:fld>
            <a:endParaRPr lang="en-US"/>
          </a:p>
        </p:txBody>
      </p:sp>
    </p:spTree>
    <p:extLst>
      <p:ext uri="{BB962C8B-B14F-4D97-AF65-F5344CB8AC3E}">
        <p14:creationId xmlns:p14="http://schemas.microsoft.com/office/powerpoint/2010/main" val="3555516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FA418B-91B4-4E44-9CDC-D5DE88521309}"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6E94E-9B93-48BF-9992-FD25102EBCD2}" type="slidenum">
              <a:rPr lang="en-US" smtClean="0"/>
              <a:t>‹#›</a:t>
            </a:fld>
            <a:endParaRPr lang="en-US"/>
          </a:p>
        </p:txBody>
      </p:sp>
    </p:spTree>
    <p:extLst>
      <p:ext uri="{BB962C8B-B14F-4D97-AF65-F5344CB8AC3E}">
        <p14:creationId xmlns:p14="http://schemas.microsoft.com/office/powerpoint/2010/main" val="199387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7.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8.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7.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FA418B-91B4-4E44-9CDC-D5DE88521309}" type="datetimeFigureOut">
              <a:rPr lang="en-US" smtClean="0"/>
              <a:t>10/28/2015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6E94E-9B93-48BF-9992-FD25102EBCD2}" type="slidenum">
              <a:rPr lang="en-US" smtClean="0"/>
              <a:t>‹#›</a:t>
            </a:fld>
            <a:endParaRPr lang="en-US"/>
          </a:p>
        </p:txBody>
      </p:sp>
    </p:spTree>
    <p:extLst>
      <p:ext uri="{BB962C8B-B14F-4D97-AF65-F5344CB8AC3E}">
        <p14:creationId xmlns:p14="http://schemas.microsoft.com/office/powerpoint/2010/main" val="1006192423"/>
      </p:ext>
    </p:extLst>
  </p:cSld>
  <p:clrMap bg1="lt1" tx1="dk1" bg2="lt2" tx2="dk2" accent1="accent1" accent2="accent2" accent3="accent3" accent4="accent4" accent5="accent5" accent6="accent6" hlink="hlink" folHlink="folHlink"/>
  <p:sldLayoutIdLst>
    <p:sldLayoutId id="2147497323" r:id="rId1"/>
    <p:sldLayoutId id="2147497324" r:id="rId2"/>
    <p:sldLayoutId id="2147497325" r:id="rId3"/>
    <p:sldLayoutId id="2147497326" r:id="rId4"/>
    <p:sldLayoutId id="2147497327" r:id="rId5"/>
    <p:sldLayoutId id="2147497328" r:id="rId6"/>
    <p:sldLayoutId id="2147497329" r:id="rId7"/>
    <p:sldLayoutId id="2147497330" r:id="rId8"/>
    <p:sldLayoutId id="2147497331" r:id="rId9"/>
    <p:sldLayoutId id="2147497332" r:id="rId10"/>
    <p:sldLayoutId id="21474973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1378" name="Picture 19" descr="rt_bottom_gold"/>
          <p:cNvPicPr>
            <a:picLocks noChangeAspect="1" noChangeArrowheads="1"/>
          </p:cNvPicPr>
          <p:nvPr/>
        </p:nvPicPr>
        <p:blipFill>
          <a:blip r:embed="rId15" cstate="print"/>
          <a:srcRect/>
          <a:stretch>
            <a:fillRect/>
          </a:stretch>
        </p:blipFill>
        <p:spPr bwMode="auto">
          <a:xfrm>
            <a:off x="5675313" y="4138613"/>
            <a:ext cx="3468687" cy="2719387"/>
          </a:xfrm>
          <a:prstGeom prst="rect">
            <a:avLst/>
          </a:prstGeom>
          <a:noFill/>
          <a:ln w="9525">
            <a:noFill/>
            <a:miter lim="800000"/>
            <a:headEnd/>
            <a:tailEnd/>
          </a:ln>
        </p:spPr>
      </p:pic>
      <p:sp>
        <p:nvSpPr>
          <p:cNvPr id="101379" name="Rectangle 2"/>
          <p:cNvSpPr>
            <a:spLocks noGrp="1" noChangeArrowheads="1"/>
          </p:cNvSpPr>
          <p:nvPr>
            <p:ph type="title"/>
          </p:nvPr>
        </p:nvSpPr>
        <p:spPr bwMode="auto">
          <a:xfrm>
            <a:off x="458788" y="274638"/>
            <a:ext cx="82264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1380" name="Rectangle 3"/>
          <p:cNvSpPr>
            <a:spLocks noGrp="1" noChangeArrowheads="1"/>
          </p:cNvSpPr>
          <p:nvPr>
            <p:ph type="body" idx="1"/>
          </p:nvPr>
        </p:nvSpPr>
        <p:spPr bwMode="auto">
          <a:xfrm>
            <a:off x="458788" y="1827213"/>
            <a:ext cx="8226425" cy="4116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22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a:p>
        </p:txBody>
      </p:sp>
      <p:sp>
        <p:nvSpPr>
          <p:cNvPr id="2222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a:p>
        </p:txBody>
      </p:sp>
      <p:sp>
        <p:nvSpPr>
          <p:cNvPr id="2222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EFC8273-13CC-4E0C-8997-2A77B73E2A89}" type="slidenum">
              <a:rPr lang="en-US"/>
              <a:pPr>
                <a:defRPr/>
              </a:pPr>
              <a:t>‹#›</a:t>
            </a:fld>
            <a:endParaRPr lang="en-US"/>
          </a:p>
        </p:txBody>
      </p:sp>
      <p:sp>
        <p:nvSpPr>
          <p:cNvPr id="202766" name="Rectangle 14"/>
          <p:cNvSpPr>
            <a:spLocks noChangeArrowheads="1"/>
          </p:cNvSpPr>
          <p:nvPr/>
        </p:nvSpPr>
        <p:spPr bwMode="auto">
          <a:xfrm>
            <a:off x="0" y="6096000"/>
            <a:ext cx="9144000" cy="533400"/>
          </a:xfrm>
          <a:prstGeom prst="rect">
            <a:avLst/>
          </a:prstGeom>
          <a:noFill/>
          <a:ln w="9525">
            <a:noFill/>
            <a:miter lim="800000"/>
            <a:headEnd/>
            <a:tailEnd/>
          </a:ln>
          <a:effectLst/>
        </p:spPr>
        <p:txBody>
          <a:bodyPr wrap="none" anchor="ctr"/>
          <a:lstStyle/>
          <a:p>
            <a:pPr indent="228600">
              <a:defRPr/>
            </a:pPr>
            <a:r>
              <a:rPr lang="en-US" sz="1600" i="1" dirty="0" smtClean="0">
                <a:solidFill>
                  <a:srgbClr val="000000"/>
                </a:solidFill>
                <a:latin typeface="Times New Roman" pitchFamily="18" charset="0"/>
              </a:rPr>
              <a:t>“</a:t>
            </a:r>
            <a:r>
              <a:rPr lang="en-US" sz="1600" i="1" dirty="0" smtClean="0">
                <a:solidFill>
                  <a:prstClr val="black"/>
                </a:solidFill>
                <a:latin typeface="Times New Roman" pitchFamily="18" charset="0"/>
                <a:cs typeface="Times New Roman" pitchFamily="18" charset="0"/>
              </a:rPr>
              <a:t>Over 2 billion people in the world are overweight</a:t>
            </a:r>
            <a:r>
              <a:rPr lang="en-US" sz="1600" i="1" dirty="0" smtClean="0">
                <a:solidFill>
                  <a:srgbClr val="000000"/>
                </a:solidFill>
                <a:latin typeface="Times New Roman" pitchFamily="18" charset="0"/>
              </a:rPr>
              <a:t>”</a:t>
            </a:r>
            <a:endParaRPr lang="en-US" sz="1600" i="1" dirty="0">
              <a:solidFill>
                <a:srgbClr val="000000"/>
              </a:solidFill>
              <a:latin typeface="Times New Roman" pitchFamily="18" charset="0"/>
            </a:endParaRPr>
          </a:p>
        </p:txBody>
      </p:sp>
      <p:pic>
        <p:nvPicPr>
          <p:cNvPr id="101385" name="Picture 17" descr="unc_blk"/>
          <p:cNvPicPr>
            <a:picLocks noChangeAspect="1" noChangeArrowheads="1"/>
          </p:cNvPicPr>
          <p:nvPr/>
        </p:nvPicPr>
        <p:blipFill>
          <a:blip r:embed="rId16" cstate="print"/>
          <a:srcRect/>
          <a:stretch>
            <a:fillRect/>
          </a:stretch>
        </p:blipFill>
        <p:spPr bwMode="auto">
          <a:xfrm>
            <a:off x="7010400" y="6049963"/>
            <a:ext cx="1828800" cy="5032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6322" r:id="rId1"/>
    <p:sldLayoutId id="2147496323" r:id="rId2"/>
    <p:sldLayoutId id="2147496324" r:id="rId3"/>
    <p:sldLayoutId id="2147496325" r:id="rId4"/>
    <p:sldLayoutId id="2147496326" r:id="rId5"/>
    <p:sldLayoutId id="2147496327" r:id="rId6"/>
    <p:sldLayoutId id="2147496328" r:id="rId7"/>
    <p:sldLayoutId id="2147496329" r:id="rId8"/>
    <p:sldLayoutId id="2147496330" r:id="rId9"/>
    <p:sldLayoutId id="2147496331" r:id="rId10"/>
    <p:sldLayoutId id="2147496332" r:id="rId11"/>
    <p:sldLayoutId id="2147496333" r:id="rId12"/>
    <p:sldLayoutId id="2147497295" r:id="rId13"/>
  </p:sldLayoutIdLst>
  <p:transition spd="slow">
    <p:cover/>
  </p:transition>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eaLnBrk="0" fontAlgn="base" hangingPunct="0">
        <a:spcBef>
          <a:spcPct val="0"/>
        </a:spcBef>
        <a:spcAft>
          <a:spcPct val="0"/>
        </a:spcAft>
        <a:defRPr sz="3600" b="1">
          <a:solidFill>
            <a:schemeClr val="tx1"/>
          </a:solidFill>
          <a:latin typeface="Arial" charset="0"/>
        </a:defRPr>
      </a:lvl6pPr>
      <a:lvl7pPr marL="914400" algn="ctr" rtl="0" eaLnBrk="0" fontAlgn="base" hangingPunct="0">
        <a:spcBef>
          <a:spcPct val="0"/>
        </a:spcBef>
        <a:spcAft>
          <a:spcPct val="0"/>
        </a:spcAft>
        <a:defRPr sz="3600" b="1">
          <a:solidFill>
            <a:schemeClr val="tx1"/>
          </a:solidFill>
          <a:latin typeface="Arial" charset="0"/>
        </a:defRPr>
      </a:lvl7pPr>
      <a:lvl8pPr marL="1371600" algn="ctr" rtl="0" eaLnBrk="0" fontAlgn="base" hangingPunct="0">
        <a:spcBef>
          <a:spcPct val="0"/>
        </a:spcBef>
        <a:spcAft>
          <a:spcPct val="0"/>
        </a:spcAft>
        <a:defRPr sz="3600" b="1">
          <a:solidFill>
            <a:schemeClr val="tx1"/>
          </a:solidFill>
          <a:latin typeface="Arial" charset="0"/>
        </a:defRPr>
      </a:lvl8pPr>
      <a:lvl9pPr marL="1828800" algn="ctr" rtl="0" eaLnBrk="0" fontAlgn="base" hangingPunct="0">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20000"/>
        </a:spcAft>
        <a:buClr>
          <a:schemeClr val="accent1"/>
        </a:buClr>
        <a:buChar char="•"/>
        <a:defRPr sz="2600">
          <a:solidFill>
            <a:schemeClr val="tx1"/>
          </a:solidFill>
          <a:latin typeface="+mn-lt"/>
          <a:ea typeface="+mn-ea"/>
          <a:cs typeface="+mn-cs"/>
        </a:defRPr>
      </a:lvl1pPr>
      <a:lvl2pPr marL="742950" indent="-285750" algn="l" rtl="0" eaLnBrk="0" fontAlgn="base" hangingPunct="0">
        <a:spcBef>
          <a:spcPct val="20000"/>
        </a:spcBef>
        <a:spcAft>
          <a:spcPct val="20000"/>
        </a:spcAft>
        <a:buClr>
          <a:schemeClr val="accent1"/>
        </a:buClr>
        <a:buChar char="–"/>
        <a:defRPr sz="2400">
          <a:solidFill>
            <a:schemeClr val="tx1"/>
          </a:solidFill>
          <a:latin typeface="+mn-lt"/>
        </a:defRPr>
      </a:lvl2pPr>
      <a:lvl3pPr marL="1143000" indent="-228600" algn="l" rtl="0" eaLnBrk="0" fontAlgn="base" hangingPunct="0">
        <a:spcBef>
          <a:spcPct val="20000"/>
        </a:spcBef>
        <a:spcAft>
          <a:spcPct val="20000"/>
        </a:spcAft>
        <a:buClr>
          <a:schemeClr val="accent1"/>
        </a:buClr>
        <a:buChar char="•"/>
        <a:defRPr sz="2200">
          <a:solidFill>
            <a:schemeClr val="tx1"/>
          </a:solidFill>
          <a:latin typeface="+mn-lt"/>
        </a:defRPr>
      </a:lvl3pPr>
      <a:lvl4pPr marL="1600200" indent="-228600" algn="l" rtl="0" eaLnBrk="0" fontAlgn="base" hangingPunct="0">
        <a:spcBef>
          <a:spcPct val="20000"/>
        </a:spcBef>
        <a:spcAft>
          <a:spcPct val="20000"/>
        </a:spcAft>
        <a:buClr>
          <a:schemeClr val="accent1"/>
        </a:buClr>
        <a:buChar char="–"/>
        <a:defRPr sz="2200">
          <a:solidFill>
            <a:schemeClr val="tx1"/>
          </a:solidFill>
          <a:latin typeface="+mn-lt"/>
        </a:defRPr>
      </a:lvl4pPr>
      <a:lvl5pPr marL="2057400" indent="-228600" algn="l" rtl="0" eaLnBrk="0" fontAlgn="base" hangingPunct="0">
        <a:spcBef>
          <a:spcPct val="20000"/>
        </a:spcBef>
        <a:spcAft>
          <a:spcPct val="20000"/>
        </a:spcAft>
        <a:buClr>
          <a:schemeClr val="accent1"/>
        </a:buClr>
        <a:buChar char="»"/>
        <a:defRPr sz="2200">
          <a:solidFill>
            <a:schemeClr val="tx1"/>
          </a:solidFill>
          <a:latin typeface="+mn-lt"/>
        </a:defRPr>
      </a:lvl5pPr>
      <a:lvl6pPr marL="2514600" indent="-228600" algn="l" rtl="0" eaLnBrk="0" fontAlgn="base" hangingPunct="0">
        <a:spcBef>
          <a:spcPct val="20000"/>
        </a:spcBef>
        <a:spcAft>
          <a:spcPct val="20000"/>
        </a:spcAft>
        <a:buClr>
          <a:schemeClr val="accent1"/>
        </a:buClr>
        <a:buChar char="»"/>
        <a:defRPr sz="2200">
          <a:solidFill>
            <a:schemeClr val="tx1"/>
          </a:solidFill>
          <a:latin typeface="+mn-lt"/>
        </a:defRPr>
      </a:lvl6pPr>
      <a:lvl7pPr marL="2971800" indent="-228600" algn="l" rtl="0" eaLnBrk="0" fontAlgn="base" hangingPunct="0">
        <a:spcBef>
          <a:spcPct val="20000"/>
        </a:spcBef>
        <a:spcAft>
          <a:spcPct val="20000"/>
        </a:spcAft>
        <a:buClr>
          <a:schemeClr val="accent1"/>
        </a:buClr>
        <a:buChar char="»"/>
        <a:defRPr sz="2200">
          <a:solidFill>
            <a:schemeClr val="tx1"/>
          </a:solidFill>
          <a:latin typeface="+mn-lt"/>
        </a:defRPr>
      </a:lvl7pPr>
      <a:lvl8pPr marL="3429000" indent="-228600" algn="l" rtl="0" eaLnBrk="0" fontAlgn="base" hangingPunct="0">
        <a:spcBef>
          <a:spcPct val="20000"/>
        </a:spcBef>
        <a:spcAft>
          <a:spcPct val="20000"/>
        </a:spcAft>
        <a:buClr>
          <a:schemeClr val="accent1"/>
        </a:buClr>
        <a:buChar char="»"/>
        <a:defRPr sz="2200">
          <a:solidFill>
            <a:schemeClr val="tx1"/>
          </a:solidFill>
          <a:latin typeface="+mn-lt"/>
        </a:defRPr>
      </a:lvl8pPr>
      <a:lvl9pPr marL="3886200" indent="-228600" algn="l" rtl="0" eaLnBrk="0" fontAlgn="base" hangingPunct="0">
        <a:spcBef>
          <a:spcPct val="20000"/>
        </a:spcBef>
        <a:spcAft>
          <a:spcPct val="20000"/>
        </a:spcAft>
        <a:buClr>
          <a:schemeClr val="accent1"/>
        </a:buClr>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1378" name="Picture 19" descr="rt_bottom_gold"/>
          <p:cNvPicPr>
            <a:picLocks noChangeAspect="1" noChangeArrowheads="1"/>
          </p:cNvPicPr>
          <p:nvPr/>
        </p:nvPicPr>
        <p:blipFill>
          <a:blip r:embed="rId15" cstate="print"/>
          <a:srcRect/>
          <a:stretch>
            <a:fillRect/>
          </a:stretch>
        </p:blipFill>
        <p:spPr bwMode="auto">
          <a:xfrm>
            <a:off x="5675313" y="4138613"/>
            <a:ext cx="3468687" cy="2719387"/>
          </a:xfrm>
          <a:prstGeom prst="rect">
            <a:avLst/>
          </a:prstGeom>
          <a:noFill/>
          <a:ln w="9525">
            <a:noFill/>
            <a:miter lim="800000"/>
            <a:headEnd/>
            <a:tailEnd/>
          </a:ln>
        </p:spPr>
      </p:pic>
      <p:sp>
        <p:nvSpPr>
          <p:cNvPr id="101379" name="Rectangle 2"/>
          <p:cNvSpPr>
            <a:spLocks noGrp="1" noChangeArrowheads="1"/>
          </p:cNvSpPr>
          <p:nvPr>
            <p:ph type="title"/>
          </p:nvPr>
        </p:nvSpPr>
        <p:spPr bwMode="auto">
          <a:xfrm>
            <a:off x="458788" y="274638"/>
            <a:ext cx="82264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1380" name="Rectangle 3"/>
          <p:cNvSpPr>
            <a:spLocks noGrp="1" noChangeArrowheads="1"/>
          </p:cNvSpPr>
          <p:nvPr>
            <p:ph type="body" idx="1"/>
          </p:nvPr>
        </p:nvSpPr>
        <p:spPr bwMode="auto">
          <a:xfrm>
            <a:off x="458788" y="1827213"/>
            <a:ext cx="8226425" cy="4116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22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EFC8273-13CC-4E0C-8997-2A77B73E2A89}" type="slidenum">
              <a:rPr lang="en-US"/>
              <a:pPr>
                <a:defRPr/>
              </a:pPr>
              <a:t>‹#›</a:t>
            </a:fld>
            <a:endParaRPr lang="en-US"/>
          </a:p>
        </p:txBody>
      </p:sp>
      <p:pic>
        <p:nvPicPr>
          <p:cNvPr id="101385" name="Picture 17" descr="unc_blk"/>
          <p:cNvPicPr>
            <a:picLocks noChangeAspect="1" noChangeArrowheads="1"/>
          </p:cNvPicPr>
          <p:nvPr/>
        </p:nvPicPr>
        <p:blipFill>
          <a:blip r:embed="rId16" cstate="print"/>
          <a:srcRect/>
          <a:stretch>
            <a:fillRect/>
          </a:stretch>
        </p:blipFill>
        <p:spPr bwMode="auto">
          <a:xfrm>
            <a:off x="7010400" y="6049963"/>
            <a:ext cx="1828800" cy="503237"/>
          </a:xfrm>
          <a:prstGeom prst="rect">
            <a:avLst/>
          </a:prstGeom>
          <a:noFill/>
          <a:ln w="9525">
            <a:noFill/>
            <a:miter lim="800000"/>
            <a:headEnd/>
            <a:tailEnd/>
          </a:ln>
        </p:spPr>
      </p:pic>
    </p:spTree>
    <p:extLst>
      <p:ext uri="{BB962C8B-B14F-4D97-AF65-F5344CB8AC3E}">
        <p14:creationId xmlns:p14="http://schemas.microsoft.com/office/powerpoint/2010/main" val="2051934244"/>
      </p:ext>
    </p:extLst>
  </p:cSld>
  <p:clrMap bg1="lt1" tx1="dk1" bg2="lt2" tx2="dk2" accent1="accent1" accent2="accent2" accent3="accent3" accent4="accent4" accent5="accent5" accent6="accent6" hlink="hlink" folHlink="folHlink"/>
  <p:sldLayoutIdLst>
    <p:sldLayoutId id="2147497309" r:id="rId1"/>
    <p:sldLayoutId id="2147497310" r:id="rId2"/>
    <p:sldLayoutId id="2147497311" r:id="rId3"/>
    <p:sldLayoutId id="2147497312" r:id="rId4"/>
    <p:sldLayoutId id="2147497313" r:id="rId5"/>
    <p:sldLayoutId id="2147497314" r:id="rId6"/>
    <p:sldLayoutId id="2147497315" r:id="rId7"/>
    <p:sldLayoutId id="2147497316" r:id="rId8"/>
    <p:sldLayoutId id="2147497317" r:id="rId9"/>
    <p:sldLayoutId id="2147497318" r:id="rId10"/>
    <p:sldLayoutId id="2147497319" r:id="rId11"/>
    <p:sldLayoutId id="2147497320" r:id="rId12"/>
    <p:sldLayoutId id="2147497321" r:id="rId13"/>
  </p:sldLayoutIdLst>
  <p:transition spd="slow">
    <p:cover/>
  </p:transition>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eaLnBrk="0" fontAlgn="base" hangingPunct="0">
        <a:spcBef>
          <a:spcPct val="0"/>
        </a:spcBef>
        <a:spcAft>
          <a:spcPct val="0"/>
        </a:spcAft>
        <a:defRPr sz="3600" b="1">
          <a:solidFill>
            <a:schemeClr val="tx1"/>
          </a:solidFill>
          <a:latin typeface="Arial" charset="0"/>
        </a:defRPr>
      </a:lvl6pPr>
      <a:lvl7pPr marL="914400" algn="ctr" rtl="0" eaLnBrk="0" fontAlgn="base" hangingPunct="0">
        <a:spcBef>
          <a:spcPct val="0"/>
        </a:spcBef>
        <a:spcAft>
          <a:spcPct val="0"/>
        </a:spcAft>
        <a:defRPr sz="3600" b="1">
          <a:solidFill>
            <a:schemeClr val="tx1"/>
          </a:solidFill>
          <a:latin typeface="Arial" charset="0"/>
        </a:defRPr>
      </a:lvl7pPr>
      <a:lvl8pPr marL="1371600" algn="ctr" rtl="0" eaLnBrk="0" fontAlgn="base" hangingPunct="0">
        <a:spcBef>
          <a:spcPct val="0"/>
        </a:spcBef>
        <a:spcAft>
          <a:spcPct val="0"/>
        </a:spcAft>
        <a:defRPr sz="3600" b="1">
          <a:solidFill>
            <a:schemeClr val="tx1"/>
          </a:solidFill>
          <a:latin typeface="Arial" charset="0"/>
        </a:defRPr>
      </a:lvl8pPr>
      <a:lvl9pPr marL="1828800" algn="ctr" rtl="0" eaLnBrk="0" fontAlgn="base" hangingPunct="0">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20000"/>
        </a:spcAft>
        <a:buClr>
          <a:schemeClr val="accent1"/>
        </a:buClr>
        <a:buChar char="•"/>
        <a:defRPr sz="2600">
          <a:solidFill>
            <a:schemeClr val="tx1"/>
          </a:solidFill>
          <a:latin typeface="+mn-lt"/>
          <a:ea typeface="+mn-ea"/>
          <a:cs typeface="+mn-cs"/>
        </a:defRPr>
      </a:lvl1pPr>
      <a:lvl2pPr marL="742950" indent="-285750" algn="l" rtl="0" eaLnBrk="0" fontAlgn="base" hangingPunct="0">
        <a:spcBef>
          <a:spcPct val="20000"/>
        </a:spcBef>
        <a:spcAft>
          <a:spcPct val="20000"/>
        </a:spcAft>
        <a:buClr>
          <a:schemeClr val="accent1"/>
        </a:buClr>
        <a:buChar char="–"/>
        <a:defRPr sz="2400">
          <a:solidFill>
            <a:schemeClr val="tx1"/>
          </a:solidFill>
          <a:latin typeface="+mn-lt"/>
        </a:defRPr>
      </a:lvl2pPr>
      <a:lvl3pPr marL="1143000" indent="-228600" algn="l" rtl="0" eaLnBrk="0" fontAlgn="base" hangingPunct="0">
        <a:spcBef>
          <a:spcPct val="20000"/>
        </a:spcBef>
        <a:spcAft>
          <a:spcPct val="20000"/>
        </a:spcAft>
        <a:buClr>
          <a:schemeClr val="accent1"/>
        </a:buClr>
        <a:buChar char="•"/>
        <a:defRPr sz="2200">
          <a:solidFill>
            <a:schemeClr val="tx1"/>
          </a:solidFill>
          <a:latin typeface="+mn-lt"/>
        </a:defRPr>
      </a:lvl3pPr>
      <a:lvl4pPr marL="1600200" indent="-228600" algn="l" rtl="0" eaLnBrk="0" fontAlgn="base" hangingPunct="0">
        <a:spcBef>
          <a:spcPct val="20000"/>
        </a:spcBef>
        <a:spcAft>
          <a:spcPct val="20000"/>
        </a:spcAft>
        <a:buClr>
          <a:schemeClr val="accent1"/>
        </a:buClr>
        <a:buChar char="–"/>
        <a:defRPr sz="2200">
          <a:solidFill>
            <a:schemeClr val="tx1"/>
          </a:solidFill>
          <a:latin typeface="+mn-lt"/>
        </a:defRPr>
      </a:lvl4pPr>
      <a:lvl5pPr marL="2057400" indent="-228600" algn="l" rtl="0" eaLnBrk="0" fontAlgn="base" hangingPunct="0">
        <a:spcBef>
          <a:spcPct val="20000"/>
        </a:spcBef>
        <a:spcAft>
          <a:spcPct val="20000"/>
        </a:spcAft>
        <a:buClr>
          <a:schemeClr val="accent1"/>
        </a:buClr>
        <a:buChar char="»"/>
        <a:defRPr sz="2200">
          <a:solidFill>
            <a:schemeClr val="tx1"/>
          </a:solidFill>
          <a:latin typeface="+mn-lt"/>
        </a:defRPr>
      </a:lvl5pPr>
      <a:lvl6pPr marL="2514600" indent="-228600" algn="l" rtl="0" eaLnBrk="0" fontAlgn="base" hangingPunct="0">
        <a:spcBef>
          <a:spcPct val="20000"/>
        </a:spcBef>
        <a:spcAft>
          <a:spcPct val="20000"/>
        </a:spcAft>
        <a:buClr>
          <a:schemeClr val="accent1"/>
        </a:buClr>
        <a:buChar char="»"/>
        <a:defRPr sz="2200">
          <a:solidFill>
            <a:schemeClr val="tx1"/>
          </a:solidFill>
          <a:latin typeface="+mn-lt"/>
        </a:defRPr>
      </a:lvl6pPr>
      <a:lvl7pPr marL="2971800" indent="-228600" algn="l" rtl="0" eaLnBrk="0" fontAlgn="base" hangingPunct="0">
        <a:spcBef>
          <a:spcPct val="20000"/>
        </a:spcBef>
        <a:spcAft>
          <a:spcPct val="20000"/>
        </a:spcAft>
        <a:buClr>
          <a:schemeClr val="accent1"/>
        </a:buClr>
        <a:buChar char="»"/>
        <a:defRPr sz="2200">
          <a:solidFill>
            <a:schemeClr val="tx1"/>
          </a:solidFill>
          <a:latin typeface="+mn-lt"/>
        </a:defRPr>
      </a:lvl7pPr>
      <a:lvl8pPr marL="3429000" indent="-228600" algn="l" rtl="0" eaLnBrk="0" fontAlgn="base" hangingPunct="0">
        <a:spcBef>
          <a:spcPct val="20000"/>
        </a:spcBef>
        <a:spcAft>
          <a:spcPct val="20000"/>
        </a:spcAft>
        <a:buClr>
          <a:schemeClr val="accent1"/>
        </a:buClr>
        <a:buChar char="»"/>
        <a:defRPr sz="2200">
          <a:solidFill>
            <a:schemeClr val="tx1"/>
          </a:solidFill>
          <a:latin typeface="+mn-lt"/>
        </a:defRPr>
      </a:lvl8pPr>
      <a:lvl9pPr marL="3886200" indent="-228600" algn="l" rtl="0" eaLnBrk="0" fontAlgn="base" hangingPunct="0">
        <a:spcBef>
          <a:spcPct val="20000"/>
        </a:spcBef>
        <a:spcAft>
          <a:spcPct val="20000"/>
        </a:spcAft>
        <a:buClr>
          <a:schemeClr val="accent1"/>
        </a:buClr>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cid:14.790895075@web121012.mail.ne1.yahoo.com" TargetMode="Externa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28.wmf"/><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8.xml"/><Relationship Id="rId1" Type="http://schemas.openxmlformats.org/officeDocument/2006/relationships/themeOverride" Target="../theme/themeOverride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image" Target="../media/image23.jpeg"/><Relationship Id="rId2" Type="http://schemas.openxmlformats.org/officeDocument/2006/relationships/image" Target="../media/image20.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
          <p:cNvSpPr txBox="1">
            <a:spLocks/>
          </p:cNvSpPr>
          <p:nvPr/>
        </p:nvSpPr>
        <p:spPr>
          <a:xfrm>
            <a:off x="182880" y="329875"/>
            <a:ext cx="8298485" cy="1157868"/>
          </a:xfrm>
          <a:prstGeom prst="rect">
            <a:avLst/>
          </a:prstGeom>
        </p:spPr>
        <p:txBody>
          <a:bodyPr vert="horz" bIns="0" anchor="t" anchorCtr="0">
            <a:noAutofit/>
          </a:bodyPr>
          <a:lstStyle>
            <a:extLst/>
          </a:lstStyle>
          <a:p>
            <a:pPr algn="ctr">
              <a:lnSpc>
                <a:spcPct val="110000"/>
              </a:lnSpc>
            </a:pPr>
            <a:r>
              <a:rPr lang="en-GB" sz="3200" b="1" dirty="0" smtClean="0">
                <a:solidFill>
                  <a:schemeClr val="bg1"/>
                </a:solidFill>
              </a:rPr>
              <a:t>Global Sugar Consumption Patterns</a:t>
            </a:r>
            <a:r>
              <a:rPr lang="en-GB" sz="3200" b="1" dirty="0">
                <a:solidFill>
                  <a:schemeClr val="bg1"/>
                </a:solidFill>
              </a:rPr>
              <a:t>, </a:t>
            </a:r>
            <a:r>
              <a:rPr lang="en-GB" sz="3200" b="1" dirty="0" smtClean="0">
                <a:solidFill>
                  <a:schemeClr val="bg1"/>
                </a:solidFill>
              </a:rPr>
              <a:t>Policies</a:t>
            </a:r>
            <a:r>
              <a:rPr lang="en-GB" sz="3200" b="1" dirty="0">
                <a:solidFill>
                  <a:schemeClr val="bg1"/>
                </a:solidFill>
              </a:rPr>
              <a:t>, </a:t>
            </a:r>
            <a:r>
              <a:rPr lang="en-GB" sz="3200" b="1" dirty="0" smtClean="0">
                <a:solidFill>
                  <a:schemeClr val="bg1"/>
                </a:solidFill>
              </a:rPr>
              <a:t>Taxes</a:t>
            </a:r>
            <a:r>
              <a:rPr lang="en-GB" sz="3200" b="1" dirty="0">
                <a:solidFill>
                  <a:schemeClr val="bg1"/>
                </a:solidFill>
              </a:rPr>
              <a:t>, and </a:t>
            </a:r>
            <a:r>
              <a:rPr lang="en-GB" sz="3200" b="1" dirty="0" smtClean="0">
                <a:solidFill>
                  <a:schemeClr val="bg1"/>
                </a:solidFill>
              </a:rPr>
              <a:t>Other Issues</a:t>
            </a:r>
            <a:endParaRPr lang="en-US" sz="3200" b="1" dirty="0">
              <a:solidFill>
                <a:schemeClr val="bg1"/>
              </a:solidFill>
            </a:endParaRPr>
          </a:p>
          <a:p>
            <a:r>
              <a:rPr lang="en-US" sz="3200" u="sng" dirty="0" smtClean="0"/>
              <a:t> </a:t>
            </a:r>
            <a:endParaRPr lang="en-US" sz="3200" dirty="0"/>
          </a:p>
        </p:txBody>
      </p:sp>
      <p:pic>
        <p:nvPicPr>
          <p:cNvPr id="14" name="Picture 10" descr="line-break-dotted-00-2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40121" y="1550077"/>
            <a:ext cx="5345112"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279946" y="1630203"/>
            <a:ext cx="8617166" cy="2437590"/>
          </a:xfrm>
          <a:prstGeom prst="rect">
            <a:avLst/>
          </a:prstGeom>
          <a:noFill/>
        </p:spPr>
        <p:txBody>
          <a:bodyPr wrap="square" rtlCol="0">
            <a:spAutoFit/>
          </a:bodyPr>
          <a:lstStyle/>
          <a:p>
            <a:pPr algn="ctr" fontAlgn="auto">
              <a:lnSpc>
                <a:spcPct val="120000"/>
              </a:lnSpc>
              <a:spcAft>
                <a:spcPts val="0"/>
              </a:spcAft>
            </a:pPr>
            <a:r>
              <a:rPr lang="en-US" sz="2400" b="1" kern="0" dirty="0">
                <a:solidFill>
                  <a:schemeClr val="bg1"/>
                </a:solidFill>
                <a:latin typeface="Arial" pitchFamily="34" charset="0"/>
                <a:cs typeface="Arial" pitchFamily="34" charset="0"/>
              </a:rPr>
              <a:t>Barry Popkin</a:t>
            </a:r>
          </a:p>
          <a:p>
            <a:pPr algn="ctr" fontAlgn="auto">
              <a:spcAft>
                <a:spcPts val="0"/>
              </a:spcAft>
            </a:pPr>
            <a:r>
              <a:rPr lang="en-US" sz="1700" kern="0" dirty="0">
                <a:solidFill>
                  <a:schemeClr val="bg1"/>
                </a:solidFill>
                <a:latin typeface="Arial" pitchFamily="34" charset="0"/>
                <a:cs typeface="Arial" pitchFamily="34" charset="0"/>
              </a:rPr>
              <a:t>W. R. </a:t>
            </a:r>
            <a:r>
              <a:rPr lang="en-US" sz="1700" kern="0" dirty="0" smtClean="0">
                <a:solidFill>
                  <a:schemeClr val="bg1"/>
                </a:solidFill>
                <a:latin typeface="Arial" pitchFamily="34" charset="0"/>
                <a:cs typeface="Arial" pitchFamily="34" charset="0"/>
              </a:rPr>
              <a:t>Kenan, Jr. </a:t>
            </a:r>
            <a:r>
              <a:rPr lang="en-US" sz="1700" kern="0" dirty="0">
                <a:solidFill>
                  <a:schemeClr val="bg1"/>
                </a:solidFill>
                <a:latin typeface="Arial" pitchFamily="34" charset="0"/>
                <a:cs typeface="Arial" pitchFamily="34" charset="0"/>
              </a:rPr>
              <a:t>Distinguished University Professor</a:t>
            </a:r>
          </a:p>
          <a:p>
            <a:pPr algn="ctr" fontAlgn="auto">
              <a:spcAft>
                <a:spcPts val="0"/>
              </a:spcAft>
            </a:pPr>
            <a:r>
              <a:rPr lang="en-US" sz="1700" kern="0" dirty="0">
                <a:solidFill>
                  <a:schemeClr val="bg1"/>
                </a:solidFill>
                <a:latin typeface="Arial" pitchFamily="34" charset="0"/>
                <a:cs typeface="Arial" pitchFamily="34" charset="0"/>
              </a:rPr>
              <a:t>Department </a:t>
            </a:r>
            <a:r>
              <a:rPr lang="en-US" sz="1700" kern="0" dirty="0" smtClean="0">
                <a:solidFill>
                  <a:schemeClr val="bg1"/>
                </a:solidFill>
                <a:latin typeface="Arial" pitchFamily="34" charset="0"/>
                <a:cs typeface="Arial" pitchFamily="34" charset="0"/>
              </a:rPr>
              <a:t>of </a:t>
            </a:r>
            <a:r>
              <a:rPr lang="en-US" sz="1700" kern="0" dirty="0">
                <a:solidFill>
                  <a:schemeClr val="bg1"/>
                </a:solidFill>
                <a:latin typeface="Arial" pitchFamily="34" charset="0"/>
                <a:cs typeface="Arial" pitchFamily="34" charset="0"/>
              </a:rPr>
              <a:t>Nutrition </a:t>
            </a:r>
          </a:p>
          <a:p>
            <a:pPr algn="ctr" fontAlgn="auto">
              <a:spcAft>
                <a:spcPts val="0"/>
              </a:spcAft>
            </a:pPr>
            <a:r>
              <a:rPr lang="en-US" sz="1700" kern="0" dirty="0" err="1" smtClean="0">
                <a:solidFill>
                  <a:schemeClr val="bg1"/>
                </a:solidFill>
                <a:latin typeface="Arial" pitchFamily="34" charset="0"/>
                <a:cs typeface="Arial" pitchFamily="34" charset="0"/>
              </a:rPr>
              <a:t>Gillings</a:t>
            </a:r>
            <a:r>
              <a:rPr lang="en-US" sz="1700" kern="0" dirty="0" smtClean="0">
                <a:solidFill>
                  <a:schemeClr val="bg1"/>
                </a:solidFill>
                <a:latin typeface="Arial" pitchFamily="34" charset="0"/>
                <a:cs typeface="Arial" pitchFamily="34" charset="0"/>
              </a:rPr>
              <a:t> School of Global Public Health</a:t>
            </a:r>
            <a:br>
              <a:rPr lang="en-US" sz="1700" kern="0" dirty="0" smtClean="0">
                <a:solidFill>
                  <a:schemeClr val="bg1"/>
                </a:solidFill>
                <a:latin typeface="Arial" pitchFamily="34" charset="0"/>
                <a:cs typeface="Arial" pitchFamily="34" charset="0"/>
              </a:rPr>
            </a:br>
            <a:r>
              <a:rPr lang="en-US" sz="1700" kern="0" dirty="0" smtClean="0">
                <a:solidFill>
                  <a:schemeClr val="bg1"/>
                </a:solidFill>
                <a:latin typeface="Arial" pitchFamily="34" charset="0"/>
                <a:cs typeface="Arial" pitchFamily="34" charset="0"/>
              </a:rPr>
              <a:t>School of Medicine</a:t>
            </a:r>
            <a:r>
              <a:rPr lang="en-US" sz="1700" kern="0" dirty="0">
                <a:solidFill>
                  <a:schemeClr val="bg1"/>
                </a:solidFill>
                <a:latin typeface="Arial" pitchFamily="34" charset="0"/>
                <a:cs typeface="Arial" pitchFamily="34" charset="0"/>
              </a:rPr>
              <a:t/>
            </a:r>
            <a:br>
              <a:rPr lang="en-US" sz="1700" kern="0" dirty="0">
                <a:solidFill>
                  <a:schemeClr val="bg1"/>
                </a:solidFill>
                <a:latin typeface="Arial" pitchFamily="34" charset="0"/>
                <a:cs typeface="Arial" pitchFamily="34" charset="0"/>
              </a:rPr>
            </a:br>
            <a:r>
              <a:rPr lang="en-US" sz="1700" kern="0" dirty="0">
                <a:solidFill>
                  <a:schemeClr val="bg1"/>
                </a:solidFill>
                <a:latin typeface="Arial" pitchFamily="34" charset="0"/>
                <a:cs typeface="Arial" pitchFamily="34" charset="0"/>
              </a:rPr>
              <a:t>Department </a:t>
            </a:r>
            <a:r>
              <a:rPr lang="en-US" sz="1700" kern="0" dirty="0" smtClean="0">
                <a:solidFill>
                  <a:schemeClr val="bg1"/>
                </a:solidFill>
                <a:latin typeface="Arial" pitchFamily="34" charset="0"/>
                <a:cs typeface="Arial" pitchFamily="34" charset="0"/>
              </a:rPr>
              <a:t>of </a:t>
            </a:r>
            <a:r>
              <a:rPr lang="en-US" sz="1700" kern="0" dirty="0">
                <a:solidFill>
                  <a:schemeClr val="bg1"/>
                </a:solidFill>
                <a:latin typeface="Arial" pitchFamily="34" charset="0"/>
                <a:cs typeface="Arial" pitchFamily="34" charset="0"/>
              </a:rPr>
              <a:t>Economics  </a:t>
            </a:r>
            <a:br>
              <a:rPr lang="en-US" sz="1700" kern="0" dirty="0">
                <a:solidFill>
                  <a:schemeClr val="bg1"/>
                </a:solidFill>
                <a:latin typeface="Arial" pitchFamily="34" charset="0"/>
                <a:cs typeface="Arial" pitchFamily="34" charset="0"/>
              </a:rPr>
            </a:br>
            <a:r>
              <a:rPr lang="en-US" sz="1700" i="1" kern="0" dirty="0">
                <a:solidFill>
                  <a:schemeClr val="bg1"/>
                </a:solidFill>
                <a:latin typeface="Arial" pitchFamily="34" charset="0"/>
                <a:cs typeface="Arial" pitchFamily="34" charset="0"/>
              </a:rPr>
              <a:t>The University </a:t>
            </a:r>
            <a:r>
              <a:rPr lang="en-US" sz="1700" i="1" kern="0" dirty="0" smtClean="0">
                <a:solidFill>
                  <a:schemeClr val="bg1"/>
                </a:solidFill>
                <a:latin typeface="Arial" pitchFamily="34" charset="0"/>
                <a:cs typeface="Arial" pitchFamily="34" charset="0"/>
              </a:rPr>
              <a:t>of </a:t>
            </a:r>
            <a:r>
              <a:rPr lang="en-US" sz="1700" i="1" kern="0" dirty="0">
                <a:solidFill>
                  <a:schemeClr val="bg1"/>
                </a:solidFill>
                <a:latin typeface="Arial" pitchFamily="34" charset="0"/>
                <a:cs typeface="Arial" pitchFamily="34" charset="0"/>
              </a:rPr>
              <a:t>North Carolina </a:t>
            </a:r>
            <a:r>
              <a:rPr lang="en-US" sz="1700" i="1" kern="0" dirty="0" smtClean="0">
                <a:solidFill>
                  <a:schemeClr val="bg1"/>
                </a:solidFill>
                <a:latin typeface="Arial" pitchFamily="34" charset="0"/>
                <a:cs typeface="Arial" pitchFamily="34" charset="0"/>
              </a:rPr>
              <a:t>at </a:t>
            </a:r>
            <a:r>
              <a:rPr lang="en-US" sz="1700" i="1" kern="0" dirty="0">
                <a:solidFill>
                  <a:schemeClr val="bg1"/>
                </a:solidFill>
                <a:latin typeface="Arial" pitchFamily="34" charset="0"/>
                <a:cs typeface="Arial" pitchFamily="34" charset="0"/>
              </a:rPr>
              <a:t>Chapel Hill</a:t>
            </a:r>
          </a:p>
          <a:p>
            <a:pPr algn="ctr"/>
            <a:endParaRPr lang="en-US" dirty="0">
              <a:solidFill>
                <a:schemeClr val="bg1"/>
              </a:solidFill>
            </a:endParaRPr>
          </a:p>
        </p:txBody>
      </p:sp>
    </p:spTree>
    <p:extLst>
      <p:ext uri="{BB962C8B-B14F-4D97-AF65-F5344CB8AC3E}">
        <p14:creationId xmlns:p14="http://schemas.microsoft.com/office/powerpoint/2010/main" val="17919593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2. United States: Added </a:t>
            </a:r>
            <a:r>
              <a:rPr lang="en-US" sz="3200" dirty="0"/>
              <a:t>Sugar and Beverages: </a:t>
            </a:r>
            <a:br>
              <a:rPr lang="en-US" sz="3200" dirty="0"/>
            </a:br>
            <a:r>
              <a:rPr lang="en-US" sz="3200" dirty="0"/>
              <a:t>Patterns and Trends </a:t>
            </a:r>
          </a:p>
        </p:txBody>
      </p:sp>
      <p:sp>
        <p:nvSpPr>
          <p:cNvPr id="3" name="Content Placeholder 2"/>
          <p:cNvSpPr>
            <a:spLocks noGrp="1"/>
          </p:cNvSpPr>
          <p:nvPr>
            <p:ph idx="1"/>
          </p:nvPr>
        </p:nvSpPr>
        <p:spPr>
          <a:xfrm>
            <a:off x="1981200" y="2457450"/>
            <a:ext cx="6704013" cy="3486150"/>
          </a:xfrm>
        </p:spPr>
        <p:txBody>
          <a:bodyPr/>
          <a:lstStyle/>
          <a:p>
            <a:pPr>
              <a:spcBef>
                <a:spcPts val="400"/>
              </a:spcBef>
              <a:spcAft>
                <a:spcPts val="400"/>
              </a:spcAft>
            </a:pPr>
            <a:r>
              <a:rPr lang="en-US" dirty="0"/>
              <a:t>US trends overall</a:t>
            </a:r>
          </a:p>
          <a:p>
            <a:pPr>
              <a:spcBef>
                <a:spcPts val="400"/>
              </a:spcBef>
              <a:spcAft>
                <a:spcPts val="400"/>
              </a:spcAft>
            </a:pPr>
            <a:r>
              <a:rPr lang="en-US" dirty="0"/>
              <a:t>Changes in the distribution</a:t>
            </a:r>
          </a:p>
          <a:p>
            <a:pPr>
              <a:spcBef>
                <a:spcPts val="400"/>
              </a:spcBef>
              <a:spcAft>
                <a:spcPts val="400"/>
              </a:spcAft>
            </a:pPr>
            <a:endParaRPr lang="en-US" dirty="0"/>
          </a:p>
          <a:p>
            <a:endParaRPr lang="en-US" dirty="0"/>
          </a:p>
        </p:txBody>
      </p:sp>
    </p:spTree>
    <p:extLst>
      <p:ext uri="{BB962C8B-B14F-4D97-AF65-F5344CB8AC3E}">
        <p14:creationId xmlns:p14="http://schemas.microsoft.com/office/powerpoint/2010/main" val="4167973266"/>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le://M:\Courier                                                            Email\\Outbound  Images\image014(7).jpg"/>
          <p:cNvPicPr>
            <a:picLocks noChangeAspect="1"/>
          </p:cNvPicPr>
          <p:nvPr/>
        </p:nvPicPr>
        <p:blipFill rotWithShape="1">
          <a:blip r:embed="rId3" r:link="rId4" cstate="print">
            <a:extLst>
              <a:ext uri="{28A0092B-C50C-407E-A947-70E740481C1C}">
                <a14:useLocalDpi xmlns:a14="http://schemas.microsoft.com/office/drawing/2010/main" val="0"/>
              </a:ext>
            </a:extLst>
          </a:blip>
          <a:srcRect r="2032" b="1505"/>
          <a:stretch/>
        </p:blipFill>
        <p:spPr bwMode="auto">
          <a:xfrm>
            <a:off x="533400" y="304800"/>
            <a:ext cx="4521751" cy="5715000"/>
          </a:xfrm>
          <a:prstGeom prst="rect">
            <a:avLst/>
          </a:prstGeom>
          <a:noFill/>
          <a:ln>
            <a:noFill/>
          </a:ln>
          <a:effectLst>
            <a:outerShdw blurRad="50800" dist="38100" dir="2700000" algn="tl" rotWithShape="0">
              <a:prstClr val="black">
                <a:alpha val="40000"/>
              </a:prstClr>
            </a:outerShdw>
          </a:effectLst>
        </p:spPr>
      </p:pic>
      <p:sp>
        <p:nvSpPr>
          <p:cNvPr id="6" name="Rectangular Callout 5"/>
          <p:cNvSpPr/>
          <p:nvPr/>
        </p:nvSpPr>
        <p:spPr>
          <a:xfrm>
            <a:off x="5391150" y="3051959"/>
            <a:ext cx="3352800" cy="1833563"/>
          </a:xfrm>
          <a:prstGeom prst="wedgeRectCallout">
            <a:avLst>
              <a:gd name="adj1" fmla="val -76880"/>
              <a:gd name="adj2" fmla="val 458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486400" y="1066800"/>
            <a:ext cx="3276600" cy="3970318"/>
          </a:xfrm>
          <a:prstGeom prst="rect">
            <a:avLst/>
          </a:prstGeom>
          <a:noFill/>
        </p:spPr>
        <p:txBody>
          <a:bodyPr wrap="square" rtlCol="0">
            <a:spAutoFit/>
          </a:bodyPr>
          <a:lstStyle/>
          <a:p>
            <a:pPr algn="ctr"/>
            <a:r>
              <a:rPr lang="en-US" sz="2400" dirty="0" smtClean="0">
                <a:solidFill>
                  <a:srgbClr val="000000"/>
                </a:solidFill>
                <a:latin typeface="Arial"/>
              </a:rPr>
              <a:t>Hook consumers early, gain a </a:t>
            </a:r>
            <a:br>
              <a:rPr lang="en-US" sz="2400" dirty="0" smtClean="0">
                <a:solidFill>
                  <a:srgbClr val="000000"/>
                </a:solidFill>
                <a:latin typeface="Arial"/>
              </a:rPr>
            </a:br>
            <a:r>
              <a:rPr lang="en-US" sz="2400" dirty="0" smtClean="0">
                <a:solidFill>
                  <a:srgbClr val="000000"/>
                </a:solidFill>
                <a:latin typeface="Arial"/>
              </a:rPr>
              <a:t>consumer for life:</a:t>
            </a:r>
          </a:p>
          <a:p>
            <a:endParaRPr lang="en-US" dirty="0" smtClean="0">
              <a:solidFill>
                <a:srgbClr val="000000"/>
              </a:solidFill>
              <a:latin typeface="Arial"/>
            </a:endParaRPr>
          </a:p>
          <a:p>
            <a:endParaRPr lang="en-US" dirty="0" smtClean="0">
              <a:solidFill>
                <a:srgbClr val="000000"/>
              </a:solidFill>
              <a:latin typeface="Arial"/>
            </a:endParaRPr>
          </a:p>
          <a:p>
            <a:endParaRPr lang="en-US" dirty="0" smtClean="0">
              <a:solidFill>
                <a:srgbClr val="000000"/>
              </a:solidFill>
              <a:latin typeface="Arial"/>
            </a:endParaRPr>
          </a:p>
          <a:p>
            <a:endParaRPr lang="en-US" dirty="0" smtClean="0">
              <a:solidFill>
                <a:srgbClr val="000000"/>
              </a:solidFill>
              <a:latin typeface="Arial"/>
            </a:endParaRPr>
          </a:p>
          <a:p>
            <a:r>
              <a:rPr lang="en-US" dirty="0" smtClean="0">
                <a:solidFill>
                  <a:srgbClr val="000000"/>
                </a:solidFill>
                <a:latin typeface="Arial"/>
              </a:rPr>
              <a:t>“Babies who drink soda during their early formative period are much more likely to fit in during those awkward preteen and teen years”</a:t>
            </a:r>
          </a:p>
          <a:p>
            <a:endParaRPr lang="en-US" dirty="0">
              <a:solidFill>
                <a:srgbClr val="000000"/>
              </a:solidFill>
              <a:latin typeface="Arial"/>
            </a:endParaRPr>
          </a:p>
        </p:txBody>
      </p:sp>
    </p:spTree>
    <p:extLst>
      <p:ext uri="{BB962C8B-B14F-4D97-AF65-F5344CB8AC3E}">
        <p14:creationId xmlns:p14="http://schemas.microsoft.com/office/powerpoint/2010/main" val="4037157653"/>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p:cNvSpPr txBox="1"/>
          <p:nvPr/>
        </p:nvSpPr>
        <p:spPr>
          <a:xfrm>
            <a:off x="1594014" y="384225"/>
            <a:ext cx="5953125" cy="707886"/>
          </a:xfrm>
          <a:prstGeom prst="rect">
            <a:avLst/>
          </a:prstGeom>
          <a:noFill/>
        </p:spPr>
        <p:txBody>
          <a:bodyPr wrap="square" rtlCol="0">
            <a:spAutoFit/>
          </a:bodyPr>
          <a:lstStyle/>
          <a:p>
            <a:pPr algn="ctr"/>
            <a:r>
              <a:rPr lang="en-US" sz="2000" dirty="0" smtClean="0"/>
              <a:t>Adjusted Mean Calories </a:t>
            </a:r>
            <a:r>
              <a:rPr lang="en-US" sz="2000" dirty="0"/>
              <a:t>of </a:t>
            </a:r>
            <a:r>
              <a:rPr lang="en-US" sz="2000" dirty="0" smtClean="0"/>
              <a:t>Daily Added Sugars by US Individuals for Foods </a:t>
            </a:r>
            <a:r>
              <a:rPr lang="en-US" sz="2000" dirty="0"/>
              <a:t>and </a:t>
            </a:r>
            <a:r>
              <a:rPr lang="en-US" sz="2000" dirty="0" smtClean="0"/>
              <a:t>Beverages</a:t>
            </a:r>
            <a:endParaRPr lang="en-US" sz="2000" dirty="0"/>
          </a:p>
        </p:txBody>
      </p:sp>
      <p:graphicFrame>
        <p:nvGraphicFramePr>
          <p:cNvPr id="14" name="Chart 13"/>
          <p:cNvGraphicFramePr/>
          <p:nvPr>
            <p:extLst>
              <p:ext uri="{D42A27DB-BD31-4B8C-83A1-F6EECF244321}">
                <p14:modId xmlns:p14="http://schemas.microsoft.com/office/powerpoint/2010/main" val="3917378396"/>
              </p:ext>
            </p:extLst>
          </p:nvPr>
        </p:nvGraphicFramePr>
        <p:xfrm>
          <a:off x="193675" y="1294221"/>
          <a:ext cx="4953519" cy="49866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2923617571"/>
              </p:ext>
            </p:extLst>
          </p:nvPr>
        </p:nvGraphicFramePr>
        <p:xfrm>
          <a:off x="4591678" y="984043"/>
          <a:ext cx="4745997" cy="4977020"/>
        </p:xfrm>
        <a:graphic>
          <a:graphicData uri="http://schemas.openxmlformats.org/drawingml/2006/chart">
            <c:chart xmlns:c="http://schemas.openxmlformats.org/drawingml/2006/chart" xmlns:r="http://schemas.openxmlformats.org/officeDocument/2006/relationships" r:id="rId4"/>
          </a:graphicData>
        </a:graphic>
      </p:graphicFrame>
      <p:sp>
        <p:nvSpPr>
          <p:cNvPr id="18" name="Right Brace 17"/>
          <p:cNvSpPr/>
          <p:nvPr/>
        </p:nvSpPr>
        <p:spPr>
          <a:xfrm rot="16200000">
            <a:off x="6245716" y="1334533"/>
            <a:ext cx="216735" cy="2029089"/>
          </a:xfrm>
          <a:prstGeom prst="rightBrace">
            <a:avLst>
              <a:gd name="adj1" fmla="val 55253"/>
              <a:gd name="adj2" fmla="val 4833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ight Brace 20"/>
          <p:cNvSpPr/>
          <p:nvPr/>
        </p:nvSpPr>
        <p:spPr>
          <a:xfrm rot="16200000">
            <a:off x="7943382" y="1679071"/>
            <a:ext cx="216735" cy="1340014"/>
          </a:xfrm>
          <a:prstGeom prst="rightBrace">
            <a:avLst>
              <a:gd name="adj1" fmla="val 55253"/>
              <a:gd name="adj2" fmla="val 4833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ight Brace 21"/>
          <p:cNvSpPr/>
          <p:nvPr/>
        </p:nvSpPr>
        <p:spPr>
          <a:xfrm rot="16200000">
            <a:off x="1855375" y="1334533"/>
            <a:ext cx="216735" cy="2029089"/>
          </a:xfrm>
          <a:prstGeom prst="rightBrace">
            <a:avLst>
              <a:gd name="adj1" fmla="val 55253"/>
              <a:gd name="adj2" fmla="val 4833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e 23"/>
          <p:cNvSpPr/>
          <p:nvPr/>
        </p:nvSpPr>
        <p:spPr>
          <a:xfrm rot="16200000">
            <a:off x="3553038" y="1679070"/>
            <a:ext cx="216735" cy="1340015"/>
          </a:xfrm>
          <a:prstGeom prst="rightBrace">
            <a:avLst>
              <a:gd name="adj1" fmla="val 55253"/>
              <a:gd name="adj2" fmla="val 4833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1"/>
          <p:cNvSpPr txBox="1"/>
          <p:nvPr/>
        </p:nvSpPr>
        <p:spPr>
          <a:xfrm>
            <a:off x="823795" y="1593160"/>
            <a:ext cx="1953121" cy="646331"/>
          </a:xfrm>
          <a:prstGeom prst="rect">
            <a:avLst/>
          </a:prstGeom>
          <a:noFill/>
        </p:spPr>
        <p:txBody>
          <a:bodyPr wrap="square" rtlCol="0" anchor="ctr" anchorCtr="1">
            <a:spAutoFit/>
          </a:bodyPr>
          <a:lstStyle/>
          <a:p>
            <a:pPr marL="117475" marR="0" indent="-117475">
              <a:spcBef>
                <a:spcPts val="0"/>
              </a:spcBef>
              <a:spcAft>
                <a:spcPts val="0"/>
              </a:spcAft>
            </a:pPr>
            <a:r>
              <a:rPr lang="en-US" sz="1200" kern="1200" dirty="0">
                <a:solidFill>
                  <a:srgbClr val="000000"/>
                </a:solidFill>
                <a:effectLst/>
                <a:latin typeface="+mj-lt"/>
                <a:ea typeface="Times New Roman" panose="02020603050405020304" pitchFamily="18" charset="0"/>
                <a:cs typeface="Times New Roman" panose="02020603050405020304" pitchFamily="18" charset="0"/>
              </a:rPr>
              <a:t>1977 to 2003 change</a:t>
            </a:r>
            <a:endParaRPr lang="en-US" sz="1200" dirty="0">
              <a:effectLst/>
              <a:latin typeface="+mj-lt"/>
              <a:ea typeface="Times New Roman" panose="02020603050405020304" pitchFamily="18" charset="0"/>
            </a:endParaRPr>
          </a:p>
          <a:p>
            <a:pPr marL="117475" marR="0" lvl="0" indent="-117475">
              <a:spcBef>
                <a:spcPts val="0"/>
              </a:spcBef>
              <a:spcAft>
                <a:spcPts val="0"/>
              </a:spcAft>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Beverages:+3.6kcal/year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7475" marR="0" lvl="0" indent="-117475">
              <a:spcBef>
                <a:spcPts val="0"/>
              </a:spcBef>
              <a:spcAft>
                <a:spcPts val="0"/>
              </a:spcAft>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Foods: +.6kcal/year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6" name="TextBox 9"/>
          <p:cNvSpPr txBox="1"/>
          <p:nvPr/>
        </p:nvSpPr>
        <p:spPr>
          <a:xfrm>
            <a:off x="2795081" y="1593160"/>
            <a:ext cx="1842171" cy="646331"/>
          </a:xfrm>
          <a:prstGeom prst="rect">
            <a:avLst/>
          </a:prstGeom>
          <a:noFill/>
        </p:spPr>
        <p:txBody>
          <a:bodyPr wrap="none" rtlCol="0" anchor="ctr" anchorCtr="1">
            <a:spAutoFit/>
          </a:bodyPr>
          <a:lstStyle/>
          <a:p>
            <a:pPr marL="117475" marR="0" indent="-117475">
              <a:spcBef>
                <a:spcPts val="0"/>
              </a:spcBef>
              <a:spcAft>
                <a:spcPts val="0"/>
              </a:spcAft>
            </a:pPr>
            <a:r>
              <a:rPr lang="en-US" sz="1200" kern="1200" dirty="0">
                <a:solidFill>
                  <a:srgbClr val="000000"/>
                </a:solidFill>
                <a:effectLst/>
                <a:latin typeface="+mj-lt"/>
                <a:ea typeface="Times New Roman" panose="02020603050405020304" pitchFamily="18" charset="0"/>
                <a:cs typeface="Times New Roman" panose="02020603050405020304" pitchFamily="18" charset="0"/>
              </a:rPr>
              <a:t>2003 to 2012 change</a:t>
            </a:r>
            <a:endParaRPr lang="en-US" sz="1200" dirty="0">
              <a:effectLst/>
              <a:latin typeface="+mj-lt"/>
              <a:ea typeface="Times New Roman" panose="02020603050405020304" pitchFamily="18" charset="0"/>
            </a:endParaRPr>
          </a:p>
          <a:p>
            <a:pPr marL="117475" marR="0" lvl="0" indent="-117475">
              <a:spcBef>
                <a:spcPts val="0"/>
              </a:spcBef>
              <a:spcAft>
                <a:spcPts val="0"/>
              </a:spcAft>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Beverages:-5.6 kcal/year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7475" marR="0" lvl="0" indent="-117475">
              <a:spcBef>
                <a:spcPts val="0"/>
              </a:spcBef>
              <a:spcAft>
                <a:spcPts val="0"/>
              </a:spcAft>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Foods: -1.2 kcal/year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7" name="TextBox 11"/>
          <p:cNvSpPr txBox="1"/>
          <p:nvPr/>
        </p:nvSpPr>
        <p:spPr>
          <a:xfrm>
            <a:off x="5204662" y="1593160"/>
            <a:ext cx="2009969" cy="646331"/>
          </a:xfrm>
          <a:prstGeom prst="rect">
            <a:avLst/>
          </a:prstGeom>
          <a:noFill/>
        </p:spPr>
        <p:txBody>
          <a:bodyPr wrap="square" rtlCol="0" anchor="ctr" anchorCtr="1">
            <a:spAutoFit/>
          </a:bodyPr>
          <a:lstStyle/>
          <a:p>
            <a:pPr marL="117475" marR="0" indent="-117475">
              <a:spcBef>
                <a:spcPts val="0"/>
              </a:spcBef>
              <a:spcAft>
                <a:spcPts val="0"/>
              </a:spcAft>
            </a:pPr>
            <a:r>
              <a:rPr lang="en-US" sz="1200" kern="1200" dirty="0">
                <a:solidFill>
                  <a:srgbClr val="000000"/>
                </a:solidFill>
                <a:effectLst/>
                <a:latin typeface="+mn-lt"/>
                <a:ea typeface="Times New Roman" panose="02020603050405020304" pitchFamily="18" charset="0"/>
                <a:cs typeface="Times New Roman" panose="02020603050405020304" pitchFamily="18" charset="0"/>
              </a:rPr>
              <a:t>1977 to 2003 change</a:t>
            </a:r>
            <a:endParaRPr lang="en-US" sz="1200" dirty="0">
              <a:effectLst/>
              <a:latin typeface="+mn-lt"/>
              <a:ea typeface="Times New Roman" panose="02020603050405020304" pitchFamily="18" charset="0"/>
            </a:endParaRPr>
          </a:p>
          <a:p>
            <a:pPr marL="117475" marR="0" lvl="0" indent="-117475">
              <a:spcBef>
                <a:spcPts val="0"/>
              </a:spcBef>
              <a:spcAft>
                <a:spcPts val="0"/>
              </a:spcAft>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Beverages:+3.5kcal/year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7475" marR="0" lvl="0" indent="-117475">
              <a:spcBef>
                <a:spcPts val="0"/>
              </a:spcBef>
              <a:spcAft>
                <a:spcPts val="0"/>
              </a:spcAft>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Foods: +.9kcal/year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8" name="TextBox 12"/>
          <p:cNvSpPr txBox="1"/>
          <p:nvPr/>
        </p:nvSpPr>
        <p:spPr>
          <a:xfrm>
            <a:off x="7160510" y="1593160"/>
            <a:ext cx="1966729" cy="646331"/>
          </a:xfrm>
          <a:prstGeom prst="rect">
            <a:avLst/>
          </a:prstGeom>
          <a:noFill/>
        </p:spPr>
        <p:txBody>
          <a:bodyPr wrap="square" rtlCol="0" anchor="ctr" anchorCtr="1">
            <a:spAutoFit/>
          </a:bodyPr>
          <a:lstStyle/>
          <a:p>
            <a:pPr marL="117475" marR="0" indent="-117475">
              <a:spcBef>
                <a:spcPts val="0"/>
              </a:spcBef>
              <a:spcAft>
                <a:spcPts val="0"/>
              </a:spcAft>
            </a:pPr>
            <a:r>
              <a:rPr lang="en-US" sz="1200" kern="1200" dirty="0">
                <a:solidFill>
                  <a:srgbClr val="000000"/>
                </a:solidFill>
                <a:effectLst/>
                <a:latin typeface="+mj-lt"/>
                <a:ea typeface="Times New Roman" panose="02020603050405020304" pitchFamily="18" charset="0"/>
                <a:cs typeface="Times New Roman" panose="02020603050405020304" pitchFamily="18" charset="0"/>
              </a:rPr>
              <a:t>2003 to 2012 change</a:t>
            </a:r>
            <a:endParaRPr lang="en-US" sz="1200" dirty="0">
              <a:effectLst/>
              <a:latin typeface="+mj-lt"/>
              <a:ea typeface="Times New Roman" panose="02020603050405020304" pitchFamily="18" charset="0"/>
            </a:endParaRPr>
          </a:p>
          <a:p>
            <a:pPr marL="117475" marR="0" lvl="0" indent="-117475">
              <a:spcBef>
                <a:spcPts val="0"/>
              </a:spcBef>
              <a:spcAft>
                <a:spcPts val="0"/>
              </a:spcAft>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Beverages:-3.9 kcal/year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7475" marR="0" lvl="0" indent="-117475">
              <a:spcBef>
                <a:spcPts val="0"/>
              </a:spcBef>
              <a:spcAft>
                <a:spcPts val="0"/>
              </a:spcAft>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Foods: -.3kcal/year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9" name="TextBox 9"/>
          <p:cNvSpPr txBox="1"/>
          <p:nvPr/>
        </p:nvSpPr>
        <p:spPr>
          <a:xfrm>
            <a:off x="1785303" y="5574758"/>
            <a:ext cx="1103187" cy="276999"/>
          </a:xfrm>
          <a:prstGeom prst="rect">
            <a:avLst/>
          </a:prstGeom>
          <a:noFill/>
        </p:spPr>
        <p:txBody>
          <a:bodyPr wrap="none" rtlCol="0" anchor="ctr" anchorCtr="1">
            <a:spAutoFit/>
          </a:bodyPr>
          <a:lstStyle/>
          <a:p>
            <a:pPr marL="117475" marR="0" indent="-117475">
              <a:spcBef>
                <a:spcPts val="0"/>
              </a:spcBef>
              <a:spcAft>
                <a:spcPts val="0"/>
              </a:spcAft>
            </a:pPr>
            <a:r>
              <a:rPr lang="en-US" sz="1200" kern="1200" dirty="0" smtClean="0">
                <a:solidFill>
                  <a:srgbClr val="000000"/>
                </a:solidFill>
                <a:effectLst/>
                <a:latin typeface="+mn-lt"/>
                <a:ea typeface="Times New Roman" panose="02020603050405020304" pitchFamily="18" charset="0"/>
                <a:cs typeface="Calibri" panose="020F0502020204030204" pitchFamily="34" charset="0"/>
              </a:rPr>
              <a:t>Children 2-18</a:t>
            </a:r>
            <a:endParaRPr lang="en-US" sz="1200" dirty="0">
              <a:effectLst/>
              <a:latin typeface="+mn-lt"/>
              <a:ea typeface="Times New Roman" panose="02020603050405020304" pitchFamily="18" charset="0"/>
              <a:cs typeface="Calibri" panose="020F0502020204030204" pitchFamily="34" charset="0"/>
            </a:endParaRPr>
          </a:p>
        </p:txBody>
      </p:sp>
      <p:sp>
        <p:nvSpPr>
          <p:cNvPr id="30" name="TextBox 9"/>
          <p:cNvSpPr txBox="1"/>
          <p:nvPr/>
        </p:nvSpPr>
        <p:spPr>
          <a:xfrm>
            <a:off x="6181058" y="5574758"/>
            <a:ext cx="1540806" cy="276999"/>
          </a:xfrm>
          <a:prstGeom prst="rect">
            <a:avLst/>
          </a:prstGeom>
          <a:noFill/>
        </p:spPr>
        <p:txBody>
          <a:bodyPr wrap="none" rtlCol="0" anchor="ctr" anchorCtr="1">
            <a:spAutoFit/>
          </a:bodyPr>
          <a:lstStyle/>
          <a:p>
            <a:pPr marL="117475" marR="0" indent="-117475">
              <a:spcBef>
                <a:spcPts val="0"/>
              </a:spcBef>
              <a:spcAft>
                <a:spcPts val="0"/>
              </a:spcAft>
            </a:pPr>
            <a:r>
              <a:rPr lang="en-US" sz="1200" kern="1200" dirty="0" smtClean="0">
                <a:solidFill>
                  <a:srgbClr val="000000"/>
                </a:solidFill>
                <a:effectLst/>
                <a:latin typeface="+mn-lt"/>
                <a:ea typeface="Times New Roman" panose="02020603050405020304" pitchFamily="18" charset="0"/>
                <a:cs typeface="Calibri" panose="020F0502020204030204" pitchFamily="34" charset="0"/>
              </a:rPr>
              <a:t>Adults 19 and Older</a:t>
            </a:r>
            <a:endParaRPr lang="en-US" sz="1200" dirty="0">
              <a:effectLst/>
              <a:latin typeface="+mn-lt"/>
              <a:ea typeface="Times New Roman" panose="02020603050405020304" pitchFamily="18" charset="0"/>
              <a:cs typeface="Calibri" panose="020F0502020204030204" pitchFamily="34" charset="0"/>
            </a:endParaRPr>
          </a:p>
        </p:txBody>
      </p:sp>
      <p:sp>
        <p:nvSpPr>
          <p:cNvPr id="2" name="TextBox 1"/>
          <p:cNvSpPr txBox="1"/>
          <p:nvPr/>
        </p:nvSpPr>
        <p:spPr>
          <a:xfrm>
            <a:off x="800100" y="6304002"/>
            <a:ext cx="5969732" cy="538609"/>
          </a:xfrm>
          <a:prstGeom prst="rect">
            <a:avLst/>
          </a:prstGeom>
          <a:noFill/>
        </p:spPr>
        <p:txBody>
          <a:bodyPr wrap="square" rtlCol="0">
            <a:spAutoFit/>
          </a:bodyPr>
          <a:lstStyle/>
          <a:p>
            <a:r>
              <a:rPr lang="en-US" sz="1000" dirty="0"/>
              <a:t>Adjusted by Gender, Race, Income and Education, Weighted to Be Nationally Representative</a:t>
            </a:r>
          </a:p>
          <a:p>
            <a:endParaRPr lang="en-US" dirty="0"/>
          </a:p>
        </p:txBody>
      </p:sp>
    </p:spTree>
    <p:extLst>
      <p:ext uri="{BB962C8B-B14F-4D97-AF65-F5344CB8AC3E}">
        <p14:creationId xmlns:p14="http://schemas.microsoft.com/office/powerpoint/2010/main" val="1187166287"/>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2947773294"/>
              </p:ext>
            </p:extLst>
          </p:nvPr>
        </p:nvGraphicFramePr>
        <p:xfrm>
          <a:off x="4225964" y="1894091"/>
          <a:ext cx="4918036" cy="38741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2428189251"/>
              </p:ext>
            </p:extLst>
          </p:nvPr>
        </p:nvGraphicFramePr>
        <p:xfrm>
          <a:off x="80682" y="1745599"/>
          <a:ext cx="4911673" cy="397668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8788" y="304800"/>
            <a:ext cx="8226425" cy="1112838"/>
          </a:xfrm>
        </p:spPr>
        <p:txBody>
          <a:bodyPr>
            <a:normAutofit/>
          </a:bodyPr>
          <a:lstStyle/>
          <a:p>
            <a:r>
              <a:rPr lang="en-US" sz="2000" b="0" dirty="0" smtClean="0">
                <a:latin typeface="Arial" panose="020B0604020202020204" pitchFamily="34" charset="0"/>
                <a:cs typeface="Arial" panose="020B0604020202020204" pitchFamily="34" charset="0"/>
              </a:rPr>
              <a:t>Trends in Quintiles of Added Sugar Distribution in the US </a:t>
            </a:r>
            <a:br>
              <a:rPr lang="en-US" sz="2000" b="0" dirty="0" smtClean="0">
                <a:latin typeface="Arial" panose="020B0604020202020204" pitchFamily="34" charset="0"/>
                <a:cs typeface="Arial" panose="020B0604020202020204" pitchFamily="34" charset="0"/>
              </a:rPr>
            </a:br>
            <a:r>
              <a:rPr lang="en-US" sz="2000" b="0" dirty="0" smtClean="0">
                <a:latin typeface="Arial" panose="020B0604020202020204" pitchFamily="34" charset="0"/>
                <a:cs typeface="Arial" panose="020B0604020202020204" pitchFamily="34" charset="0"/>
              </a:rPr>
              <a:t>(Excludes Fruit Juice Concentrate), Kcal/Day.  </a:t>
            </a:r>
            <a:br>
              <a:rPr lang="en-US" sz="2000" b="0" dirty="0" smtClean="0">
                <a:latin typeface="Arial" panose="020B0604020202020204" pitchFamily="34" charset="0"/>
                <a:cs typeface="Arial" panose="020B0604020202020204" pitchFamily="34" charset="0"/>
              </a:rPr>
            </a:br>
            <a:r>
              <a:rPr lang="en-US" sz="2000" b="0" i="1" u="sng" dirty="0" smtClean="0">
                <a:latin typeface="Arial" panose="020B0604020202020204" pitchFamily="34" charset="0"/>
                <a:cs typeface="Arial" panose="020B0604020202020204" pitchFamily="34" charset="0"/>
              </a:rPr>
              <a:t>Note the large skewed distribution.  </a:t>
            </a:r>
            <a:endParaRPr lang="en-US" sz="2000" b="0" i="1" u="sng" dirty="0">
              <a:latin typeface="Arial" panose="020B0604020202020204" pitchFamily="34" charset="0"/>
              <a:cs typeface="Arial" panose="020B0604020202020204" pitchFamily="34" charset="0"/>
            </a:endParaRPr>
          </a:p>
        </p:txBody>
      </p:sp>
      <p:grpSp>
        <p:nvGrpSpPr>
          <p:cNvPr id="22" name="Group 21"/>
          <p:cNvGrpSpPr/>
          <p:nvPr/>
        </p:nvGrpSpPr>
        <p:grpSpPr>
          <a:xfrm>
            <a:off x="3883794" y="5679234"/>
            <a:ext cx="1744836" cy="184666"/>
            <a:chOff x="3754805" y="1552575"/>
            <a:chExt cx="1744836" cy="184666"/>
          </a:xfrm>
        </p:grpSpPr>
        <p:sp>
          <p:nvSpPr>
            <p:cNvPr id="12" name="Rectangle 100"/>
            <p:cNvSpPr>
              <a:spLocks noChangeArrowheads="1"/>
            </p:cNvSpPr>
            <p:nvPr/>
          </p:nvSpPr>
          <p:spPr bwMode="auto">
            <a:xfrm>
              <a:off x="3754805" y="1597025"/>
              <a:ext cx="69850" cy="71438"/>
            </a:xfrm>
            <a:prstGeom prst="rect">
              <a:avLst/>
            </a:prstGeom>
            <a:solidFill>
              <a:srgbClr val="FCC91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200">
                <a:solidFill>
                  <a:srgbClr val="000000"/>
                </a:solidFill>
              </a:endParaRPr>
            </a:p>
          </p:txBody>
        </p:sp>
        <p:sp>
          <p:nvSpPr>
            <p:cNvPr id="13" name="Rectangle 102"/>
            <p:cNvSpPr>
              <a:spLocks noChangeArrowheads="1"/>
            </p:cNvSpPr>
            <p:nvPr/>
          </p:nvSpPr>
          <p:spPr bwMode="auto">
            <a:xfrm>
              <a:off x="3856405" y="155257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smtClean="0">
                  <a:solidFill>
                    <a:srgbClr val="000000"/>
                  </a:solidFill>
                </a:rPr>
                <a:t>q1</a:t>
              </a:r>
            </a:p>
          </p:txBody>
        </p:sp>
        <p:sp>
          <p:nvSpPr>
            <p:cNvPr id="14" name="Rectangle 103"/>
            <p:cNvSpPr>
              <a:spLocks noChangeArrowheads="1"/>
            </p:cNvSpPr>
            <p:nvPr/>
          </p:nvSpPr>
          <p:spPr bwMode="auto">
            <a:xfrm>
              <a:off x="4124325" y="1597025"/>
              <a:ext cx="69850" cy="71438"/>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200">
                <a:solidFill>
                  <a:srgbClr val="000000"/>
                </a:solidFill>
              </a:endParaRPr>
            </a:p>
          </p:txBody>
        </p:sp>
        <p:sp>
          <p:nvSpPr>
            <p:cNvPr id="15" name="Rectangle 105"/>
            <p:cNvSpPr>
              <a:spLocks noChangeArrowheads="1"/>
            </p:cNvSpPr>
            <p:nvPr/>
          </p:nvSpPr>
          <p:spPr bwMode="auto">
            <a:xfrm>
              <a:off x="4224338" y="155257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dirty="0" smtClean="0">
                  <a:solidFill>
                    <a:srgbClr val="000000"/>
                  </a:solidFill>
                </a:rPr>
                <a:t>q2</a:t>
              </a:r>
            </a:p>
          </p:txBody>
        </p:sp>
        <p:sp>
          <p:nvSpPr>
            <p:cNvPr id="16" name="Rectangle 106"/>
            <p:cNvSpPr>
              <a:spLocks noChangeArrowheads="1"/>
            </p:cNvSpPr>
            <p:nvPr/>
          </p:nvSpPr>
          <p:spPr bwMode="auto">
            <a:xfrm>
              <a:off x="4492258" y="1597025"/>
              <a:ext cx="69850" cy="71438"/>
            </a:xfrm>
            <a:prstGeom prst="rect">
              <a:avLst/>
            </a:prstGeom>
            <a:solidFill>
              <a:srgbClr val="FB581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200">
                <a:solidFill>
                  <a:srgbClr val="000000"/>
                </a:solidFill>
              </a:endParaRPr>
            </a:p>
          </p:txBody>
        </p:sp>
        <p:sp>
          <p:nvSpPr>
            <p:cNvPr id="17" name="Rectangle 108"/>
            <p:cNvSpPr>
              <a:spLocks noChangeArrowheads="1"/>
            </p:cNvSpPr>
            <p:nvPr/>
          </p:nvSpPr>
          <p:spPr bwMode="auto">
            <a:xfrm>
              <a:off x="4593858" y="155257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smtClean="0">
                  <a:solidFill>
                    <a:srgbClr val="000000"/>
                  </a:solidFill>
                </a:rPr>
                <a:t>q3</a:t>
              </a:r>
            </a:p>
          </p:txBody>
        </p:sp>
        <p:sp>
          <p:nvSpPr>
            <p:cNvPr id="18" name="Rectangle 109"/>
            <p:cNvSpPr>
              <a:spLocks noChangeArrowheads="1"/>
            </p:cNvSpPr>
            <p:nvPr/>
          </p:nvSpPr>
          <p:spPr bwMode="auto">
            <a:xfrm>
              <a:off x="4861778" y="1597025"/>
              <a:ext cx="69850" cy="71438"/>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200">
                <a:solidFill>
                  <a:srgbClr val="000000"/>
                </a:solidFill>
              </a:endParaRPr>
            </a:p>
          </p:txBody>
        </p:sp>
        <p:sp>
          <p:nvSpPr>
            <p:cNvPr id="19" name="Rectangle 111"/>
            <p:cNvSpPr>
              <a:spLocks noChangeArrowheads="1"/>
            </p:cNvSpPr>
            <p:nvPr/>
          </p:nvSpPr>
          <p:spPr bwMode="auto">
            <a:xfrm>
              <a:off x="4961790" y="155257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dirty="0" smtClean="0">
                  <a:solidFill>
                    <a:srgbClr val="000000"/>
                  </a:solidFill>
                </a:rPr>
                <a:t>q4</a:t>
              </a:r>
            </a:p>
          </p:txBody>
        </p:sp>
        <p:sp>
          <p:nvSpPr>
            <p:cNvPr id="20" name="Rectangle 112"/>
            <p:cNvSpPr>
              <a:spLocks noChangeArrowheads="1"/>
            </p:cNvSpPr>
            <p:nvPr/>
          </p:nvSpPr>
          <p:spPr bwMode="auto">
            <a:xfrm>
              <a:off x="5229710" y="1597025"/>
              <a:ext cx="69850" cy="71438"/>
            </a:xfrm>
            <a:prstGeom prst="rect">
              <a:avLst/>
            </a:prstGeom>
            <a:solidFill>
              <a:srgbClr val="BFBFB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200">
                <a:solidFill>
                  <a:srgbClr val="000000"/>
                </a:solidFill>
              </a:endParaRPr>
            </a:p>
          </p:txBody>
        </p:sp>
        <p:sp>
          <p:nvSpPr>
            <p:cNvPr id="21" name="Rectangle 114"/>
            <p:cNvSpPr>
              <a:spLocks noChangeArrowheads="1"/>
            </p:cNvSpPr>
            <p:nvPr/>
          </p:nvSpPr>
          <p:spPr bwMode="auto">
            <a:xfrm>
              <a:off x="5329723" y="155257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smtClean="0">
                  <a:solidFill>
                    <a:srgbClr val="000000"/>
                  </a:solidFill>
                </a:rPr>
                <a:t>q5</a:t>
              </a:r>
            </a:p>
          </p:txBody>
        </p:sp>
      </p:grpSp>
      <p:sp>
        <p:nvSpPr>
          <p:cNvPr id="23" name="TextBox 22"/>
          <p:cNvSpPr txBox="1"/>
          <p:nvPr/>
        </p:nvSpPr>
        <p:spPr>
          <a:xfrm>
            <a:off x="2066071" y="1643876"/>
            <a:ext cx="1675459" cy="276999"/>
          </a:xfrm>
          <a:prstGeom prst="rect">
            <a:avLst/>
          </a:prstGeom>
          <a:noFill/>
        </p:spPr>
        <p:txBody>
          <a:bodyPr wrap="none" rtlCol="0">
            <a:spAutoFit/>
          </a:bodyPr>
          <a:lstStyle/>
          <a:p>
            <a:r>
              <a:rPr lang="en-US" sz="1200" dirty="0">
                <a:solidFill>
                  <a:srgbClr val="000000"/>
                </a:solidFill>
              </a:rPr>
              <a:t>A. Children aged 2-18</a:t>
            </a:r>
          </a:p>
        </p:txBody>
      </p:sp>
      <p:sp>
        <p:nvSpPr>
          <p:cNvPr id="24" name="TextBox 23"/>
          <p:cNvSpPr txBox="1"/>
          <p:nvPr/>
        </p:nvSpPr>
        <p:spPr>
          <a:xfrm>
            <a:off x="5962040" y="1643876"/>
            <a:ext cx="1677062" cy="276999"/>
          </a:xfrm>
          <a:prstGeom prst="rect">
            <a:avLst/>
          </a:prstGeom>
          <a:noFill/>
        </p:spPr>
        <p:txBody>
          <a:bodyPr wrap="none" rtlCol="0">
            <a:spAutoFit/>
          </a:bodyPr>
          <a:lstStyle/>
          <a:p>
            <a:r>
              <a:rPr lang="en-US" sz="1200" dirty="0">
                <a:solidFill>
                  <a:srgbClr val="000000"/>
                </a:solidFill>
              </a:rPr>
              <a:t>B. adults 19 and older</a:t>
            </a:r>
          </a:p>
        </p:txBody>
      </p:sp>
      <p:sp>
        <p:nvSpPr>
          <p:cNvPr id="3" name="Rectangle 2"/>
          <p:cNvSpPr/>
          <p:nvPr/>
        </p:nvSpPr>
        <p:spPr>
          <a:xfrm>
            <a:off x="754623" y="6313394"/>
            <a:ext cx="2337499" cy="246221"/>
          </a:xfrm>
          <a:prstGeom prst="rect">
            <a:avLst/>
          </a:prstGeom>
        </p:spPr>
        <p:txBody>
          <a:bodyPr wrap="none">
            <a:spAutoFit/>
          </a:bodyPr>
          <a:lstStyle/>
          <a:p>
            <a:r>
              <a:rPr lang="en-US" sz="1000" dirty="0">
                <a:solidFill>
                  <a:prstClr val="black"/>
                </a:solidFill>
                <a:latin typeface="Arial" panose="020B0604020202020204" pitchFamily="34" charset="0"/>
                <a:cs typeface="Arial" panose="020B0604020202020204" pitchFamily="34" charset="0"/>
              </a:rPr>
              <a:t> </a:t>
            </a:r>
            <a:r>
              <a:rPr lang="en-US" sz="1000" dirty="0" smtClean="0">
                <a:solidFill>
                  <a:prstClr val="black"/>
                </a:solidFill>
                <a:latin typeface="Arial" panose="020B0604020202020204" pitchFamily="34" charset="0"/>
                <a:cs typeface="Arial" panose="020B0604020202020204" pitchFamily="34" charset="0"/>
              </a:rPr>
              <a:t>Powell et al, (not </a:t>
            </a:r>
            <a:r>
              <a:rPr lang="en-US" sz="1000" dirty="0">
                <a:solidFill>
                  <a:prstClr val="black"/>
                </a:solidFill>
                <a:latin typeface="Arial" panose="020B0604020202020204" pitchFamily="34" charset="0"/>
                <a:cs typeface="Arial" panose="020B0604020202020204" pitchFamily="34" charset="0"/>
              </a:rPr>
              <a:t>for use or quotation)</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2975789"/>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3. Global Trends— Both in Kcal by Region and Country and Volume</a:t>
            </a:r>
            <a:endParaRPr lang="en-US" sz="3200" dirty="0"/>
          </a:p>
        </p:txBody>
      </p:sp>
      <p:sp>
        <p:nvSpPr>
          <p:cNvPr id="3" name="Content Placeholder 2"/>
          <p:cNvSpPr>
            <a:spLocks noGrp="1"/>
          </p:cNvSpPr>
          <p:nvPr>
            <p:ph idx="1"/>
          </p:nvPr>
        </p:nvSpPr>
        <p:spPr/>
        <p:txBody>
          <a:bodyPr/>
          <a:lstStyle/>
          <a:p>
            <a:r>
              <a:rPr lang="en-US" dirty="0" err="1" smtClean="0"/>
              <a:t>Euromonitor</a:t>
            </a:r>
            <a:r>
              <a:rPr lang="en-US" dirty="0" smtClean="0"/>
              <a:t> passport data: excellent on trends, levels appear to be under-reported</a:t>
            </a:r>
            <a:r>
              <a:rPr lang="en-US" dirty="0"/>
              <a:t> </a:t>
            </a:r>
            <a:r>
              <a:rPr lang="en-US" dirty="0" smtClean="0"/>
              <a:t>as expected as they do not obtain data from all companies.  Pilot study worked with them. they obtain kcal from each country for most beverages. </a:t>
            </a:r>
          </a:p>
          <a:p>
            <a:r>
              <a:rPr lang="en-US" dirty="0" smtClean="0"/>
              <a:t>Kcals based on calories from beverages in each country.  They get this off websites and nutrition facts panels.  If anything, these are a major </a:t>
            </a:r>
            <a:r>
              <a:rPr lang="en-US" dirty="0" err="1" smtClean="0"/>
              <a:t>undermeasurement</a:t>
            </a:r>
            <a:r>
              <a:rPr lang="en-US" dirty="0" smtClean="0"/>
              <a:t> as many local companies underreport their kcal, total sugar and other data. </a:t>
            </a:r>
          </a:p>
        </p:txBody>
      </p:sp>
    </p:spTree>
    <p:extLst>
      <p:ext uri="{BB962C8B-B14F-4D97-AF65-F5344CB8AC3E}">
        <p14:creationId xmlns:p14="http://schemas.microsoft.com/office/powerpoint/2010/main" val="1879581602"/>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25336384"/>
              </p:ext>
            </p:extLst>
          </p:nvPr>
        </p:nvGraphicFramePr>
        <p:xfrm>
          <a:off x="428624" y="1308847"/>
          <a:ext cx="8229601" cy="446330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800099" y="6321662"/>
            <a:ext cx="7241242" cy="400110"/>
          </a:xfrm>
          <a:prstGeom prst="rect">
            <a:avLst/>
          </a:prstGeom>
          <a:noFill/>
        </p:spPr>
        <p:txBody>
          <a:bodyPr wrap="square" rtlCol="0">
            <a:spAutoFit/>
          </a:bodyPr>
          <a:lstStyle/>
          <a:p>
            <a:pPr fontAlgn="auto">
              <a:spcBef>
                <a:spcPts val="0"/>
              </a:spcBef>
              <a:spcAft>
                <a:spcPts val="0"/>
              </a:spcAft>
            </a:pPr>
            <a:r>
              <a:rPr lang="en-US" sz="1000" dirty="0" smtClean="0"/>
              <a:t>Source: </a:t>
            </a:r>
            <a:r>
              <a:rPr lang="en-US" sz="1000" dirty="0" err="1" smtClean="0"/>
              <a:t>Euromonitor</a:t>
            </a:r>
            <a:r>
              <a:rPr lang="en-US" sz="1000" dirty="0" smtClean="0"/>
              <a:t> Passport International with country-specific kcal data added </a:t>
            </a:r>
            <a:r>
              <a:rPr lang="en-US" sz="1000" dirty="0">
                <a:solidFill>
                  <a:prstClr val="black"/>
                </a:solidFill>
                <a:latin typeface="Arial" panose="020B0604020202020204" pitchFamily="34" charset="0"/>
                <a:cs typeface="Arial" panose="020B0604020202020204" pitchFamily="34" charset="0"/>
              </a:rPr>
              <a:t>(not for use or quotation)  (Popkin and Hawkes, Lancet Diabetes for fall/winter)</a:t>
            </a:r>
          </a:p>
        </p:txBody>
      </p:sp>
      <p:sp>
        <p:nvSpPr>
          <p:cNvPr id="5" name="TextBox 4"/>
          <p:cNvSpPr txBox="1"/>
          <p:nvPr/>
        </p:nvSpPr>
        <p:spPr>
          <a:xfrm>
            <a:off x="571500" y="384225"/>
            <a:ext cx="7943850" cy="707886"/>
          </a:xfrm>
          <a:prstGeom prst="rect">
            <a:avLst/>
          </a:prstGeom>
          <a:noFill/>
        </p:spPr>
        <p:txBody>
          <a:bodyPr wrap="square" rtlCol="0">
            <a:spAutoFit/>
          </a:bodyPr>
          <a:lstStyle/>
          <a:p>
            <a:pPr algn="ctr"/>
            <a:r>
              <a:rPr lang="en-US" sz="2000" dirty="0"/>
              <a:t>Daily </a:t>
            </a:r>
            <a:r>
              <a:rPr lang="en-US" sz="2000" dirty="0" smtClean="0"/>
              <a:t>Calories Sold per Capita per Day </a:t>
            </a:r>
            <a:r>
              <a:rPr lang="en-US" sz="2000" dirty="0"/>
              <a:t>from </a:t>
            </a:r>
            <a:r>
              <a:rPr lang="en-US" sz="2000" dirty="0" smtClean="0"/>
              <a:t>all Sugar-Sweetened Beverages </a:t>
            </a:r>
            <a:r>
              <a:rPr lang="en-US" sz="2000" dirty="0"/>
              <a:t>in 2014 by </a:t>
            </a:r>
            <a:r>
              <a:rPr lang="en-US" sz="2000" dirty="0" smtClean="0"/>
              <a:t>Region (Weighted </a:t>
            </a:r>
            <a:r>
              <a:rPr lang="en-US" sz="2000" dirty="0"/>
              <a:t>by </a:t>
            </a:r>
            <a:r>
              <a:rPr lang="en-US" sz="2000" dirty="0" smtClean="0"/>
              <a:t>Population</a:t>
            </a:r>
            <a:r>
              <a:rPr lang="en-US" sz="2000" dirty="0"/>
              <a:t>)</a:t>
            </a:r>
          </a:p>
        </p:txBody>
      </p:sp>
    </p:spTree>
    <p:extLst>
      <p:ext uri="{BB962C8B-B14F-4D97-AF65-F5344CB8AC3E}">
        <p14:creationId xmlns:p14="http://schemas.microsoft.com/office/powerpoint/2010/main" val="4129997997"/>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63712805"/>
              </p:ext>
            </p:extLst>
          </p:nvPr>
        </p:nvGraphicFramePr>
        <p:xfrm>
          <a:off x="95250" y="1323974"/>
          <a:ext cx="8867775" cy="4706947"/>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796983" y="6297621"/>
            <a:ext cx="7894579" cy="400110"/>
          </a:xfrm>
          <a:prstGeom prst="rect">
            <a:avLst/>
          </a:prstGeom>
        </p:spPr>
        <p:txBody>
          <a:bodyPr wrap="square">
            <a:spAutoFit/>
          </a:bodyPr>
          <a:lstStyle/>
          <a:p>
            <a:pPr fontAlgn="auto">
              <a:spcBef>
                <a:spcPts val="0"/>
              </a:spcBef>
              <a:spcAft>
                <a:spcPts val="0"/>
              </a:spcAft>
            </a:pPr>
            <a:r>
              <a:rPr lang="en-US" sz="1000" dirty="0">
                <a:solidFill>
                  <a:prstClr val="black"/>
                </a:solidFill>
              </a:rPr>
              <a:t>Source: </a:t>
            </a:r>
            <a:r>
              <a:rPr lang="en-US" sz="1000" dirty="0" err="1">
                <a:solidFill>
                  <a:prstClr val="black"/>
                </a:solidFill>
              </a:rPr>
              <a:t>Euromonitor</a:t>
            </a:r>
            <a:r>
              <a:rPr lang="en-US" sz="1000" dirty="0">
                <a:solidFill>
                  <a:prstClr val="black"/>
                </a:solidFill>
              </a:rPr>
              <a:t> Passport International with country-specific kcal data added </a:t>
            </a:r>
            <a:r>
              <a:rPr lang="en-US" sz="1000" dirty="0">
                <a:solidFill>
                  <a:prstClr val="black"/>
                </a:solidFill>
                <a:latin typeface="Arial" panose="020B0604020202020204" pitchFamily="34" charset="0"/>
                <a:cs typeface="Arial" panose="020B0604020202020204" pitchFamily="34" charset="0"/>
              </a:rPr>
              <a:t>(not for use or quotation)  (Popkin and Hawkes, Lancet Diabetes for fall/winter)</a:t>
            </a:r>
          </a:p>
        </p:txBody>
      </p:sp>
      <p:sp>
        <p:nvSpPr>
          <p:cNvPr id="6" name="TextBox 5"/>
          <p:cNvSpPr txBox="1"/>
          <p:nvPr/>
        </p:nvSpPr>
        <p:spPr>
          <a:xfrm>
            <a:off x="1552296" y="384225"/>
            <a:ext cx="6211140" cy="707886"/>
          </a:xfrm>
          <a:prstGeom prst="rect">
            <a:avLst/>
          </a:prstGeom>
          <a:noFill/>
        </p:spPr>
        <p:txBody>
          <a:bodyPr wrap="square" rtlCol="0">
            <a:spAutoFit/>
          </a:bodyPr>
          <a:lstStyle/>
          <a:p>
            <a:pPr algn="ctr"/>
            <a:r>
              <a:rPr lang="en-US" sz="2000" dirty="0"/>
              <a:t>Caloric </a:t>
            </a:r>
            <a:r>
              <a:rPr lang="en-US" sz="2000" dirty="0" smtClean="0"/>
              <a:t>Trends </a:t>
            </a:r>
            <a:r>
              <a:rPr lang="en-US" sz="2000" dirty="0"/>
              <a:t>in </a:t>
            </a:r>
            <a:r>
              <a:rPr lang="en-US" sz="2000" dirty="0" smtClean="0"/>
              <a:t>Sugar-Sweetened Beverage Sales </a:t>
            </a:r>
            <a:r>
              <a:rPr lang="en-US" sz="2000" dirty="0"/>
              <a:t>by </a:t>
            </a:r>
            <a:r>
              <a:rPr lang="en-US" sz="2000" dirty="0" smtClean="0"/>
              <a:t>Region</a:t>
            </a:r>
            <a:r>
              <a:rPr lang="en-US" sz="2000" dirty="0"/>
              <a:t>, 2009-2014</a:t>
            </a:r>
          </a:p>
        </p:txBody>
      </p:sp>
    </p:spTree>
    <p:extLst>
      <p:ext uri="{BB962C8B-B14F-4D97-AF65-F5344CB8AC3E}">
        <p14:creationId xmlns:p14="http://schemas.microsoft.com/office/powerpoint/2010/main" val="2441520107"/>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439342909"/>
              </p:ext>
            </p:extLst>
          </p:nvPr>
        </p:nvGraphicFramePr>
        <p:xfrm>
          <a:off x="0" y="1092111"/>
          <a:ext cx="9144000" cy="5080088"/>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800100" y="6308125"/>
            <a:ext cx="7219949" cy="246221"/>
          </a:xfrm>
          <a:prstGeom prst="rect">
            <a:avLst/>
          </a:prstGeom>
        </p:spPr>
        <p:txBody>
          <a:bodyPr wrap="square">
            <a:spAutoFit/>
          </a:bodyPr>
          <a:lstStyle/>
          <a:p>
            <a:pPr lvl="0"/>
            <a:r>
              <a:rPr lang="en-US" sz="1000" dirty="0">
                <a:solidFill>
                  <a:prstClr val="black"/>
                </a:solidFill>
              </a:rPr>
              <a:t>Source: </a:t>
            </a:r>
            <a:r>
              <a:rPr lang="en-US" sz="1000" dirty="0" err="1">
                <a:solidFill>
                  <a:prstClr val="black"/>
                </a:solidFill>
              </a:rPr>
              <a:t>Euromonitor</a:t>
            </a:r>
            <a:r>
              <a:rPr lang="en-US" sz="1000" dirty="0">
                <a:solidFill>
                  <a:prstClr val="black"/>
                </a:solidFill>
              </a:rPr>
              <a:t> Passport International with country-specific kcal data added (not for use or quotation)</a:t>
            </a:r>
          </a:p>
        </p:txBody>
      </p:sp>
      <p:sp>
        <p:nvSpPr>
          <p:cNvPr id="4" name="TextBox 3"/>
          <p:cNvSpPr txBox="1"/>
          <p:nvPr/>
        </p:nvSpPr>
        <p:spPr>
          <a:xfrm>
            <a:off x="1014413" y="384225"/>
            <a:ext cx="7115175" cy="707886"/>
          </a:xfrm>
          <a:prstGeom prst="rect">
            <a:avLst/>
          </a:prstGeom>
          <a:noFill/>
        </p:spPr>
        <p:txBody>
          <a:bodyPr wrap="square" rtlCol="0">
            <a:spAutoFit/>
          </a:bodyPr>
          <a:lstStyle/>
          <a:p>
            <a:pPr algn="ctr"/>
            <a:r>
              <a:rPr lang="en-US" sz="2000" dirty="0"/>
              <a:t>Calories </a:t>
            </a:r>
            <a:r>
              <a:rPr lang="en-US" sz="2000" dirty="0" smtClean="0"/>
              <a:t>Sold </a:t>
            </a:r>
            <a:r>
              <a:rPr lang="en-US" sz="2000" dirty="0"/>
              <a:t>per </a:t>
            </a:r>
            <a:r>
              <a:rPr lang="en-US" sz="2000" dirty="0" smtClean="0"/>
              <a:t>Capita </a:t>
            </a:r>
            <a:r>
              <a:rPr lang="en-US" sz="2000" dirty="0"/>
              <a:t>per </a:t>
            </a:r>
            <a:r>
              <a:rPr lang="en-US" sz="2000" dirty="0" smtClean="0"/>
              <a:t>Day </a:t>
            </a:r>
            <a:r>
              <a:rPr lang="en-US" sz="2000" dirty="0"/>
              <a:t>from </a:t>
            </a:r>
            <a:r>
              <a:rPr lang="en-US" sz="2000" dirty="0" smtClean="0"/>
              <a:t>Sugar-Sweetened Beverage </a:t>
            </a:r>
            <a:r>
              <a:rPr lang="en-US" sz="2000" dirty="0"/>
              <a:t>by </a:t>
            </a:r>
            <a:r>
              <a:rPr lang="en-US" sz="2000" dirty="0" smtClean="0"/>
              <a:t>Country</a:t>
            </a:r>
            <a:r>
              <a:rPr lang="en-US" sz="2000" dirty="0"/>
              <a:t>, 2009-2014</a:t>
            </a:r>
          </a:p>
        </p:txBody>
      </p:sp>
    </p:spTree>
    <p:extLst>
      <p:ext uri="{BB962C8B-B14F-4D97-AF65-F5344CB8AC3E}">
        <p14:creationId xmlns:p14="http://schemas.microsoft.com/office/powerpoint/2010/main" val="2122849541"/>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4041012620"/>
              </p:ext>
            </p:extLst>
          </p:nvPr>
        </p:nvGraphicFramePr>
        <p:xfrm>
          <a:off x="114300" y="1200150"/>
          <a:ext cx="8810625" cy="5029201"/>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877739" y="6335054"/>
            <a:ext cx="7172324" cy="400110"/>
          </a:xfrm>
          <a:prstGeom prst="rect">
            <a:avLst/>
          </a:prstGeom>
        </p:spPr>
        <p:txBody>
          <a:bodyPr wrap="square">
            <a:spAutoFit/>
          </a:bodyPr>
          <a:lstStyle/>
          <a:p>
            <a:pPr fontAlgn="auto">
              <a:spcBef>
                <a:spcPts val="0"/>
              </a:spcBef>
              <a:spcAft>
                <a:spcPts val="0"/>
              </a:spcAft>
            </a:pPr>
            <a:r>
              <a:rPr lang="en-US" sz="1000" dirty="0">
                <a:solidFill>
                  <a:prstClr val="black"/>
                </a:solidFill>
                <a:latin typeface="Arial"/>
              </a:rPr>
              <a:t>Source: </a:t>
            </a:r>
            <a:r>
              <a:rPr lang="en-US" sz="1000" dirty="0" err="1">
                <a:solidFill>
                  <a:prstClr val="black"/>
                </a:solidFill>
                <a:latin typeface="Arial"/>
              </a:rPr>
              <a:t>Euromonitor</a:t>
            </a:r>
            <a:r>
              <a:rPr lang="en-US" sz="1000" dirty="0">
                <a:solidFill>
                  <a:prstClr val="black"/>
                </a:solidFill>
                <a:latin typeface="Arial"/>
              </a:rPr>
              <a:t> Passport International with country-specific kcal data added </a:t>
            </a:r>
            <a:r>
              <a:rPr lang="en-US" sz="1000" dirty="0">
                <a:solidFill>
                  <a:prstClr val="black"/>
                </a:solidFill>
                <a:latin typeface="Arial" panose="020B0604020202020204" pitchFamily="34" charset="0"/>
                <a:cs typeface="Arial" panose="020B0604020202020204" pitchFamily="34" charset="0"/>
              </a:rPr>
              <a:t>(not for use or quotation)  (Popkin and Hawkes, Lancet Diabetes for fall/winter)</a:t>
            </a:r>
          </a:p>
        </p:txBody>
      </p:sp>
      <p:sp>
        <p:nvSpPr>
          <p:cNvPr id="7" name="TextBox 6"/>
          <p:cNvSpPr txBox="1"/>
          <p:nvPr/>
        </p:nvSpPr>
        <p:spPr>
          <a:xfrm>
            <a:off x="1014413" y="384225"/>
            <a:ext cx="7421562" cy="707886"/>
          </a:xfrm>
          <a:prstGeom prst="rect">
            <a:avLst/>
          </a:prstGeom>
          <a:noFill/>
        </p:spPr>
        <p:txBody>
          <a:bodyPr wrap="square" rtlCol="0">
            <a:spAutoFit/>
          </a:bodyPr>
          <a:lstStyle/>
          <a:p>
            <a:pPr algn="ctr"/>
            <a:r>
              <a:rPr lang="en-US" sz="2000" dirty="0" smtClean="0">
                <a:solidFill>
                  <a:srgbClr val="000000"/>
                </a:solidFill>
                <a:latin typeface="Arial"/>
              </a:rPr>
              <a:t>Supplemental Figure 1. Daily Calories Sold per Capita </a:t>
            </a:r>
            <a:r>
              <a:rPr lang="en-US" sz="2000" dirty="0">
                <a:solidFill>
                  <a:srgbClr val="000000"/>
                </a:solidFill>
                <a:latin typeface="Arial"/>
              </a:rPr>
              <a:t>from </a:t>
            </a:r>
            <a:r>
              <a:rPr lang="en-US" sz="2000" dirty="0" smtClean="0">
                <a:solidFill>
                  <a:srgbClr val="000000"/>
                </a:solidFill>
                <a:latin typeface="Arial"/>
              </a:rPr>
              <a:t>all </a:t>
            </a:r>
            <a:br>
              <a:rPr lang="en-US" sz="2000" dirty="0" smtClean="0">
                <a:solidFill>
                  <a:srgbClr val="000000"/>
                </a:solidFill>
                <a:latin typeface="Arial"/>
              </a:rPr>
            </a:br>
            <a:r>
              <a:rPr lang="en-US" sz="2000" dirty="0" smtClean="0">
                <a:solidFill>
                  <a:srgbClr val="000000"/>
                </a:solidFill>
                <a:latin typeface="Arial"/>
              </a:rPr>
              <a:t>Sugar-Sweetened Beverages </a:t>
            </a:r>
            <a:r>
              <a:rPr lang="en-US" sz="2000" dirty="0">
                <a:solidFill>
                  <a:srgbClr val="000000"/>
                </a:solidFill>
                <a:latin typeface="Arial"/>
              </a:rPr>
              <a:t>in 2014, </a:t>
            </a:r>
            <a:r>
              <a:rPr lang="en-US" sz="2000" dirty="0" smtClean="0">
                <a:solidFill>
                  <a:srgbClr val="000000"/>
                </a:solidFill>
                <a:latin typeface="Arial"/>
              </a:rPr>
              <a:t>Highest Selling Countries</a:t>
            </a:r>
            <a:endParaRPr lang="en-US" sz="2000" dirty="0">
              <a:solidFill>
                <a:srgbClr val="000000"/>
              </a:solidFill>
              <a:latin typeface="Arial"/>
            </a:endParaRPr>
          </a:p>
        </p:txBody>
      </p:sp>
    </p:spTree>
    <p:extLst>
      <p:ext uri="{BB962C8B-B14F-4D97-AF65-F5344CB8AC3E}">
        <p14:creationId xmlns:p14="http://schemas.microsoft.com/office/powerpoint/2010/main" val="2886552611"/>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893832125"/>
              </p:ext>
            </p:extLst>
          </p:nvPr>
        </p:nvGraphicFramePr>
        <p:xfrm>
          <a:off x="266700" y="1190625"/>
          <a:ext cx="8667750" cy="513530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014413" y="384225"/>
            <a:ext cx="7115175" cy="707886"/>
          </a:xfrm>
          <a:prstGeom prst="rect">
            <a:avLst/>
          </a:prstGeom>
          <a:noFill/>
        </p:spPr>
        <p:txBody>
          <a:bodyPr wrap="square" rtlCol="0">
            <a:spAutoFit/>
          </a:bodyPr>
          <a:lstStyle/>
          <a:p>
            <a:pPr algn="ctr"/>
            <a:r>
              <a:rPr lang="en-US" sz="2000" dirty="0">
                <a:solidFill>
                  <a:srgbClr val="000000"/>
                </a:solidFill>
                <a:latin typeface="Arial"/>
              </a:rPr>
              <a:t>Daily </a:t>
            </a:r>
            <a:r>
              <a:rPr lang="en-US" sz="2000" dirty="0" smtClean="0">
                <a:solidFill>
                  <a:srgbClr val="000000"/>
                </a:solidFill>
                <a:latin typeface="Arial"/>
              </a:rPr>
              <a:t>Calories Sold per Capita </a:t>
            </a:r>
            <a:r>
              <a:rPr lang="en-US" sz="2000" dirty="0">
                <a:solidFill>
                  <a:srgbClr val="000000"/>
                </a:solidFill>
                <a:latin typeface="Arial"/>
              </a:rPr>
              <a:t>from </a:t>
            </a:r>
            <a:r>
              <a:rPr lang="en-US" sz="2000" dirty="0" smtClean="0">
                <a:solidFill>
                  <a:srgbClr val="000000"/>
                </a:solidFill>
                <a:latin typeface="Arial"/>
              </a:rPr>
              <a:t>all Sugar-Sweetened Beverages </a:t>
            </a:r>
            <a:r>
              <a:rPr lang="en-US" sz="2000" dirty="0">
                <a:solidFill>
                  <a:srgbClr val="000000"/>
                </a:solidFill>
                <a:latin typeface="Arial"/>
              </a:rPr>
              <a:t>in 2014, </a:t>
            </a:r>
            <a:r>
              <a:rPr lang="en-US" sz="2000" dirty="0" smtClean="0">
                <a:solidFill>
                  <a:srgbClr val="000000"/>
                </a:solidFill>
                <a:latin typeface="Arial"/>
              </a:rPr>
              <a:t>Lowest Selling Countries</a:t>
            </a:r>
            <a:endParaRPr lang="en-US" sz="2000" dirty="0">
              <a:solidFill>
                <a:srgbClr val="000000"/>
              </a:solidFill>
              <a:latin typeface="Arial"/>
            </a:endParaRPr>
          </a:p>
        </p:txBody>
      </p:sp>
      <p:sp>
        <p:nvSpPr>
          <p:cNvPr id="6" name="Rectangle 5"/>
          <p:cNvSpPr/>
          <p:nvPr/>
        </p:nvSpPr>
        <p:spPr>
          <a:xfrm>
            <a:off x="800100" y="6325928"/>
            <a:ext cx="6705599" cy="400110"/>
          </a:xfrm>
          <a:prstGeom prst="rect">
            <a:avLst/>
          </a:prstGeom>
        </p:spPr>
        <p:txBody>
          <a:bodyPr wrap="square">
            <a:spAutoFit/>
          </a:bodyPr>
          <a:lstStyle/>
          <a:p>
            <a:pPr fontAlgn="auto">
              <a:spcBef>
                <a:spcPts val="0"/>
              </a:spcBef>
              <a:spcAft>
                <a:spcPts val="0"/>
              </a:spcAft>
            </a:pPr>
            <a:r>
              <a:rPr lang="en-US" sz="1000" dirty="0">
                <a:solidFill>
                  <a:prstClr val="black"/>
                </a:solidFill>
                <a:latin typeface="Arial"/>
              </a:rPr>
              <a:t>Source: </a:t>
            </a:r>
            <a:r>
              <a:rPr lang="en-US" sz="1000" dirty="0" err="1">
                <a:solidFill>
                  <a:prstClr val="black"/>
                </a:solidFill>
                <a:latin typeface="Arial"/>
              </a:rPr>
              <a:t>Euromonitor</a:t>
            </a:r>
            <a:r>
              <a:rPr lang="en-US" sz="1000" dirty="0">
                <a:solidFill>
                  <a:prstClr val="black"/>
                </a:solidFill>
                <a:latin typeface="Arial"/>
              </a:rPr>
              <a:t> Passport International with country-specific kcal data added </a:t>
            </a:r>
            <a:r>
              <a:rPr lang="en-US" sz="1000" dirty="0">
                <a:solidFill>
                  <a:prstClr val="black"/>
                </a:solidFill>
                <a:latin typeface="Arial" panose="020B0604020202020204" pitchFamily="34" charset="0"/>
                <a:cs typeface="Arial" panose="020B0604020202020204" pitchFamily="34" charset="0"/>
              </a:rPr>
              <a:t>(not for use or quotation)  (Popkin and Hawkes, Lancet Diabetes for fall/winter)</a:t>
            </a:r>
          </a:p>
        </p:txBody>
      </p:sp>
    </p:spTree>
    <p:extLst>
      <p:ext uri="{BB962C8B-B14F-4D97-AF65-F5344CB8AC3E}">
        <p14:creationId xmlns:p14="http://schemas.microsoft.com/office/powerpoint/2010/main" val="2642064115"/>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8" y="-153628"/>
            <a:ext cx="8226425" cy="1143000"/>
          </a:xfrm>
        </p:spPr>
        <p:txBody>
          <a:bodyPr/>
          <a:lstStyle/>
          <a:p>
            <a:r>
              <a:rPr lang="en-US" sz="3200" dirty="0"/>
              <a:t>Outline: Why is </a:t>
            </a:r>
            <a:r>
              <a:rPr lang="en-US" sz="3200" dirty="0" smtClean="0"/>
              <a:t>This Occurring</a:t>
            </a:r>
            <a:r>
              <a:rPr lang="en-US" sz="3200" dirty="0"/>
              <a:t>?</a:t>
            </a:r>
          </a:p>
        </p:txBody>
      </p:sp>
      <p:sp>
        <p:nvSpPr>
          <p:cNvPr id="3" name="Content Placeholder 2"/>
          <p:cNvSpPr>
            <a:spLocks noGrp="1"/>
          </p:cNvSpPr>
          <p:nvPr>
            <p:ph idx="1"/>
          </p:nvPr>
        </p:nvSpPr>
        <p:spPr>
          <a:xfrm>
            <a:off x="484425" y="911836"/>
            <a:ext cx="8226425" cy="4116387"/>
          </a:xfrm>
        </p:spPr>
        <p:txBody>
          <a:bodyPr/>
          <a:lstStyle/>
          <a:p>
            <a:pPr marL="457200" indent="-457200">
              <a:buFont typeface="+mj-lt"/>
              <a:buAutoNum type="arabicPeriod"/>
            </a:pPr>
            <a:r>
              <a:rPr lang="en-US" dirty="0" smtClean="0"/>
              <a:t>In-depth look first: added sugar in modern food supply, the ignored role of fruit juice concentrate and fruit juice as major added sugars in food and beverages with all the ‘natural healthy organic’ connotations and lack of measurement of dynamic additions of added sugar to our food supply</a:t>
            </a:r>
            <a:endParaRPr lang="en-US" dirty="0"/>
          </a:p>
          <a:p>
            <a:pPr marL="457200" indent="-457200">
              <a:buFont typeface="+mj-lt"/>
              <a:buAutoNum type="arabicPeriod"/>
            </a:pPr>
            <a:r>
              <a:rPr lang="en-US" dirty="0" smtClean="0"/>
              <a:t>US Added sugar intake and an ignored </a:t>
            </a:r>
            <a:r>
              <a:rPr lang="en-US" dirty="0"/>
              <a:t>issue: </a:t>
            </a:r>
            <a:r>
              <a:rPr lang="en-US" dirty="0" err="1"/>
              <a:t>maldistribution</a:t>
            </a:r>
            <a:r>
              <a:rPr lang="en-US" dirty="0"/>
              <a:t> of intake of added sugar</a:t>
            </a:r>
          </a:p>
          <a:p>
            <a:pPr marL="457200" indent="-457200">
              <a:buFont typeface="+mj-lt"/>
              <a:buAutoNum type="arabicPeriod"/>
            </a:pPr>
            <a:r>
              <a:rPr lang="en-US" dirty="0" smtClean="0"/>
              <a:t>Global </a:t>
            </a:r>
            <a:r>
              <a:rPr lang="en-US" dirty="0"/>
              <a:t>consumption </a:t>
            </a:r>
            <a:r>
              <a:rPr lang="en-US" dirty="0" smtClean="0"/>
              <a:t>patterns</a:t>
            </a:r>
          </a:p>
          <a:p>
            <a:pPr marL="457200" indent="-457200">
              <a:buFont typeface="+mj-lt"/>
              <a:buAutoNum type="arabicPeriod"/>
            </a:pPr>
            <a:r>
              <a:rPr lang="en-US" dirty="0" smtClean="0"/>
              <a:t>Diet sweetener patterns and trends</a:t>
            </a:r>
          </a:p>
          <a:p>
            <a:pPr marL="457200" indent="-457200">
              <a:buFont typeface="+mj-lt"/>
              <a:buAutoNum type="arabicPeriod"/>
            </a:pPr>
            <a:r>
              <a:rPr lang="en-US" dirty="0" smtClean="0"/>
              <a:t>Policies being utilized: taxes, labeling, marketing controls, restrictions in selected environments</a:t>
            </a:r>
            <a:endParaRPr lang="en-US" dirty="0"/>
          </a:p>
          <a:p>
            <a:endParaRPr lang="en-US" dirty="0"/>
          </a:p>
        </p:txBody>
      </p:sp>
    </p:spTree>
    <p:extLst>
      <p:ext uri="{BB962C8B-B14F-4D97-AF65-F5344CB8AC3E}">
        <p14:creationId xmlns:p14="http://schemas.microsoft.com/office/powerpoint/2010/main" val="1128985946"/>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071754287"/>
              </p:ext>
            </p:extLst>
          </p:nvPr>
        </p:nvGraphicFramePr>
        <p:xfrm>
          <a:off x="-62754" y="1416423"/>
          <a:ext cx="4706469" cy="434461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33363" y="407266"/>
            <a:ext cx="8677275" cy="707886"/>
          </a:xfrm>
          <a:prstGeom prst="rect">
            <a:avLst/>
          </a:prstGeom>
          <a:noFill/>
        </p:spPr>
        <p:txBody>
          <a:bodyPr wrap="square" rtlCol="0">
            <a:spAutoFit/>
          </a:bodyPr>
          <a:lstStyle/>
          <a:p>
            <a:pPr algn="ctr" fontAlgn="auto">
              <a:spcBef>
                <a:spcPts val="0"/>
              </a:spcBef>
              <a:spcAft>
                <a:spcPts val="0"/>
              </a:spcAft>
            </a:pPr>
            <a:r>
              <a:rPr lang="en-US" sz="2000" dirty="0" smtClean="0">
                <a:solidFill>
                  <a:srgbClr val="000000"/>
                </a:solidFill>
                <a:latin typeface="Arial"/>
              </a:rPr>
              <a:t>Trends 2000-2010 in Calories per Ounce Sold: </a:t>
            </a:r>
            <a:br>
              <a:rPr lang="en-US" sz="2000" dirty="0" smtClean="0">
                <a:solidFill>
                  <a:srgbClr val="000000"/>
                </a:solidFill>
                <a:latin typeface="Arial"/>
              </a:rPr>
            </a:br>
            <a:r>
              <a:rPr lang="en-US" sz="2000" dirty="0" smtClean="0">
                <a:solidFill>
                  <a:srgbClr val="000000"/>
                </a:solidFill>
                <a:latin typeface="Arial"/>
              </a:rPr>
              <a:t>Global, the US, Brazil, and China</a:t>
            </a:r>
            <a:endParaRPr lang="en-US" sz="2000" dirty="0">
              <a:solidFill>
                <a:srgbClr val="000000"/>
              </a:solidFill>
              <a:latin typeface="Arial"/>
            </a:endParaRPr>
          </a:p>
        </p:txBody>
      </p:sp>
      <p:graphicFrame>
        <p:nvGraphicFramePr>
          <p:cNvPr id="4" name="Chart 3"/>
          <p:cNvGraphicFramePr/>
          <p:nvPr>
            <p:extLst>
              <p:ext uri="{D42A27DB-BD31-4B8C-83A1-F6EECF244321}">
                <p14:modId xmlns:p14="http://schemas.microsoft.com/office/powerpoint/2010/main" val="946345085"/>
              </p:ext>
            </p:extLst>
          </p:nvPr>
        </p:nvGraphicFramePr>
        <p:xfrm>
          <a:off x="4785864" y="1299881"/>
          <a:ext cx="4196769" cy="4461155"/>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3436615" y="5591175"/>
            <a:ext cx="2689225" cy="169862"/>
            <a:chOff x="3273425" y="5194300"/>
            <a:chExt cx="2689225" cy="169862"/>
          </a:xfrm>
        </p:grpSpPr>
        <p:grpSp>
          <p:nvGrpSpPr>
            <p:cNvPr id="7" name="Group 6"/>
            <p:cNvGrpSpPr/>
            <p:nvPr/>
          </p:nvGrpSpPr>
          <p:grpSpPr>
            <a:xfrm>
              <a:off x="3273425" y="5233511"/>
              <a:ext cx="255588" cy="91440"/>
              <a:chOff x="3273425" y="5229225"/>
              <a:chExt cx="255588" cy="91440"/>
            </a:xfrm>
          </p:grpSpPr>
          <p:sp>
            <p:nvSpPr>
              <p:cNvPr id="19" name="Freeform 130"/>
              <p:cNvSpPr>
                <a:spLocks/>
              </p:cNvSpPr>
              <p:nvPr/>
            </p:nvSpPr>
            <p:spPr bwMode="auto">
              <a:xfrm>
                <a:off x="3273425" y="5268595"/>
                <a:ext cx="255588" cy="12700"/>
              </a:xfrm>
              <a:custGeom>
                <a:avLst/>
                <a:gdLst>
                  <a:gd name="T0" fmla="*/ 32 w 1344"/>
                  <a:gd name="T1" fmla="*/ 0 h 64"/>
                  <a:gd name="T2" fmla="*/ 1312 w 1344"/>
                  <a:gd name="T3" fmla="*/ 0 h 64"/>
                  <a:gd name="T4" fmla="*/ 1344 w 1344"/>
                  <a:gd name="T5" fmla="*/ 32 h 64"/>
                  <a:gd name="T6" fmla="*/ 1312 w 1344"/>
                  <a:gd name="T7" fmla="*/ 64 h 64"/>
                  <a:gd name="T8" fmla="*/ 32 w 1344"/>
                  <a:gd name="T9" fmla="*/ 64 h 64"/>
                  <a:gd name="T10" fmla="*/ 0 w 1344"/>
                  <a:gd name="T11" fmla="*/ 32 h 64"/>
                  <a:gd name="T12" fmla="*/ 32 w 1344"/>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1344" h="64">
                    <a:moveTo>
                      <a:pt x="32" y="0"/>
                    </a:moveTo>
                    <a:lnTo>
                      <a:pt x="1312" y="0"/>
                    </a:lnTo>
                    <a:cubicBezTo>
                      <a:pt x="1330" y="0"/>
                      <a:pt x="1344" y="15"/>
                      <a:pt x="1344" y="32"/>
                    </a:cubicBezTo>
                    <a:cubicBezTo>
                      <a:pt x="1344" y="50"/>
                      <a:pt x="1330" y="64"/>
                      <a:pt x="1312" y="64"/>
                    </a:cubicBezTo>
                    <a:lnTo>
                      <a:pt x="32" y="64"/>
                    </a:lnTo>
                    <a:cubicBezTo>
                      <a:pt x="15" y="64"/>
                      <a:pt x="0" y="50"/>
                      <a:pt x="0" y="32"/>
                    </a:cubicBezTo>
                    <a:cubicBezTo>
                      <a:pt x="0" y="15"/>
                      <a:pt x="15" y="0"/>
                      <a:pt x="32" y="0"/>
                    </a:cubicBezTo>
                    <a:close/>
                  </a:path>
                </a:pathLst>
              </a:custGeom>
              <a:solidFill>
                <a:schemeClr val="accent1"/>
              </a:solidFill>
              <a:ln w="1" cap="flat">
                <a:solidFill>
                  <a:schemeClr val="accent1"/>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0000"/>
                  </a:solidFill>
                  <a:latin typeface="Arial"/>
                </a:endParaRPr>
              </a:p>
            </p:txBody>
          </p:sp>
          <p:sp>
            <p:nvSpPr>
              <p:cNvPr id="20" name="Freeform 131"/>
              <p:cNvSpPr>
                <a:spLocks/>
              </p:cNvSpPr>
              <p:nvPr/>
            </p:nvSpPr>
            <p:spPr bwMode="auto">
              <a:xfrm>
                <a:off x="3363913" y="5229225"/>
                <a:ext cx="91440" cy="91440"/>
              </a:xfrm>
              <a:custGeom>
                <a:avLst/>
                <a:gdLst>
                  <a:gd name="T0" fmla="*/ 24 w 48"/>
                  <a:gd name="T1" fmla="*/ 0 h 48"/>
                  <a:gd name="T2" fmla="*/ 48 w 48"/>
                  <a:gd name="T3" fmla="*/ 24 h 48"/>
                  <a:gd name="T4" fmla="*/ 24 w 48"/>
                  <a:gd name="T5" fmla="*/ 48 h 48"/>
                  <a:gd name="T6" fmla="*/ 0 w 48"/>
                  <a:gd name="T7" fmla="*/ 24 h 48"/>
                  <a:gd name="T8" fmla="*/ 24 w 48"/>
                  <a:gd name="T9" fmla="*/ 0 h 48"/>
                </a:gdLst>
                <a:ahLst/>
                <a:cxnLst>
                  <a:cxn ang="0">
                    <a:pos x="T0" y="T1"/>
                  </a:cxn>
                  <a:cxn ang="0">
                    <a:pos x="T2" y="T3"/>
                  </a:cxn>
                  <a:cxn ang="0">
                    <a:pos x="T4" y="T5"/>
                  </a:cxn>
                  <a:cxn ang="0">
                    <a:pos x="T6" y="T7"/>
                  </a:cxn>
                  <a:cxn ang="0">
                    <a:pos x="T8" y="T9"/>
                  </a:cxn>
                </a:cxnLst>
                <a:rect l="0" t="0" r="r" b="b"/>
                <a:pathLst>
                  <a:path w="48" h="48">
                    <a:moveTo>
                      <a:pt x="24" y="0"/>
                    </a:moveTo>
                    <a:lnTo>
                      <a:pt x="48" y="24"/>
                    </a:lnTo>
                    <a:lnTo>
                      <a:pt x="24" y="48"/>
                    </a:lnTo>
                    <a:lnTo>
                      <a:pt x="0" y="24"/>
                    </a:lnTo>
                    <a:lnTo>
                      <a:pt x="24" y="0"/>
                    </a:lnTo>
                    <a:close/>
                  </a:path>
                </a:pathLst>
              </a:custGeom>
              <a:solidFill>
                <a:srgbClr val="FCC917"/>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0000"/>
                  </a:solidFill>
                  <a:latin typeface="Arial"/>
                </a:endParaRPr>
              </a:p>
            </p:txBody>
          </p:sp>
        </p:grpSp>
        <p:sp>
          <p:nvSpPr>
            <p:cNvPr id="8" name="Rectangle 133"/>
            <p:cNvSpPr>
              <a:spLocks noChangeArrowheads="1"/>
            </p:cNvSpPr>
            <p:nvPr/>
          </p:nvSpPr>
          <p:spPr bwMode="auto">
            <a:xfrm>
              <a:off x="3551238" y="5194300"/>
              <a:ext cx="39211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000" smtClean="0">
                  <a:solidFill>
                    <a:srgbClr val="000000"/>
                  </a:solidFill>
                  <a:latin typeface="Arial" pitchFamily="34" charset="0"/>
                  <a:cs typeface="Arial" pitchFamily="34" charset="0"/>
                </a:rPr>
                <a:t>World</a:t>
              </a:r>
              <a:endParaRPr lang="en-US" smtClean="0">
                <a:solidFill>
                  <a:srgbClr val="000000"/>
                </a:solidFill>
                <a:latin typeface="Arial" pitchFamily="34" charset="0"/>
                <a:cs typeface="Arial" pitchFamily="34" charset="0"/>
              </a:endParaRPr>
            </a:p>
          </p:txBody>
        </p:sp>
        <p:sp>
          <p:nvSpPr>
            <p:cNvPr id="9" name="Freeform 134"/>
            <p:cNvSpPr>
              <a:spLocks/>
            </p:cNvSpPr>
            <p:nvPr/>
          </p:nvSpPr>
          <p:spPr bwMode="auto">
            <a:xfrm>
              <a:off x="4005263" y="5272881"/>
              <a:ext cx="255588" cy="12700"/>
            </a:xfrm>
            <a:custGeom>
              <a:avLst/>
              <a:gdLst>
                <a:gd name="T0" fmla="*/ 32 w 1344"/>
                <a:gd name="T1" fmla="*/ 0 h 64"/>
                <a:gd name="T2" fmla="*/ 1312 w 1344"/>
                <a:gd name="T3" fmla="*/ 0 h 64"/>
                <a:gd name="T4" fmla="*/ 1344 w 1344"/>
                <a:gd name="T5" fmla="*/ 32 h 64"/>
                <a:gd name="T6" fmla="*/ 1312 w 1344"/>
                <a:gd name="T7" fmla="*/ 64 h 64"/>
                <a:gd name="T8" fmla="*/ 32 w 1344"/>
                <a:gd name="T9" fmla="*/ 64 h 64"/>
                <a:gd name="T10" fmla="*/ 0 w 1344"/>
                <a:gd name="T11" fmla="*/ 32 h 64"/>
                <a:gd name="T12" fmla="*/ 32 w 1344"/>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1344" h="64">
                  <a:moveTo>
                    <a:pt x="32" y="0"/>
                  </a:moveTo>
                  <a:lnTo>
                    <a:pt x="1312" y="0"/>
                  </a:lnTo>
                  <a:cubicBezTo>
                    <a:pt x="1330" y="0"/>
                    <a:pt x="1344" y="15"/>
                    <a:pt x="1344" y="32"/>
                  </a:cubicBezTo>
                  <a:cubicBezTo>
                    <a:pt x="1344" y="50"/>
                    <a:pt x="1330" y="64"/>
                    <a:pt x="1312" y="64"/>
                  </a:cubicBezTo>
                  <a:lnTo>
                    <a:pt x="32" y="64"/>
                  </a:lnTo>
                  <a:cubicBezTo>
                    <a:pt x="15" y="64"/>
                    <a:pt x="0" y="50"/>
                    <a:pt x="0" y="32"/>
                  </a:cubicBezTo>
                  <a:cubicBezTo>
                    <a:pt x="0" y="15"/>
                    <a:pt x="15" y="0"/>
                    <a:pt x="32" y="0"/>
                  </a:cubicBezTo>
                  <a:close/>
                </a:path>
              </a:pathLst>
            </a:custGeom>
            <a:solidFill>
              <a:srgbClr val="C00000"/>
            </a:solidFill>
            <a:ln w="1" cap="flat">
              <a:solidFill>
                <a:srgbClr val="C00000"/>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0000"/>
                </a:solidFill>
                <a:latin typeface="Arial"/>
              </a:endParaRPr>
            </a:p>
          </p:txBody>
        </p:sp>
        <p:sp>
          <p:nvSpPr>
            <p:cNvPr id="10" name="Rectangle 135"/>
            <p:cNvSpPr>
              <a:spLocks noChangeArrowheads="1"/>
            </p:cNvSpPr>
            <p:nvPr/>
          </p:nvSpPr>
          <p:spPr bwMode="auto">
            <a:xfrm>
              <a:off x="4100513" y="5242655"/>
              <a:ext cx="73152" cy="73152"/>
            </a:xfrm>
            <a:prstGeom prst="rect">
              <a:avLst/>
            </a:prstGeom>
            <a:solidFill>
              <a:srgbClr val="C00000"/>
            </a:solidFill>
            <a:ln w="9525">
              <a:solidFill>
                <a:srgbClr val="C00000"/>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0000"/>
                </a:solidFill>
                <a:latin typeface="Arial"/>
              </a:endParaRPr>
            </a:p>
          </p:txBody>
        </p:sp>
        <p:sp>
          <p:nvSpPr>
            <p:cNvPr id="11" name="Rectangle 137"/>
            <p:cNvSpPr>
              <a:spLocks noChangeArrowheads="1"/>
            </p:cNvSpPr>
            <p:nvPr/>
          </p:nvSpPr>
          <p:spPr bwMode="auto">
            <a:xfrm>
              <a:off x="4281488" y="5194300"/>
              <a:ext cx="2333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000" smtClean="0">
                  <a:solidFill>
                    <a:srgbClr val="000000"/>
                  </a:solidFill>
                  <a:latin typeface="Arial" pitchFamily="34" charset="0"/>
                  <a:cs typeface="Arial" pitchFamily="34" charset="0"/>
                </a:rPr>
                <a:t>US</a:t>
              </a:r>
              <a:endParaRPr lang="en-US" smtClean="0">
                <a:solidFill>
                  <a:srgbClr val="000000"/>
                </a:solidFill>
                <a:latin typeface="Arial" pitchFamily="34" charset="0"/>
                <a:cs typeface="Arial" pitchFamily="34" charset="0"/>
              </a:endParaRPr>
            </a:p>
          </p:txBody>
        </p:sp>
        <p:sp>
          <p:nvSpPr>
            <p:cNvPr id="12" name="Freeform 138"/>
            <p:cNvSpPr>
              <a:spLocks/>
            </p:cNvSpPr>
            <p:nvPr/>
          </p:nvSpPr>
          <p:spPr bwMode="auto">
            <a:xfrm>
              <a:off x="4581525" y="5272881"/>
              <a:ext cx="255588" cy="12700"/>
            </a:xfrm>
            <a:custGeom>
              <a:avLst/>
              <a:gdLst>
                <a:gd name="T0" fmla="*/ 32 w 1344"/>
                <a:gd name="T1" fmla="*/ 0 h 64"/>
                <a:gd name="T2" fmla="*/ 1312 w 1344"/>
                <a:gd name="T3" fmla="*/ 0 h 64"/>
                <a:gd name="T4" fmla="*/ 1344 w 1344"/>
                <a:gd name="T5" fmla="*/ 32 h 64"/>
                <a:gd name="T6" fmla="*/ 1312 w 1344"/>
                <a:gd name="T7" fmla="*/ 64 h 64"/>
                <a:gd name="T8" fmla="*/ 32 w 1344"/>
                <a:gd name="T9" fmla="*/ 64 h 64"/>
                <a:gd name="T10" fmla="*/ 0 w 1344"/>
                <a:gd name="T11" fmla="*/ 32 h 64"/>
                <a:gd name="T12" fmla="*/ 32 w 1344"/>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1344" h="64">
                  <a:moveTo>
                    <a:pt x="32" y="0"/>
                  </a:moveTo>
                  <a:lnTo>
                    <a:pt x="1312" y="0"/>
                  </a:lnTo>
                  <a:cubicBezTo>
                    <a:pt x="1330" y="0"/>
                    <a:pt x="1344" y="15"/>
                    <a:pt x="1344" y="32"/>
                  </a:cubicBezTo>
                  <a:cubicBezTo>
                    <a:pt x="1344" y="50"/>
                    <a:pt x="1330" y="64"/>
                    <a:pt x="1312" y="64"/>
                  </a:cubicBezTo>
                  <a:lnTo>
                    <a:pt x="32" y="64"/>
                  </a:lnTo>
                  <a:cubicBezTo>
                    <a:pt x="15" y="64"/>
                    <a:pt x="0" y="50"/>
                    <a:pt x="0" y="32"/>
                  </a:cubicBezTo>
                  <a:cubicBezTo>
                    <a:pt x="0" y="15"/>
                    <a:pt x="15" y="0"/>
                    <a:pt x="32" y="0"/>
                  </a:cubicBezTo>
                  <a:close/>
                </a:path>
              </a:pathLst>
            </a:custGeom>
            <a:solidFill>
              <a:srgbClr val="FB5818"/>
            </a:solidFill>
            <a:ln w="1" cap="flat">
              <a:solidFill>
                <a:srgbClr val="FB5818"/>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0000"/>
                </a:solidFill>
                <a:latin typeface="Arial"/>
              </a:endParaRPr>
            </a:p>
          </p:txBody>
        </p:sp>
        <p:sp>
          <p:nvSpPr>
            <p:cNvPr id="13" name="Freeform 139"/>
            <p:cNvSpPr>
              <a:spLocks/>
            </p:cNvSpPr>
            <p:nvPr/>
          </p:nvSpPr>
          <p:spPr bwMode="auto">
            <a:xfrm>
              <a:off x="4672013" y="5233511"/>
              <a:ext cx="91440" cy="91440"/>
            </a:xfrm>
            <a:custGeom>
              <a:avLst/>
              <a:gdLst>
                <a:gd name="T0" fmla="*/ 24 w 48"/>
                <a:gd name="T1" fmla="*/ 0 h 48"/>
                <a:gd name="T2" fmla="*/ 48 w 48"/>
                <a:gd name="T3" fmla="*/ 48 h 48"/>
                <a:gd name="T4" fmla="*/ 0 w 48"/>
                <a:gd name="T5" fmla="*/ 48 h 48"/>
                <a:gd name="T6" fmla="*/ 24 w 48"/>
                <a:gd name="T7" fmla="*/ 0 h 48"/>
              </a:gdLst>
              <a:ahLst/>
              <a:cxnLst>
                <a:cxn ang="0">
                  <a:pos x="T0" y="T1"/>
                </a:cxn>
                <a:cxn ang="0">
                  <a:pos x="T2" y="T3"/>
                </a:cxn>
                <a:cxn ang="0">
                  <a:pos x="T4" y="T5"/>
                </a:cxn>
                <a:cxn ang="0">
                  <a:pos x="T6" y="T7"/>
                </a:cxn>
              </a:cxnLst>
              <a:rect l="0" t="0" r="r" b="b"/>
              <a:pathLst>
                <a:path w="48" h="48">
                  <a:moveTo>
                    <a:pt x="24" y="0"/>
                  </a:moveTo>
                  <a:lnTo>
                    <a:pt x="48" y="48"/>
                  </a:lnTo>
                  <a:lnTo>
                    <a:pt x="0" y="48"/>
                  </a:lnTo>
                  <a:lnTo>
                    <a:pt x="24" y="0"/>
                  </a:lnTo>
                  <a:close/>
                </a:path>
              </a:pathLst>
            </a:custGeom>
            <a:solidFill>
              <a:srgbClr val="FB5818"/>
            </a:solidFill>
            <a:ln w="9525">
              <a:solidFill>
                <a:srgbClr val="FB5818"/>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0000"/>
                </a:solidFill>
                <a:latin typeface="Arial"/>
              </a:endParaRPr>
            </a:p>
          </p:txBody>
        </p:sp>
        <p:sp>
          <p:nvSpPr>
            <p:cNvPr id="14" name="Rectangle 141"/>
            <p:cNvSpPr>
              <a:spLocks noChangeArrowheads="1"/>
            </p:cNvSpPr>
            <p:nvPr/>
          </p:nvSpPr>
          <p:spPr bwMode="auto">
            <a:xfrm>
              <a:off x="4857750" y="5194300"/>
              <a:ext cx="3730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000" dirty="0" smtClean="0">
                  <a:solidFill>
                    <a:srgbClr val="000000"/>
                  </a:solidFill>
                  <a:latin typeface="Arial" pitchFamily="34" charset="0"/>
                  <a:cs typeface="Arial" pitchFamily="34" charset="0"/>
                </a:rPr>
                <a:t>Brazil</a:t>
              </a:r>
              <a:endParaRPr lang="en-US" dirty="0" smtClean="0">
                <a:solidFill>
                  <a:srgbClr val="000000"/>
                </a:solidFill>
                <a:latin typeface="Arial" pitchFamily="34" charset="0"/>
                <a:cs typeface="Arial" pitchFamily="34" charset="0"/>
              </a:endParaRPr>
            </a:p>
          </p:txBody>
        </p:sp>
        <p:sp>
          <p:nvSpPr>
            <p:cNvPr id="15" name="Freeform 142"/>
            <p:cNvSpPr>
              <a:spLocks/>
            </p:cNvSpPr>
            <p:nvPr/>
          </p:nvSpPr>
          <p:spPr bwMode="auto">
            <a:xfrm>
              <a:off x="5299075" y="5272881"/>
              <a:ext cx="255588" cy="12700"/>
            </a:xfrm>
            <a:custGeom>
              <a:avLst/>
              <a:gdLst>
                <a:gd name="T0" fmla="*/ 32 w 1344"/>
                <a:gd name="T1" fmla="*/ 0 h 64"/>
                <a:gd name="T2" fmla="*/ 1312 w 1344"/>
                <a:gd name="T3" fmla="*/ 0 h 64"/>
                <a:gd name="T4" fmla="*/ 1344 w 1344"/>
                <a:gd name="T5" fmla="*/ 32 h 64"/>
                <a:gd name="T6" fmla="*/ 1312 w 1344"/>
                <a:gd name="T7" fmla="*/ 64 h 64"/>
                <a:gd name="T8" fmla="*/ 32 w 1344"/>
                <a:gd name="T9" fmla="*/ 64 h 64"/>
                <a:gd name="T10" fmla="*/ 0 w 1344"/>
                <a:gd name="T11" fmla="*/ 32 h 64"/>
                <a:gd name="T12" fmla="*/ 32 w 1344"/>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1344" h="64">
                  <a:moveTo>
                    <a:pt x="32" y="0"/>
                  </a:moveTo>
                  <a:lnTo>
                    <a:pt x="1312" y="0"/>
                  </a:lnTo>
                  <a:cubicBezTo>
                    <a:pt x="1330" y="0"/>
                    <a:pt x="1344" y="15"/>
                    <a:pt x="1344" y="32"/>
                  </a:cubicBezTo>
                  <a:cubicBezTo>
                    <a:pt x="1344" y="50"/>
                    <a:pt x="1330" y="64"/>
                    <a:pt x="1312" y="64"/>
                  </a:cubicBezTo>
                  <a:lnTo>
                    <a:pt x="32" y="64"/>
                  </a:lnTo>
                  <a:cubicBezTo>
                    <a:pt x="15" y="64"/>
                    <a:pt x="0" y="50"/>
                    <a:pt x="0" y="32"/>
                  </a:cubicBezTo>
                  <a:cubicBezTo>
                    <a:pt x="0" y="15"/>
                    <a:pt x="15" y="0"/>
                    <a:pt x="32" y="0"/>
                  </a:cubicBez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0000"/>
                </a:solidFill>
                <a:latin typeface="Arial"/>
              </a:endParaRPr>
            </a:p>
          </p:txBody>
        </p:sp>
        <p:sp>
          <p:nvSpPr>
            <p:cNvPr id="16" name="Freeform 143"/>
            <p:cNvSpPr>
              <a:spLocks noEditPoints="1"/>
            </p:cNvSpPr>
            <p:nvPr/>
          </p:nvSpPr>
          <p:spPr bwMode="auto">
            <a:xfrm>
              <a:off x="5389563" y="5241131"/>
              <a:ext cx="76200" cy="76200"/>
            </a:xfrm>
            <a:custGeom>
              <a:avLst/>
              <a:gdLst>
                <a:gd name="T0" fmla="*/ 48 w 48"/>
                <a:gd name="T1" fmla="*/ 48 h 48"/>
                <a:gd name="T2" fmla="*/ 0 w 48"/>
                <a:gd name="T3" fmla="*/ 0 h 48"/>
                <a:gd name="T4" fmla="*/ 48 w 48"/>
                <a:gd name="T5" fmla="*/ 48 h 48"/>
                <a:gd name="T6" fmla="*/ 0 w 48"/>
                <a:gd name="T7" fmla="*/ 48 h 48"/>
                <a:gd name="T8" fmla="*/ 48 w 48"/>
                <a:gd name="T9" fmla="*/ 0 h 48"/>
                <a:gd name="T10" fmla="*/ 0 w 48"/>
                <a:gd name="T11" fmla="*/ 48 h 48"/>
              </a:gdLst>
              <a:ahLst/>
              <a:cxnLst>
                <a:cxn ang="0">
                  <a:pos x="T0" y="T1"/>
                </a:cxn>
                <a:cxn ang="0">
                  <a:pos x="T2" y="T3"/>
                </a:cxn>
                <a:cxn ang="0">
                  <a:pos x="T4" y="T5"/>
                </a:cxn>
                <a:cxn ang="0">
                  <a:pos x="T6" y="T7"/>
                </a:cxn>
                <a:cxn ang="0">
                  <a:pos x="T8" y="T9"/>
                </a:cxn>
                <a:cxn ang="0">
                  <a:pos x="T10" y="T11"/>
                </a:cxn>
              </a:cxnLst>
              <a:rect l="0" t="0" r="r" b="b"/>
              <a:pathLst>
                <a:path w="48" h="48">
                  <a:moveTo>
                    <a:pt x="48" y="48"/>
                  </a:moveTo>
                  <a:lnTo>
                    <a:pt x="0" y="0"/>
                  </a:lnTo>
                  <a:lnTo>
                    <a:pt x="48" y="48"/>
                  </a:lnTo>
                  <a:close/>
                  <a:moveTo>
                    <a:pt x="0" y="48"/>
                  </a:moveTo>
                  <a:lnTo>
                    <a:pt x="48" y="0"/>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0000"/>
                </a:solidFill>
                <a:latin typeface="Arial"/>
              </a:endParaRPr>
            </a:p>
          </p:txBody>
        </p:sp>
        <p:sp>
          <p:nvSpPr>
            <p:cNvPr id="17" name="Freeform 144"/>
            <p:cNvSpPr>
              <a:spLocks noEditPoints="1"/>
            </p:cNvSpPr>
            <p:nvPr/>
          </p:nvSpPr>
          <p:spPr bwMode="auto">
            <a:xfrm>
              <a:off x="5384800" y="5237163"/>
              <a:ext cx="84138" cy="84137"/>
            </a:xfrm>
            <a:custGeom>
              <a:avLst/>
              <a:gdLst>
                <a:gd name="T0" fmla="*/ 48 w 53"/>
                <a:gd name="T1" fmla="*/ 53 h 53"/>
                <a:gd name="T2" fmla="*/ 0 w 53"/>
                <a:gd name="T3" fmla="*/ 5 h 53"/>
                <a:gd name="T4" fmla="*/ 5 w 53"/>
                <a:gd name="T5" fmla="*/ 0 h 53"/>
                <a:gd name="T6" fmla="*/ 53 w 53"/>
                <a:gd name="T7" fmla="*/ 48 h 53"/>
                <a:gd name="T8" fmla="*/ 48 w 53"/>
                <a:gd name="T9" fmla="*/ 53 h 53"/>
                <a:gd name="T10" fmla="*/ 0 w 53"/>
                <a:gd name="T11" fmla="*/ 48 h 53"/>
                <a:gd name="T12" fmla="*/ 48 w 53"/>
                <a:gd name="T13" fmla="*/ 0 h 53"/>
                <a:gd name="T14" fmla="*/ 53 w 53"/>
                <a:gd name="T15" fmla="*/ 5 h 53"/>
                <a:gd name="T16" fmla="*/ 5 w 53"/>
                <a:gd name="T17" fmla="*/ 53 h 53"/>
                <a:gd name="T18" fmla="*/ 0 w 53"/>
                <a:gd name="T19" fmla="*/ 4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3">
                  <a:moveTo>
                    <a:pt x="48" y="53"/>
                  </a:moveTo>
                  <a:lnTo>
                    <a:pt x="0" y="5"/>
                  </a:lnTo>
                  <a:lnTo>
                    <a:pt x="5" y="0"/>
                  </a:lnTo>
                  <a:lnTo>
                    <a:pt x="53" y="48"/>
                  </a:lnTo>
                  <a:lnTo>
                    <a:pt x="48" y="53"/>
                  </a:lnTo>
                  <a:close/>
                  <a:moveTo>
                    <a:pt x="0" y="48"/>
                  </a:moveTo>
                  <a:lnTo>
                    <a:pt x="48" y="0"/>
                  </a:lnTo>
                  <a:lnTo>
                    <a:pt x="53" y="5"/>
                  </a:lnTo>
                  <a:lnTo>
                    <a:pt x="5" y="53"/>
                  </a:lnTo>
                  <a:lnTo>
                    <a:pt x="0" y="48"/>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0000"/>
                </a:solidFill>
                <a:latin typeface="Arial"/>
              </a:endParaRPr>
            </a:p>
          </p:txBody>
        </p:sp>
        <p:sp>
          <p:nvSpPr>
            <p:cNvPr id="18" name="Rectangle 145"/>
            <p:cNvSpPr>
              <a:spLocks noChangeArrowheads="1"/>
            </p:cNvSpPr>
            <p:nvPr/>
          </p:nvSpPr>
          <p:spPr bwMode="auto">
            <a:xfrm>
              <a:off x="5575300" y="5194300"/>
              <a:ext cx="3873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000" smtClean="0">
                  <a:solidFill>
                    <a:srgbClr val="000000"/>
                  </a:solidFill>
                  <a:latin typeface="Arial" pitchFamily="34" charset="0"/>
                  <a:cs typeface="Arial" pitchFamily="34" charset="0"/>
                </a:rPr>
                <a:t>China</a:t>
              </a:r>
              <a:endParaRPr lang="en-US" smtClean="0">
                <a:solidFill>
                  <a:srgbClr val="000000"/>
                </a:solidFill>
                <a:latin typeface="Arial" pitchFamily="34" charset="0"/>
                <a:cs typeface="Arial" pitchFamily="34" charset="0"/>
              </a:endParaRPr>
            </a:p>
          </p:txBody>
        </p:sp>
      </p:grpSp>
      <p:sp>
        <p:nvSpPr>
          <p:cNvPr id="5" name="Rectangle 4"/>
          <p:cNvSpPr/>
          <p:nvPr/>
        </p:nvSpPr>
        <p:spPr>
          <a:xfrm>
            <a:off x="800101" y="6310154"/>
            <a:ext cx="2967018" cy="246221"/>
          </a:xfrm>
          <a:prstGeom prst="rect">
            <a:avLst/>
          </a:prstGeom>
        </p:spPr>
        <p:txBody>
          <a:bodyPr wrap="square">
            <a:spAutoFit/>
          </a:bodyPr>
          <a:lstStyle/>
          <a:p>
            <a:pPr fontAlgn="auto">
              <a:spcBef>
                <a:spcPts val="0"/>
              </a:spcBef>
              <a:spcAft>
                <a:spcPts val="0"/>
              </a:spcAft>
            </a:pPr>
            <a:r>
              <a:rPr lang="en-US" sz="1000" dirty="0">
                <a:solidFill>
                  <a:srgbClr val="000000"/>
                </a:solidFill>
                <a:latin typeface="Arial"/>
              </a:rPr>
              <a:t>Source: Kleiman et al (</a:t>
            </a:r>
            <a:r>
              <a:rPr lang="en-US" sz="1000" dirty="0" smtClean="0">
                <a:solidFill>
                  <a:srgbClr val="000000"/>
                </a:solidFill>
                <a:latin typeface="Arial"/>
              </a:rPr>
              <a:t>2011) </a:t>
            </a:r>
            <a:r>
              <a:rPr lang="en-US" sz="1000" dirty="0">
                <a:solidFill>
                  <a:srgbClr val="000000"/>
                </a:solidFill>
                <a:latin typeface="Arial"/>
              </a:rPr>
              <a:t>Obesity Reviews</a:t>
            </a:r>
          </a:p>
        </p:txBody>
      </p:sp>
    </p:spTree>
    <p:extLst>
      <p:ext uri="{BB962C8B-B14F-4D97-AF65-F5344CB8AC3E}">
        <p14:creationId xmlns:p14="http://schemas.microsoft.com/office/powerpoint/2010/main" val="1537377384"/>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4060853755"/>
              </p:ext>
            </p:extLst>
          </p:nvPr>
        </p:nvGraphicFramePr>
        <p:xfrm>
          <a:off x="342738" y="1062681"/>
          <a:ext cx="4265469" cy="45194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p:cNvGraphicFramePr/>
          <p:nvPr>
            <p:extLst>
              <p:ext uri="{D42A27DB-BD31-4B8C-83A1-F6EECF244321}">
                <p14:modId xmlns:p14="http://schemas.microsoft.com/office/powerpoint/2010/main" val="3230572122"/>
              </p:ext>
            </p:extLst>
          </p:nvPr>
        </p:nvGraphicFramePr>
        <p:xfrm>
          <a:off x="4607958" y="846138"/>
          <a:ext cx="4279324" cy="4776818"/>
        </p:xfrm>
        <a:graphic>
          <a:graphicData uri="http://schemas.openxmlformats.org/drawingml/2006/chart">
            <c:chart xmlns:c="http://schemas.openxmlformats.org/drawingml/2006/chart" xmlns:r="http://schemas.openxmlformats.org/officeDocument/2006/relationships" r:id="rId3"/>
          </a:graphicData>
        </a:graphic>
      </p:graphicFrame>
      <p:grpSp>
        <p:nvGrpSpPr>
          <p:cNvPr id="18" name="Group 17"/>
          <p:cNvGrpSpPr/>
          <p:nvPr/>
        </p:nvGrpSpPr>
        <p:grpSpPr>
          <a:xfrm>
            <a:off x="1365995" y="5676914"/>
            <a:ext cx="6344771" cy="194969"/>
            <a:chOff x="2000737" y="6491288"/>
            <a:chExt cx="5765331" cy="184666"/>
          </a:xfrm>
        </p:grpSpPr>
        <p:grpSp>
          <p:nvGrpSpPr>
            <p:cNvPr id="19" name="Group 18"/>
            <p:cNvGrpSpPr/>
            <p:nvPr/>
          </p:nvGrpSpPr>
          <p:grpSpPr>
            <a:xfrm>
              <a:off x="2000737" y="6491288"/>
              <a:ext cx="1099510" cy="184666"/>
              <a:chOff x="2000737" y="6491288"/>
              <a:chExt cx="1099510" cy="184666"/>
            </a:xfrm>
          </p:grpSpPr>
          <p:sp>
            <p:nvSpPr>
              <p:cNvPr id="29" name="Rectangle 171"/>
              <p:cNvSpPr>
                <a:spLocks noChangeArrowheads="1"/>
              </p:cNvSpPr>
              <p:nvPr/>
            </p:nvSpPr>
            <p:spPr bwMode="auto">
              <a:xfrm>
                <a:off x="2174609" y="6491288"/>
                <a:ext cx="92563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200" dirty="0" smtClean="0">
                    <a:solidFill>
                      <a:srgbClr val="000000"/>
                    </a:solidFill>
                    <a:latin typeface="Arial"/>
                  </a:rPr>
                  <a:t>Bottled Water</a:t>
                </a:r>
              </a:p>
            </p:txBody>
          </p:sp>
          <p:sp>
            <p:nvSpPr>
              <p:cNvPr id="30" name="Rectangle 29"/>
              <p:cNvSpPr/>
              <p:nvPr/>
            </p:nvSpPr>
            <p:spPr>
              <a:xfrm>
                <a:off x="2000737" y="6507346"/>
                <a:ext cx="137160" cy="13716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grpSp>
          <p:nvGrpSpPr>
            <p:cNvPr id="20" name="Group 19"/>
            <p:cNvGrpSpPr/>
            <p:nvPr/>
          </p:nvGrpSpPr>
          <p:grpSpPr>
            <a:xfrm>
              <a:off x="3177040" y="6491288"/>
              <a:ext cx="950338" cy="184666"/>
              <a:chOff x="3213697" y="6491288"/>
              <a:chExt cx="950338" cy="184666"/>
            </a:xfrm>
          </p:grpSpPr>
          <p:sp>
            <p:nvSpPr>
              <p:cNvPr id="27" name="Rectangle 173"/>
              <p:cNvSpPr>
                <a:spLocks noChangeArrowheads="1"/>
              </p:cNvSpPr>
              <p:nvPr/>
            </p:nvSpPr>
            <p:spPr bwMode="auto">
              <a:xfrm>
                <a:off x="3372152" y="6491288"/>
                <a:ext cx="791883"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200" dirty="0" smtClean="0">
                    <a:solidFill>
                      <a:srgbClr val="000000"/>
                    </a:solidFill>
                    <a:latin typeface="Arial"/>
                  </a:rPr>
                  <a:t>Carbonates</a:t>
                </a:r>
              </a:p>
            </p:txBody>
          </p:sp>
          <p:sp>
            <p:nvSpPr>
              <p:cNvPr id="28" name="Rectangle 27"/>
              <p:cNvSpPr/>
              <p:nvPr/>
            </p:nvSpPr>
            <p:spPr>
              <a:xfrm>
                <a:off x="3213697" y="6507346"/>
                <a:ext cx="137160" cy="13716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grpSp>
          <p:nvGrpSpPr>
            <p:cNvPr id="21" name="Group 20"/>
            <p:cNvGrpSpPr/>
            <p:nvPr/>
          </p:nvGrpSpPr>
          <p:grpSpPr>
            <a:xfrm>
              <a:off x="4214496" y="6491288"/>
              <a:ext cx="1593241" cy="184666"/>
              <a:chOff x="4205282" y="6491288"/>
              <a:chExt cx="1593241" cy="184666"/>
            </a:xfrm>
          </p:grpSpPr>
          <p:sp>
            <p:nvSpPr>
              <p:cNvPr id="25" name="Rectangle 175"/>
              <p:cNvSpPr>
                <a:spLocks noChangeArrowheads="1"/>
              </p:cNvSpPr>
              <p:nvPr/>
            </p:nvSpPr>
            <p:spPr bwMode="auto">
              <a:xfrm>
                <a:off x="4365887" y="6491288"/>
                <a:ext cx="1432636"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200" dirty="0" smtClean="0">
                    <a:solidFill>
                      <a:srgbClr val="000000"/>
                    </a:solidFill>
                    <a:latin typeface="Arial"/>
                  </a:rPr>
                  <a:t>Fruit/Vegetable Juice</a:t>
                </a:r>
              </a:p>
            </p:txBody>
          </p:sp>
          <p:sp>
            <p:nvSpPr>
              <p:cNvPr id="26" name="Rectangle 25"/>
              <p:cNvSpPr/>
              <p:nvPr/>
            </p:nvSpPr>
            <p:spPr>
              <a:xfrm>
                <a:off x="4205282" y="6507346"/>
                <a:ext cx="137160" cy="137160"/>
              </a:xfrm>
              <a:prstGeom prst="rect">
                <a:avLst/>
              </a:prstGeom>
              <a:solidFill>
                <a:srgbClr val="BFBFB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grpSp>
          <p:nvGrpSpPr>
            <p:cNvPr id="22" name="Group 21"/>
            <p:cNvGrpSpPr/>
            <p:nvPr/>
          </p:nvGrpSpPr>
          <p:grpSpPr>
            <a:xfrm>
              <a:off x="5850417" y="6491288"/>
              <a:ext cx="1915651" cy="184666"/>
              <a:chOff x="5850417" y="6491288"/>
              <a:chExt cx="1915651" cy="184666"/>
            </a:xfrm>
          </p:grpSpPr>
          <p:sp>
            <p:nvSpPr>
              <p:cNvPr id="23" name="Rectangle 177"/>
              <p:cNvSpPr>
                <a:spLocks noChangeArrowheads="1"/>
              </p:cNvSpPr>
              <p:nvPr/>
            </p:nvSpPr>
            <p:spPr bwMode="auto">
              <a:xfrm>
                <a:off x="6017191" y="6491288"/>
                <a:ext cx="1748877"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200" dirty="0" smtClean="0">
                    <a:solidFill>
                      <a:srgbClr val="000000"/>
                    </a:solidFill>
                    <a:latin typeface="Arial"/>
                  </a:rPr>
                  <a:t>Sports and Energy Drinks</a:t>
                </a:r>
              </a:p>
            </p:txBody>
          </p:sp>
          <p:sp>
            <p:nvSpPr>
              <p:cNvPr id="24" name="Rectangle 23"/>
              <p:cNvSpPr/>
              <p:nvPr/>
            </p:nvSpPr>
            <p:spPr>
              <a:xfrm>
                <a:off x="5850417" y="6507346"/>
                <a:ext cx="137160" cy="137160"/>
              </a:xfrm>
              <a:prstGeom prst="rect">
                <a:avLst/>
              </a:prstGeom>
              <a:solidFill>
                <a:srgbClr val="FB581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grpSp>
      <p:sp>
        <p:nvSpPr>
          <p:cNvPr id="31" name="Title 1"/>
          <p:cNvSpPr txBox="1">
            <a:spLocks/>
          </p:cNvSpPr>
          <p:nvPr/>
        </p:nvSpPr>
        <p:spPr>
          <a:xfrm>
            <a:off x="458792" y="274638"/>
            <a:ext cx="8226425" cy="1143000"/>
          </a:xfrm>
          <a:prstGeom prst="rect">
            <a:avLst/>
          </a:prstGeom>
        </p:spPr>
        <p:txBody>
          <a:bodyPr anchor="ctr" anchorCtr="1"/>
          <a:lst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eaLnBrk="0" fontAlgn="base" hangingPunct="0">
              <a:spcBef>
                <a:spcPct val="0"/>
              </a:spcBef>
              <a:spcAft>
                <a:spcPct val="0"/>
              </a:spcAft>
              <a:defRPr sz="3600" b="1">
                <a:solidFill>
                  <a:schemeClr val="tx1"/>
                </a:solidFill>
                <a:latin typeface="Arial" charset="0"/>
              </a:defRPr>
            </a:lvl6pPr>
            <a:lvl7pPr marL="914400" algn="ctr" rtl="0" eaLnBrk="0" fontAlgn="base" hangingPunct="0">
              <a:spcBef>
                <a:spcPct val="0"/>
              </a:spcBef>
              <a:spcAft>
                <a:spcPct val="0"/>
              </a:spcAft>
              <a:defRPr sz="3600" b="1">
                <a:solidFill>
                  <a:schemeClr val="tx1"/>
                </a:solidFill>
                <a:latin typeface="Arial" charset="0"/>
              </a:defRPr>
            </a:lvl7pPr>
            <a:lvl8pPr marL="1371600" algn="ctr" rtl="0" eaLnBrk="0" fontAlgn="base" hangingPunct="0">
              <a:spcBef>
                <a:spcPct val="0"/>
              </a:spcBef>
              <a:spcAft>
                <a:spcPct val="0"/>
              </a:spcAft>
              <a:defRPr sz="3600" b="1">
                <a:solidFill>
                  <a:schemeClr val="tx1"/>
                </a:solidFill>
                <a:latin typeface="Arial" charset="0"/>
              </a:defRPr>
            </a:lvl8pPr>
            <a:lvl9pPr marL="1828800" algn="ctr" rtl="0" eaLnBrk="0" fontAlgn="base" hangingPunct="0">
              <a:spcBef>
                <a:spcPct val="0"/>
              </a:spcBef>
              <a:spcAft>
                <a:spcPct val="0"/>
              </a:spcAft>
              <a:defRPr sz="3600" b="1">
                <a:solidFill>
                  <a:schemeClr val="tx1"/>
                </a:solidFill>
                <a:latin typeface="Arial" charset="0"/>
              </a:defRPr>
            </a:lvl9pPr>
          </a:lstStyle>
          <a:p>
            <a:r>
              <a:rPr lang="en-US" sz="2000" b="0" dirty="0">
                <a:solidFill>
                  <a:srgbClr val="000000"/>
                </a:solidFill>
              </a:rPr>
              <a:t>Brazilian Trends 2000-2010 in Daily </a:t>
            </a:r>
            <a:r>
              <a:rPr lang="en-US" sz="2000" b="0" dirty="0" smtClean="0">
                <a:solidFill>
                  <a:srgbClr val="000000"/>
                </a:solidFill>
              </a:rPr>
              <a:t>Calories</a:t>
            </a:r>
            <a:endParaRPr lang="en-US" sz="2000" b="0" dirty="0">
              <a:solidFill>
                <a:srgbClr val="000000"/>
              </a:solidFill>
            </a:endParaRPr>
          </a:p>
        </p:txBody>
      </p:sp>
      <p:sp>
        <p:nvSpPr>
          <p:cNvPr id="32" name="Rectangle 31"/>
          <p:cNvSpPr/>
          <p:nvPr/>
        </p:nvSpPr>
        <p:spPr>
          <a:xfrm>
            <a:off x="790486" y="6315635"/>
            <a:ext cx="4572000" cy="246221"/>
          </a:xfrm>
          <a:prstGeom prst="rect">
            <a:avLst/>
          </a:prstGeom>
        </p:spPr>
        <p:txBody>
          <a:bodyPr>
            <a:spAutoFit/>
          </a:bodyPr>
          <a:lstStyle/>
          <a:p>
            <a:pPr fontAlgn="auto">
              <a:spcBef>
                <a:spcPts val="0"/>
              </a:spcBef>
              <a:spcAft>
                <a:spcPts val="0"/>
              </a:spcAft>
            </a:pPr>
            <a:r>
              <a:rPr lang="en-US" sz="1000" dirty="0">
                <a:solidFill>
                  <a:srgbClr val="000000"/>
                </a:solidFill>
                <a:latin typeface="Arial"/>
              </a:rPr>
              <a:t>Source: </a:t>
            </a:r>
            <a:r>
              <a:rPr lang="en-US" sz="1000" dirty="0" err="1">
                <a:solidFill>
                  <a:srgbClr val="000000"/>
                </a:solidFill>
                <a:latin typeface="Arial"/>
              </a:rPr>
              <a:t>Kleiman</a:t>
            </a:r>
            <a:r>
              <a:rPr lang="en-US" sz="1000" dirty="0">
                <a:solidFill>
                  <a:srgbClr val="000000"/>
                </a:solidFill>
                <a:latin typeface="Arial"/>
              </a:rPr>
              <a:t> et al (2011) Obesity Reviews</a:t>
            </a:r>
          </a:p>
        </p:txBody>
      </p:sp>
    </p:spTree>
    <p:extLst>
      <p:ext uri="{BB962C8B-B14F-4D97-AF65-F5344CB8AC3E}">
        <p14:creationId xmlns:p14="http://schemas.microsoft.com/office/powerpoint/2010/main" val="801184869"/>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 name="Chart 19"/>
          <p:cNvGraphicFramePr/>
          <p:nvPr>
            <p:extLst>
              <p:ext uri="{D42A27DB-BD31-4B8C-83A1-F6EECF244321}">
                <p14:modId xmlns:p14="http://schemas.microsoft.com/office/powerpoint/2010/main" val="3280436082"/>
              </p:ext>
            </p:extLst>
          </p:nvPr>
        </p:nvGraphicFramePr>
        <p:xfrm>
          <a:off x="322306" y="1125415"/>
          <a:ext cx="4423447" cy="44938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hart 20"/>
          <p:cNvGraphicFramePr/>
          <p:nvPr>
            <p:extLst>
              <p:ext uri="{D42A27DB-BD31-4B8C-83A1-F6EECF244321}">
                <p14:modId xmlns:p14="http://schemas.microsoft.com/office/powerpoint/2010/main" val="2386147162"/>
              </p:ext>
            </p:extLst>
          </p:nvPr>
        </p:nvGraphicFramePr>
        <p:xfrm>
          <a:off x="4571769" y="867509"/>
          <a:ext cx="4345354" cy="496276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806403" y="6303937"/>
            <a:ext cx="2787943" cy="246221"/>
          </a:xfrm>
          <a:prstGeom prst="rect">
            <a:avLst/>
          </a:prstGeom>
        </p:spPr>
        <p:txBody>
          <a:bodyPr wrap="none">
            <a:spAutoFit/>
          </a:bodyPr>
          <a:lstStyle/>
          <a:p>
            <a:pPr fontAlgn="auto">
              <a:spcBef>
                <a:spcPts val="0"/>
              </a:spcBef>
              <a:spcAft>
                <a:spcPts val="0"/>
              </a:spcAft>
            </a:pPr>
            <a:r>
              <a:rPr lang="en-US" sz="1000" dirty="0">
                <a:solidFill>
                  <a:srgbClr val="000000"/>
                </a:solidFill>
                <a:latin typeface="Arial"/>
              </a:rPr>
              <a:t>Source: </a:t>
            </a:r>
            <a:r>
              <a:rPr lang="en-US" sz="1000" dirty="0" err="1">
                <a:solidFill>
                  <a:srgbClr val="000000"/>
                </a:solidFill>
                <a:latin typeface="Arial"/>
              </a:rPr>
              <a:t>Kleiman</a:t>
            </a:r>
            <a:r>
              <a:rPr lang="en-US" sz="1000">
                <a:solidFill>
                  <a:srgbClr val="000000"/>
                </a:solidFill>
                <a:latin typeface="Arial"/>
              </a:rPr>
              <a:t> et al (2011) Obesity Reviews</a:t>
            </a:r>
            <a:endParaRPr lang="en-US" sz="1000" dirty="0">
              <a:solidFill>
                <a:srgbClr val="000000"/>
              </a:solidFill>
              <a:latin typeface="Arial"/>
            </a:endParaRPr>
          </a:p>
        </p:txBody>
      </p:sp>
      <p:sp>
        <p:nvSpPr>
          <p:cNvPr id="24" name="Title 1"/>
          <p:cNvSpPr txBox="1">
            <a:spLocks/>
          </p:cNvSpPr>
          <p:nvPr/>
        </p:nvSpPr>
        <p:spPr>
          <a:xfrm>
            <a:off x="458792" y="274638"/>
            <a:ext cx="8226425" cy="1143000"/>
          </a:xfrm>
          <a:prstGeom prst="rect">
            <a:avLst/>
          </a:prstGeom>
        </p:spPr>
        <p:txBody>
          <a:bodyPr anchor="ctr" anchorCtr="1"/>
          <a:lst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eaLnBrk="0" fontAlgn="base" hangingPunct="0">
              <a:spcBef>
                <a:spcPct val="0"/>
              </a:spcBef>
              <a:spcAft>
                <a:spcPct val="0"/>
              </a:spcAft>
              <a:defRPr sz="3600" b="1">
                <a:solidFill>
                  <a:schemeClr val="tx1"/>
                </a:solidFill>
                <a:latin typeface="Arial" charset="0"/>
              </a:defRPr>
            </a:lvl6pPr>
            <a:lvl7pPr marL="914400" algn="ctr" rtl="0" eaLnBrk="0" fontAlgn="base" hangingPunct="0">
              <a:spcBef>
                <a:spcPct val="0"/>
              </a:spcBef>
              <a:spcAft>
                <a:spcPct val="0"/>
              </a:spcAft>
              <a:defRPr sz="3600" b="1">
                <a:solidFill>
                  <a:schemeClr val="tx1"/>
                </a:solidFill>
                <a:latin typeface="Arial" charset="0"/>
              </a:defRPr>
            </a:lvl7pPr>
            <a:lvl8pPr marL="1371600" algn="ctr" rtl="0" eaLnBrk="0" fontAlgn="base" hangingPunct="0">
              <a:spcBef>
                <a:spcPct val="0"/>
              </a:spcBef>
              <a:spcAft>
                <a:spcPct val="0"/>
              </a:spcAft>
              <a:defRPr sz="3600" b="1">
                <a:solidFill>
                  <a:schemeClr val="tx1"/>
                </a:solidFill>
                <a:latin typeface="Arial" charset="0"/>
              </a:defRPr>
            </a:lvl8pPr>
            <a:lvl9pPr marL="1828800" algn="ctr" rtl="0" eaLnBrk="0" fontAlgn="base" hangingPunct="0">
              <a:spcBef>
                <a:spcPct val="0"/>
              </a:spcBef>
              <a:spcAft>
                <a:spcPct val="0"/>
              </a:spcAft>
              <a:defRPr sz="3600" b="1">
                <a:solidFill>
                  <a:schemeClr val="tx1"/>
                </a:solidFill>
                <a:latin typeface="Arial" charset="0"/>
              </a:defRPr>
            </a:lvl9pPr>
          </a:lstStyle>
          <a:p>
            <a:r>
              <a:rPr lang="en-US" sz="2000" b="0" dirty="0">
                <a:solidFill>
                  <a:srgbClr val="000000"/>
                </a:solidFill>
              </a:rPr>
              <a:t>Chinese Trends 2000-2010 in Daily Calories</a:t>
            </a:r>
          </a:p>
        </p:txBody>
      </p:sp>
    </p:spTree>
    <p:extLst>
      <p:ext uri="{BB962C8B-B14F-4D97-AF65-F5344CB8AC3E}">
        <p14:creationId xmlns:p14="http://schemas.microsoft.com/office/powerpoint/2010/main" val="3320066030"/>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869214668"/>
              </p:ext>
            </p:extLst>
          </p:nvPr>
        </p:nvGraphicFramePr>
        <p:xfrm>
          <a:off x="35859" y="475128"/>
          <a:ext cx="8884023" cy="5074025"/>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815788" y="6302497"/>
            <a:ext cx="6994927" cy="400110"/>
          </a:xfrm>
          <a:prstGeom prst="rect">
            <a:avLst/>
          </a:prstGeom>
        </p:spPr>
        <p:txBody>
          <a:bodyPr wrap="square">
            <a:spAutoFit/>
          </a:bodyPr>
          <a:lstStyle/>
          <a:p>
            <a:pPr fontAlgn="auto">
              <a:spcBef>
                <a:spcPts val="0"/>
              </a:spcBef>
              <a:spcAft>
                <a:spcPts val="0"/>
              </a:spcAft>
            </a:pPr>
            <a:r>
              <a:rPr lang="en-US" sz="1000" dirty="0">
                <a:solidFill>
                  <a:prstClr val="black"/>
                </a:solidFill>
              </a:rPr>
              <a:t>Source: </a:t>
            </a:r>
            <a:r>
              <a:rPr lang="en-US" sz="1000" dirty="0" err="1">
                <a:solidFill>
                  <a:prstClr val="black"/>
                </a:solidFill>
              </a:rPr>
              <a:t>Euromonitor</a:t>
            </a:r>
            <a:r>
              <a:rPr lang="en-US" sz="1000" dirty="0">
                <a:solidFill>
                  <a:prstClr val="black"/>
                </a:solidFill>
              </a:rPr>
              <a:t> Passport International with country-specific kcal data added </a:t>
            </a:r>
            <a:r>
              <a:rPr lang="en-US" sz="1000" dirty="0">
                <a:solidFill>
                  <a:prstClr val="black"/>
                </a:solidFill>
                <a:latin typeface="Arial" panose="020B0604020202020204" pitchFamily="34" charset="0"/>
                <a:cs typeface="Arial" panose="020B0604020202020204" pitchFamily="34" charset="0"/>
              </a:rPr>
              <a:t>(not for use or quotation)  (Popkin and Hawkes, Lancet Diabetes for fall/winter)</a:t>
            </a:r>
          </a:p>
        </p:txBody>
      </p:sp>
      <p:sp>
        <p:nvSpPr>
          <p:cNvPr id="5" name="Title 1"/>
          <p:cNvSpPr txBox="1">
            <a:spLocks/>
          </p:cNvSpPr>
          <p:nvPr/>
        </p:nvSpPr>
        <p:spPr>
          <a:xfrm>
            <a:off x="1231323" y="124691"/>
            <a:ext cx="6681354" cy="1292947"/>
          </a:xfrm>
          <a:prstGeom prst="rect">
            <a:avLst/>
          </a:prstGeom>
        </p:spPr>
        <p:txBody>
          <a:bodyPr anchor="ctr" anchorCtr="1"/>
          <a:lst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eaLnBrk="0" fontAlgn="base" hangingPunct="0">
              <a:spcBef>
                <a:spcPct val="0"/>
              </a:spcBef>
              <a:spcAft>
                <a:spcPct val="0"/>
              </a:spcAft>
              <a:defRPr sz="3600" b="1">
                <a:solidFill>
                  <a:schemeClr val="tx1"/>
                </a:solidFill>
                <a:latin typeface="Arial" charset="0"/>
              </a:defRPr>
            </a:lvl6pPr>
            <a:lvl7pPr marL="914400" algn="ctr" rtl="0" eaLnBrk="0" fontAlgn="base" hangingPunct="0">
              <a:spcBef>
                <a:spcPct val="0"/>
              </a:spcBef>
              <a:spcAft>
                <a:spcPct val="0"/>
              </a:spcAft>
              <a:defRPr sz="3600" b="1">
                <a:solidFill>
                  <a:schemeClr val="tx1"/>
                </a:solidFill>
                <a:latin typeface="Arial" charset="0"/>
              </a:defRPr>
            </a:lvl7pPr>
            <a:lvl8pPr marL="1371600" algn="ctr" rtl="0" eaLnBrk="0" fontAlgn="base" hangingPunct="0">
              <a:spcBef>
                <a:spcPct val="0"/>
              </a:spcBef>
              <a:spcAft>
                <a:spcPct val="0"/>
              </a:spcAft>
              <a:defRPr sz="3600" b="1">
                <a:solidFill>
                  <a:schemeClr val="tx1"/>
                </a:solidFill>
                <a:latin typeface="Arial" charset="0"/>
              </a:defRPr>
            </a:lvl8pPr>
            <a:lvl9pPr marL="1828800" algn="ctr" rtl="0" eaLnBrk="0" fontAlgn="base" hangingPunct="0">
              <a:spcBef>
                <a:spcPct val="0"/>
              </a:spcBef>
              <a:spcAft>
                <a:spcPct val="0"/>
              </a:spcAft>
              <a:defRPr sz="3600" b="1">
                <a:solidFill>
                  <a:schemeClr val="tx1"/>
                </a:solidFill>
                <a:latin typeface="Arial" charset="0"/>
              </a:defRPr>
            </a:lvl9pPr>
          </a:lstStyle>
          <a:p>
            <a:pPr>
              <a:defRPr sz="1800" b="1" i="0" u="none" strike="noStrike" kern="1200" baseline="0">
                <a:solidFill>
                  <a:prstClr val="black"/>
                </a:solidFill>
                <a:latin typeface="+mn-lt"/>
                <a:ea typeface="+mn-ea"/>
                <a:cs typeface="+mn-cs"/>
              </a:defRPr>
            </a:pPr>
            <a:r>
              <a:rPr lang="en-US" sz="2000" b="0" dirty="0">
                <a:solidFill>
                  <a:prstClr val="black"/>
                </a:solidFill>
                <a:latin typeface="Arial" panose="020B0604020202020204" pitchFamily="34" charset="0"/>
                <a:cs typeface="Arial" panose="020B0604020202020204" pitchFamily="34" charset="0"/>
              </a:rPr>
              <a:t>Volume (mL) </a:t>
            </a:r>
            <a:r>
              <a:rPr lang="en-US" sz="2000" b="0" dirty="0" smtClean="0">
                <a:solidFill>
                  <a:prstClr val="black"/>
                </a:solidFill>
                <a:latin typeface="Arial" panose="020B0604020202020204" pitchFamily="34" charset="0"/>
                <a:cs typeface="Arial" panose="020B0604020202020204" pitchFamily="34" charset="0"/>
              </a:rPr>
              <a:t>Trends </a:t>
            </a:r>
            <a:r>
              <a:rPr lang="en-US" sz="2000" b="0" dirty="0">
                <a:solidFill>
                  <a:prstClr val="black"/>
                </a:solidFill>
                <a:latin typeface="Arial" panose="020B0604020202020204" pitchFamily="34" charset="0"/>
                <a:cs typeface="Arial" panose="020B0604020202020204" pitchFamily="34" charset="0"/>
              </a:rPr>
              <a:t>in </a:t>
            </a:r>
            <a:r>
              <a:rPr lang="en-US" sz="2000" b="0" dirty="0" smtClean="0">
                <a:solidFill>
                  <a:prstClr val="black"/>
                </a:solidFill>
                <a:latin typeface="Arial" panose="020B0604020202020204" pitchFamily="34" charset="0"/>
                <a:cs typeface="Arial" panose="020B0604020202020204" pitchFamily="34" charset="0"/>
              </a:rPr>
              <a:t>Sugar-Sweetened Beverage Sales </a:t>
            </a:r>
            <a:r>
              <a:rPr lang="en-US" sz="2000" b="0" dirty="0">
                <a:solidFill>
                  <a:prstClr val="black"/>
                </a:solidFill>
                <a:latin typeface="Arial" panose="020B0604020202020204" pitchFamily="34" charset="0"/>
                <a:cs typeface="Arial" panose="020B0604020202020204" pitchFamily="34" charset="0"/>
              </a:rPr>
              <a:t>per </a:t>
            </a:r>
            <a:r>
              <a:rPr lang="en-US" sz="2000" b="0" dirty="0" smtClean="0">
                <a:solidFill>
                  <a:prstClr val="black"/>
                </a:solidFill>
                <a:latin typeface="Arial" panose="020B0604020202020204" pitchFamily="34" charset="0"/>
                <a:cs typeface="Arial" panose="020B0604020202020204" pitchFamily="34" charset="0"/>
              </a:rPr>
              <a:t>Capita </a:t>
            </a:r>
            <a:r>
              <a:rPr lang="en-US" sz="2000" b="0" dirty="0">
                <a:solidFill>
                  <a:prstClr val="black"/>
                </a:solidFill>
                <a:latin typeface="Arial" panose="020B0604020202020204" pitchFamily="34" charset="0"/>
                <a:cs typeface="Arial" panose="020B0604020202020204" pitchFamily="34" charset="0"/>
              </a:rPr>
              <a:t>per </a:t>
            </a:r>
            <a:r>
              <a:rPr lang="en-US" sz="2000" b="0" dirty="0" smtClean="0">
                <a:solidFill>
                  <a:prstClr val="black"/>
                </a:solidFill>
                <a:latin typeface="Arial" panose="020B0604020202020204" pitchFamily="34" charset="0"/>
                <a:cs typeface="Arial" panose="020B0604020202020204" pitchFamily="34" charset="0"/>
              </a:rPr>
              <a:t>Day </a:t>
            </a:r>
            <a:r>
              <a:rPr lang="en-US" sz="2000" b="0" dirty="0">
                <a:solidFill>
                  <a:prstClr val="black"/>
                </a:solidFill>
                <a:latin typeface="Arial" panose="020B0604020202020204" pitchFamily="34" charset="0"/>
                <a:cs typeface="Arial" panose="020B0604020202020204" pitchFamily="34" charset="0"/>
              </a:rPr>
              <a:t>in China, 2000-2014</a:t>
            </a:r>
          </a:p>
        </p:txBody>
      </p:sp>
    </p:spTree>
    <p:extLst>
      <p:ext uri="{BB962C8B-B14F-4D97-AF65-F5344CB8AC3E}">
        <p14:creationId xmlns:p14="http://schemas.microsoft.com/office/powerpoint/2010/main" val="4054880303"/>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584200"/>
            <a:ext cx="6803539" cy="4414510"/>
          </a:xfrm>
          <a:prstGeom prst="rect">
            <a:avLst/>
          </a:prstGeom>
        </p:spPr>
      </p:pic>
    </p:spTree>
    <p:extLst>
      <p:ext uri="{BB962C8B-B14F-4D97-AF65-F5344CB8AC3E}">
        <p14:creationId xmlns:p14="http://schemas.microsoft.com/office/powerpoint/2010/main" val="1831099874"/>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8611" y="2027964"/>
            <a:ext cx="8129954" cy="2050072"/>
          </a:xfrm>
          <a:noFill/>
          <a:effectLst/>
        </p:spPr>
        <p:txBody>
          <a:bodyPr/>
          <a:lstStyle/>
          <a:p>
            <a:pPr algn="ctr"/>
            <a:r>
              <a:rPr lang="en-US" sz="3600" cap="none" dirty="0" smtClean="0"/>
              <a:t>4. Low-caloric Sweeteners</a:t>
            </a:r>
            <a:br>
              <a:rPr lang="en-US" sz="3600" cap="none" dirty="0" smtClean="0"/>
            </a:br>
            <a:r>
              <a:rPr lang="en-US" sz="3200" cap="none" dirty="0" smtClean="0"/>
              <a:t>(Diet Sweeteners but with a few Kcals)</a:t>
            </a:r>
            <a:endParaRPr lang="en-US" sz="3200" cap="none" dirty="0"/>
          </a:p>
        </p:txBody>
      </p:sp>
    </p:spTree>
    <p:extLst>
      <p:ext uri="{BB962C8B-B14F-4D97-AF65-F5344CB8AC3E}">
        <p14:creationId xmlns:p14="http://schemas.microsoft.com/office/powerpoint/2010/main" val="977236492"/>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idx="4294967295"/>
          </p:nvPr>
        </p:nvSpPr>
        <p:spPr>
          <a:xfrm>
            <a:off x="457200" y="274638"/>
            <a:ext cx="8191500" cy="1143000"/>
          </a:xfrm>
        </p:spPr>
        <p:txBody>
          <a:bodyPr anchorCtr="1"/>
          <a:lstStyle/>
          <a:p>
            <a:pPr eaLnBrk="1" hangingPunct="1"/>
            <a:r>
              <a:rPr lang="en-US" sz="2800" dirty="0" smtClean="0"/>
              <a:t>Examples of </a:t>
            </a:r>
            <a:r>
              <a:rPr lang="en-US" sz="2800" dirty="0"/>
              <a:t>M</a:t>
            </a:r>
            <a:r>
              <a:rPr lang="en-US" sz="2800" dirty="0" smtClean="0"/>
              <a:t>ajor Low Calorie Sweeteners Used in Diet Beverages  (Now Dozens of Low Calorie Sweeteners)</a:t>
            </a:r>
          </a:p>
        </p:txBody>
      </p:sp>
      <p:sp>
        <p:nvSpPr>
          <p:cNvPr id="266243" name="Rectangle 3"/>
          <p:cNvSpPr>
            <a:spLocks noGrp="1" noChangeArrowheads="1"/>
          </p:cNvSpPr>
          <p:nvPr>
            <p:ph idx="4294967295"/>
          </p:nvPr>
        </p:nvSpPr>
        <p:spPr>
          <a:xfrm>
            <a:off x="1009650" y="1620981"/>
            <a:ext cx="8134350" cy="3584431"/>
          </a:xfrm>
        </p:spPr>
        <p:txBody>
          <a:bodyPr/>
          <a:lstStyle/>
          <a:p>
            <a:pPr eaLnBrk="1" hangingPunct="1">
              <a:lnSpc>
                <a:spcPts val="2500"/>
              </a:lnSpc>
              <a:spcAft>
                <a:spcPts val="500"/>
              </a:spcAft>
            </a:pPr>
            <a:r>
              <a:rPr lang="en-US" sz="2100" dirty="0" smtClean="0"/>
              <a:t>Sweetened diet beverages: Complex.  Our work in process suggests it is the diet linked with these beverages that determines the effect and not the diet beverages (see Mattes and Popkin, AJCN (2009) 84)</a:t>
            </a:r>
          </a:p>
          <a:p>
            <a:pPr>
              <a:lnSpc>
                <a:spcPts val="2500"/>
              </a:lnSpc>
              <a:spcAft>
                <a:spcPts val="500"/>
              </a:spcAft>
            </a:pPr>
            <a:r>
              <a:rPr lang="en-US" sz="2100" dirty="0" err="1" smtClean="0"/>
              <a:t>Acesulfame</a:t>
            </a:r>
            <a:r>
              <a:rPr lang="en-US" sz="2100" dirty="0" smtClean="0"/>
              <a:t> K (</a:t>
            </a:r>
            <a:r>
              <a:rPr lang="en-US" sz="2100" dirty="0" err="1" smtClean="0"/>
              <a:t>Sunett</a:t>
            </a:r>
            <a:r>
              <a:rPr lang="en-US" sz="2100" dirty="0" smtClean="0"/>
              <a:t>)—approved 1988</a:t>
            </a:r>
          </a:p>
          <a:p>
            <a:pPr>
              <a:lnSpc>
                <a:spcPts val="2500"/>
              </a:lnSpc>
              <a:spcAft>
                <a:spcPts val="500"/>
              </a:spcAft>
            </a:pPr>
            <a:r>
              <a:rPr lang="en-US" sz="2100" dirty="0" smtClean="0"/>
              <a:t>Aspartame (</a:t>
            </a:r>
            <a:r>
              <a:rPr lang="en-US" sz="2100" dirty="0" err="1" smtClean="0"/>
              <a:t>Nutrasweet</a:t>
            </a:r>
            <a:r>
              <a:rPr lang="en-US" sz="2100" dirty="0" smtClean="0"/>
              <a:t>, Equal)—approved 1981</a:t>
            </a:r>
          </a:p>
          <a:p>
            <a:pPr>
              <a:lnSpc>
                <a:spcPts val="2500"/>
              </a:lnSpc>
              <a:spcAft>
                <a:spcPts val="500"/>
              </a:spcAft>
            </a:pPr>
            <a:r>
              <a:rPr lang="en-US" sz="2100" dirty="0" smtClean="0"/>
              <a:t>Cyclamate - approved1958</a:t>
            </a:r>
          </a:p>
          <a:p>
            <a:pPr>
              <a:lnSpc>
                <a:spcPts val="2500"/>
              </a:lnSpc>
              <a:spcAft>
                <a:spcPts val="500"/>
              </a:spcAft>
            </a:pPr>
            <a:r>
              <a:rPr lang="en-US" sz="2100" dirty="0" smtClean="0"/>
              <a:t>Saccharin (</a:t>
            </a:r>
            <a:r>
              <a:rPr lang="en-US" sz="2100" dirty="0" err="1" smtClean="0"/>
              <a:t>Sweet’n</a:t>
            </a:r>
            <a:r>
              <a:rPr lang="en-US" sz="2100" dirty="0" smtClean="0"/>
              <a:t> Low)—approved 1977</a:t>
            </a:r>
          </a:p>
          <a:p>
            <a:pPr>
              <a:lnSpc>
                <a:spcPts val="2500"/>
              </a:lnSpc>
              <a:spcAft>
                <a:spcPts val="500"/>
              </a:spcAft>
            </a:pPr>
            <a:r>
              <a:rPr lang="en-US" sz="2100" dirty="0" smtClean="0"/>
              <a:t>Sucralose (Splenda)—approved 1998</a:t>
            </a:r>
          </a:p>
          <a:p>
            <a:pPr>
              <a:lnSpc>
                <a:spcPts val="2500"/>
              </a:lnSpc>
              <a:spcAft>
                <a:spcPts val="500"/>
              </a:spcAft>
            </a:pPr>
            <a:r>
              <a:rPr lang="en-US" sz="2100" dirty="0" err="1" smtClean="0"/>
              <a:t>Neotame</a:t>
            </a:r>
            <a:r>
              <a:rPr lang="en-US" sz="2100" dirty="0" smtClean="0"/>
              <a:t> (</a:t>
            </a:r>
            <a:r>
              <a:rPr lang="en-US" sz="2100" dirty="0" err="1" smtClean="0"/>
              <a:t>Nutrasweet</a:t>
            </a:r>
            <a:r>
              <a:rPr lang="en-US" sz="2100" dirty="0" smtClean="0"/>
              <a:t> manufactured)—approved 2002</a:t>
            </a:r>
          </a:p>
          <a:p>
            <a:pPr>
              <a:lnSpc>
                <a:spcPts val="2500"/>
              </a:lnSpc>
              <a:spcAft>
                <a:spcPts val="500"/>
              </a:spcAft>
            </a:pPr>
            <a:r>
              <a:rPr lang="en-US" sz="2100" dirty="0" smtClean="0"/>
              <a:t>Stevia (</a:t>
            </a:r>
            <a:r>
              <a:rPr lang="en-US" sz="2100" dirty="0" err="1" smtClean="0"/>
              <a:t>Truvia</a:t>
            </a:r>
            <a:r>
              <a:rPr lang="en-US" sz="2100" dirty="0" smtClean="0"/>
              <a:t>)—approved 2008</a:t>
            </a:r>
          </a:p>
          <a:p>
            <a:pPr eaLnBrk="1" hangingPunct="1"/>
            <a:endParaRPr lang="en-US" sz="2400" dirty="0" smtClean="0"/>
          </a:p>
        </p:txBody>
      </p:sp>
    </p:spTree>
    <p:extLst>
      <p:ext uri="{BB962C8B-B14F-4D97-AF65-F5344CB8AC3E}">
        <p14:creationId xmlns:p14="http://schemas.microsoft.com/office/powerpoint/2010/main" val="2192188223"/>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91908893"/>
              </p:ext>
            </p:extLst>
          </p:nvPr>
        </p:nvGraphicFramePr>
        <p:xfrm>
          <a:off x="152400" y="887505"/>
          <a:ext cx="8928847" cy="4849907"/>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bwMode="auto">
          <a:xfrm>
            <a:off x="0" y="-1"/>
            <a:ext cx="9144000" cy="114748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eaLnBrk="0" fontAlgn="base" hangingPunct="0">
              <a:spcBef>
                <a:spcPct val="0"/>
              </a:spcBef>
              <a:spcAft>
                <a:spcPct val="0"/>
              </a:spcAft>
              <a:defRPr sz="3600" b="1">
                <a:solidFill>
                  <a:schemeClr val="tx1"/>
                </a:solidFill>
                <a:latin typeface="Arial" charset="0"/>
              </a:defRPr>
            </a:lvl6pPr>
            <a:lvl7pPr marL="914400" algn="ctr" rtl="0" eaLnBrk="0" fontAlgn="base" hangingPunct="0">
              <a:spcBef>
                <a:spcPct val="0"/>
              </a:spcBef>
              <a:spcAft>
                <a:spcPct val="0"/>
              </a:spcAft>
              <a:defRPr sz="3600" b="1">
                <a:solidFill>
                  <a:schemeClr val="tx1"/>
                </a:solidFill>
                <a:latin typeface="Arial" charset="0"/>
              </a:defRPr>
            </a:lvl7pPr>
            <a:lvl8pPr marL="1371600" algn="ctr" rtl="0" eaLnBrk="0" fontAlgn="base" hangingPunct="0">
              <a:spcBef>
                <a:spcPct val="0"/>
              </a:spcBef>
              <a:spcAft>
                <a:spcPct val="0"/>
              </a:spcAft>
              <a:defRPr sz="3600" b="1">
                <a:solidFill>
                  <a:schemeClr val="tx1"/>
                </a:solidFill>
                <a:latin typeface="Arial" charset="0"/>
              </a:defRPr>
            </a:lvl8pPr>
            <a:lvl9pPr marL="1828800" algn="ctr" rtl="0" eaLnBrk="0" fontAlgn="base" hangingPunct="0">
              <a:spcBef>
                <a:spcPct val="0"/>
              </a:spcBef>
              <a:spcAft>
                <a:spcPct val="0"/>
              </a:spcAft>
              <a:defRPr sz="3600" b="1">
                <a:solidFill>
                  <a:schemeClr val="tx1"/>
                </a:solidFill>
                <a:latin typeface="Arial" charset="0"/>
              </a:defRPr>
            </a:lvl9pPr>
          </a:lstStyle>
          <a:p>
            <a:pPr>
              <a:defRPr sz="1800" b="1" i="0" u="none" strike="noStrike" kern="1200" baseline="0">
                <a:solidFill>
                  <a:prstClr val="black"/>
                </a:solidFill>
                <a:latin typeface="+mn-lt"/>
                <a:ea typeface="+mn-ea"/>
                <a:cs typeface="+mn-cs"/>
              </a:defRPr>
            </a:pPr>
            <a:r>
              <a:rPr lang="en-US" sz="2000" b="0" dirty="0">
                <a:solidFill>
                  <a:prstClr val="black"/>
                </a:solidFill>
              </a:rPr>
              <a:t>Liters of </a:t>
            </a:r>
            <a:r>
              <a:rPr lang="en-US" sz="2000" b="0" dirty="0" smtClean="0">
                <a:solidFill>
                  <a:prstClr val="black"/>
                </a:solidFill>
              </a:rPr>
              <a:t>Diet Beverages Sold </a:t>
            </a:r>
            <a:r>
              <a:rPr lang="en-US" sz="2000" b="0" dirty="0">
                <a:solidFill>
                  <a:prstClr val="black"/>
                </a:solidFill>
              </a:rPr>
              <a:t>per </a:t>
            </a:r>
            <a:r>
              <a:rPr lang="en-US" sz="2000" b="0" dirty="0" smtClean="0">
                <a:solidFill>
                  <a:prstClr val="black"/>
                </a:solidFill>
              </a:rPr>
              <a:t>Capita </a:t>
            </a:r>
            <a:r>
              <a:rPr lang="en-US" sz="2000" b="0" dirty="0">
                <a:solidFill>
                  <a:prstClr val="black"/>
                </a:solidFill>
              </a:rPr>
              <a:t>in 2014 by </a:t>
            </a:r>
            <a:r>
              <a:rPr lang="en-US" sz="2000" b="0" dirty="0" smtClean="0">
                <a:solidFill>
                  <a:prstClr val="black"/>
                </a:solidFill>
              </a:rPr>
              <a:t>Region</a:t>
            </a:r>
            <a:endParaRPr lang="en-US" sz="2000" b="0" dirty="0">
              <a:solidFill>
                <a:prstClr val="black"/>
              </a:solidFill>
            </a:endParaRPr>
          </a:p>
        </p:txBody>
      </p:sp>
      <p:sp>
        <p:nvSpPr>
          <p:cNvPr id="2" name="Rectangle 1"/>
          <p:cNvSpPr/>
          <p:nvPr/>
        </p:nvSpPr>
        <p:spPr>
          <a:xfrm>
            <a:off x="1264453" y="6290629"/>
            <a:ext cx="4613764" cy="246221"/>
          </a:xfrm>
          <a:prstGeom prst="rect">
            <a:avLst/>
          </a:prstGeom>
        </p:spPr>
        <p:txBody>
          <a:bodyPr wrap="none">
            <a:spAutoFit/>
          </a:bodyPr>
          <a:lstStyle/>
          <a:p>
            <a:pPr lvl="0" fontAlgn="auto">
              <a:spcBef>
                <a:spcPts val="0"/>
              </a:spcBef>
              <a:spcAft>
                <a:spcPts val="0"/>
              </a:spcAft>
            </a:pPr>
            <a:r>
              <a:rPr lang="en-US" sz="1000" dirty="0">
                <a:solidFill>
                  <a:prstClr val="black"/>
                </a:solidFill>
                <a:latin typeface="Arial" panose="020B0604020202020204" pitchFamily="34" charset="0"/>
                <a:cs typeface="Arial" panose="020B0604020202020204" pitchFamily="34" charset="0"/>
              </a:rPr>
              <a:t>(not for use or quotation)  (Popkin and Hawkes, Lancet Diabetes for fall/winter)</a:t>
            </a:r>
          </a:p>
        </p:txBody>
      </p:sp>
    </p:spTree>
    <p:extLst>
      <p:ext uri="{BB962C8B-B14F-4D97-AF65-F5344CB8AC3E}">
        <p14:creationId xmlns:p14="http://schemas.microsoft.com/office/powerpoint/2010/main" val="1896608399"/>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939297933"/>
              </p:ext>
            </p:extLst>
          </p:nvPr>
        </p:nvGraphicFramePr>
        <p:xfrm>
          <a:off x="0" y="762000"/>
          <a:ext cx="91440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bwMode="auto">
          <a:xfrm>
            <a:off x="0" y="0"/>
            <a:ext cx="9144000" cy="11654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eaLnBrk="0" fontAlgn="base" hangingPunct="0">
              <a:spcBef>
                <a:spcPct val="0"/>
              </a:spcBef>
              <a:spcAft>
                <a:spcPct val="0"/>
              </a:spcAft>
              <a:defRPr sz="3600" b="1">
                <a:solidFill>
                  <a:schemeClr val="tx1"/>
                </a:solidFill>
                <a:latin typeface="Arial" charset="0"/>
              </a:defRPr>
            </a:lvl6pPr>
            <a:lvl7pPr marL="914400" algn="ctr" rtl="0" eaLnBrk="0" fontAlgn="base" hangingPunct="0">
              <a:spcBef>
                <a:spcPct val="0"/>
              </a:spcBef>
              <a:spcAft>
                <a:spcPct val="0"/>
              </a:spcAft>
              <a:defRPr sz="3600" b="1">
                <a:solidFill>
                  <a:schemeClr val="tx1"/>
                </a:solidFill>
                <a:latin typeface="Arial" charset="0"/>
              </a:defRPr>
            </a:lvl7pPr>
            <a:lvl8pPr marL="1371600" algn="ctr" rtl="0" eaLnBrk="0" fontAlgn="base" hangingPunct="0">
              <a:spcBef>
                <a:spcPct val="0"/>
              </a:spcBef>
              <a:spcAft>
                <a:spcPct val="0"/>
              </a:spcAft>
              <a:defRPr sz="3600" b="1">
                <a:solidFill>
                  <a:schemeClr val="tx1"/>
                </a:solidFill>
                <a:latin typeface="Arial" charset="0"/>
              </a:defRPr>
            </a:lvl8pPr>
            <a:lvl9pPr marL="1828800" algn="ctr" rtl="0" eaLnBrk="0" fontAlgn="base" hangingPunct="0">
              <a:spcBef>
                <a:spcPct val="0"/>
              </a:spcBef>
              <a:spcAft>
                <a:spcPct val="0"/>
              </a:spcAft>
              <a:defRPr sz="3600" b="1">
                <a:solidFill>
                  <a:schemeClr val="tx1"/>
                </a:solidFill>
                <a:latin typeface="Arial" charset="0"/>
              </a:defRPr>
            </a:lvl9pPr>
          </a:lstStyle>
          <a:p>
            <a:pPr>
              <a:defRPr sz="1800" b="1" i="0" u="none" strike="noStrike" kern="1200" baseline="0">
                <a:solidFill>
                  <a:prstClr val="black"/>
                </a:solidFill>
                <a:latin typeface="+mn-lt"/>
                <a:ea typeface="+mn-ea"/>
                <a:cs typeface="+mn-cs"/>
              </a:defRPr>
            </a:pPr>
            <a:r>
              <a:rPr lang="en-US" sz="2000" b="0" dirty="0">
                <a:solidFill>
                  <a:prstClr val="black"/>
                </a:solidFill>
                <a:latin typeface="Arial" panose="020B0604020202020204" pitchFamily="34" charset="0"/>
                <a:cs typeface="Arial" panose="020B0604020202020204" pitchFamily="34" charset="0"/>
              </a:rPr>
              <a:t>mL of </a:t>
            </a:r>
            <a:r>
              <a:rPr lang="en-US" sz="2000" b="0" dirty="0" smtClean="0">
                <a:solidFill>
                  <a:prstClr val="black"/>
                </a:solidFill>
                <a:latin typeface="Arial" panose="020B0604020202020204" pitchFamily="34" charset="0"/>
                <a:cs typeface="Arial" panose="020B0604020202020204" pitchFamily="34" charset="0"/>
              </a:rPr>
              <a:t>Diet Beverages Sold </a:t>
            </a:r>
            <a:r>
              <a:rPr lang="en-US" sz="2000" b="0" dirty="0">
                <a:solidFill>
                  <a:prstClr val="black"/>
                </a:solidFill>
                <a:latin typeface="Arial" panose="020B0604020202020204" pitchFamily="34" charset="0"/>
                <a:cs typeface="Arial" panose="020B0604020202020204" pitchFamily="34" charset="0"/>
              </a:rPr>
              <a:t>per </a:t>
            </a:r>
            <a:r>
              <a:rPr lang="en-US" sz="2000" b="0" dirty="0" smtClean="0">
                <a:solidFill>
                  <a:prstClr val="black"/>
                </a:solidFill>
                <a:latin typeface="Arial" panose="020B0604020202020204" pitchFamily="34" charset="0"/>
                <a:cs typeface="Arial" panose="020B0604020202020204" pitchFamily="34" charset="0"/>
              </a:rPr>
              <a:t>Capita </a:t>
            </a:r>
            <a:r>
              <a:rPr lang="en-US" sz="2000" b="0" dirty="0">
                <a:solidFill>
                  <a:prstClr val="black"/>
                </a:solidFill>
                <a:latin typeface="Arial" panose="020B0604020202020204" pitchFamily="34" charset="0"/>
                <a:cs typeface="Arial" panose="020B0604020202020204" pitchFamily="34" charset="0"/>
              </a:rPr>
              <a:t>per </a:t>
            </a:r>
            <a:r>
              <a:rPr lang="en-US" sz="2000" b="0" dirty="0" smtClean="0">
                <a:solidFill>
                  <a:prstClr val="black"/>
                </a:solidFill>
                <a:latin typeface="Arial" panose="020B0604020202020204" pitchFamily="34" charset="0"/>
                <a:cs typeface="Arial" panose="020B0604020202020204" pitchFamily="34" charset="0"/>
              </a:rPr>
              <a:t>Day </a:t>
            </a:r>
            <a:r>
              <a:rPr lang="en-US" sz="2000" b="0" dirty="0">
                <a:solidFill>
                  <a:prstClr val="black"/>
                </a:solidFill>
                <a:latin typeface="Arial" panose="020B0604020202020204" pitchFamily="34" charset="0"/>
                <a:cs typeface="Arial" panose="020B0604020202020204" pitchFamily="34" charset="0"/>
              </a:rPr>
              <a:t>by </a:t>
            </a:r>
            <a:r>
              <a:rPr lang="en-US" sz="2000" b="0" dirty="0" smtClean="0">
                <a:solidFill>
                  <a:prstClr val="black"/>
                </a:solidFill>
                <a:latin typeface="Arial" panose="020B0604020202020204" pitchFamily="34" charset="0"/>
                <a:cs typeface="Arial" panose="020B0604020202020204" pitchFamily="34" charset="0"/>
              </a:rPr>
              <a:t>Region</a:t>
            </a:r>
            <a:r>
              <a:rPr lang="en-US" sz="2000" b="0" dirty="0">
                <a:solidFill>
                  <a:prstClr val="black"/>
                </a:solidFill>
                <a:latin typeface="Arial" panose="020B0604020202020204" pitchFamily="34" charset="0"/>
                <a:cs typeface="Arial" panose="020B0604020202020204" pitchFamily="34" charset="0"/>
              </a:rPr>
              <a:t>, 2000-2014</a:t>
            </a:r>
          </a:p>
        </p:txBody>
      </p:sp>
      <p:sp>
        <p:nvSpPr>
          <p:cNvPr id="2" name="Rectangle 1"/>
          <p:cNvSpPr/>
          <p:nvPr/>
        </p:nvSpPr>
        <p:spPr>
          <a:xfrm>
            <a:off x="586596" y="5685134"/>
            <a:ext cx="7841412" cy="261610"/>
          </a:xfrm>
          <a:prstGeom prst="rect">
            <a:avLst/>
          </a:prstGeom>
        </p:spPr>
        <p:txBody>
          <a:bodyPr wrap="square">
            <a:spAutoFit/>
          </a:bodyPr>
          <a:lstStyle/>
          <a:p>
            <a:pPr fontAlgn="auto">
              <a:spcBef>
                <a:spcPts val="0"/>
              </a:spcBef>
              <a:spcAft>
                <a:spcPts val="0"/>
              </a:spcAft>
            </a:pPr>
            <a:r>
              <a:rPr lang="en-US" sz="1100" dirty="0">
                <a:solidFill>
                  <a:prstClr val="black"/>
                </a:solidFill>
                <a:latin typeface="Arial" panose="020B0604020202020204" pitchFamily="34" charset="0"/>
                <a:cs typeface="Arial" panose="020B0604020202020204" pitchFamily="34" charset="0"/>
              </a:rPr>
              <a:t>(not for use or quotation)  (Popkin and Hawkes, Lancet Diabetes for fall/winter)</a:t>
            </a:r>
          </a:p>
        </p:txBody>
      </p:sp>
    </p:spTree>
    <p:extLst>
      <p:ext uri="{BB962C8B-B14F-4D97-AF65-F5344CB8AC3E}">
        <p14:creationId xmlns:p14="http://schemas.microsoft.com/office/powerpoint/2010/main" val="914917015"/>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968" y="0"/>
            <a:ext cx="8226425" cy="1143000"/>
          </a:xfrm>
        </p:spPr>
        <p:txBody>
          <a:bodyPr>
            <a:normAutofit/>
          </a:bodyPr>
          <a:lstStyle/>
          <a:p>
            <a:r>
              <a:rPr lang="en-US" sz="2000" b="0" dirty="0" smtClean="0">
                <a:latin typeface="Arial" panose="020B0604020202020204" pitchFamily="34" charset="0"/>
                <a:cs typeface="Arial" panose="020B0604020202020204" pitchFamily="34" charset="0"/>
              </a:rPr>
              <a:t>Trends in Diet Beverage US Among US adults(≥19), 1977-2008</a:t>
            </a:r>
            <a:endParaRPr lang="en-US" sz="2000" b="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558018"/>
              </p:ext>
            </p:extLst>
          </p:nvPr>
        </p:nvGraphicFramePr>
        <p:xfrm>
          <a:off x="1423888" y="1040000"/>
          <a:ext cx="6296224" cy="4349440"/>
        </p:xfrm>
        <a:graphic>
          <a:graphicData uri="http://schemas.openxmlformats.org/drawingml/2006/table">
            <a:tbl>
              <a:tblPr firstRow="1" bandRow="1">
                <a:tableStyleId>{5C22544A-7EE6-4342-B048-85BDC9FD1C3A}</a:tableStyleId>
              </a:tblPr>
              <a:tblGrid>
                <a:gridCol w="1574056"/>
                <a:gridCol w="1574056"/>
                <a:gridCol w="1574056"/>
                <a:gridCol w="1574056"/>
              </a:tblGrid>
              <a:tr h="615636">
                <a:tc>
                  <a:txBody>
                    <a:bodyPr/>
                    <a:lstStyle/>
                    <a:p>
                      <a:pPr marL="0" marR="0" algn="ctr">
                        <a:lnSpc>
                          <a:spcPct val="115000"/>
                        </a:lnSpc>
                        <a:spcBef>
                          <a:spcPts val="0"/>
                        </a:spcBef>
                        <a:spcAft>
                          <a:spcPts val="0"/>
                        </a:spcAft>
                      </a:pPr>
                      <a:r>
                        <a:rPr lang="en-US" sz="2000" b="0" dirty="0">
                          <a:solidFill>
                            <a:schemeClr val="tx1"/>
                          </a:solidFill>
                          <a:latin typeface="Arial" panose="020B0604020202020204" pitchFamily="34" charset="0"/>
                          <a:ea typeface="Times New Roman"/>
                          <a:cs typeface="Arial" panose="020B0604020202020204" pitchFamily="34" charset="0"/>
                        </a:rPr>
                        <a:t>Year</a:t>
                      </a:r>
                    </a:p>
                  </a:txBody>
                  <a:tcPr marL="68554" marR="68554" marT="0" marB="0" anchor="ctr"/>
                </a:tc>
                <a:tc>
                  <a:txBody>
                    <a:bodyPr/>
                    <a:lstStyle/>
                    <a:p>
                      <a:pPr marL="0" marR="0" algn="ctr">
                        <a:lnSpc>
                          <a:spcPct val="115000"/>
                        </a:lnSpc>
                        <a:spcBef>
                          <a:spcPts val="0"/>
                        </a:spcBef>
                        <a:spcAft>
                          <a:spcPts val="0"/>
                        </a:spcAft>
                      </a:pPr>
                      <a:r>
                        <a:rPr lang="en-US" sz="2000" b="0" dirty="0">
                          <a:solidFill>
                            <a:schemeClr val="tx1"/>
                          </a:solidFill>
                          <a:latin typeface="Arial" panose="020B0604020202020204" pitchFamily="34" charset="0"/>
                          <a:ea typeface="Times New Roman"/>
                          <a:cs typeface="Arial" panose="020B0604020202020204" pitchFamily="34" charset="0"/>
                        </a:rPr>
                        <a:t>Grams per capita</a:t>
                      </a:r>
                    </a:p>
                  </a:txBody>
                  <a:tcPr marL="68554" marR="68554" marT="0" marB="0" anchor="ctr"/>
                </a:tc>
                <a:tc>
                  <a:txBody>
                    <a:bodyPr/>
                    <a:lstStyle/>
                    <a:p>
                      <a:pPr marL="0" marR="0" algn="ctr">
                        <a:lnSpc>
                          <a:spcPct val="115000"/>
                        </a:lnSpc>
                        <a:spcBef>
                          <a:spcPts val="0"/>
                        </a:spcBef>
                        <a:spcAft>
                          <a:spcPts val="0"/>
                        </a:spcAft>
                      </a:pPr>
                      <a:r>
                        <a:rPr lang="en-US" sz="2000" b="0" dirty="0">
                          <a:solidFill>
                            <a:schemeClr val="tx1"/>
                          </a:solidFill>
                          <a:latin typeface="Arial" panose="020B0604020202020204" pitchFamily="34" charset="0"/>
                          <a:ea typeface="Times New Roman"/>
                          <a:cs typeface="Arial" panose="020B0604020202020204" pitchFamily="34" charset="0"/>
                        </a:rPr>
                        <a:t>% of pop. Consuming</a:t>
                      </a:r>
                    </a:p>
                  </a:txBody>
                  <a:tcPr marL="68554" marR="68554" marT="0" marB="0" anchor="ctr"/>
                </a:tc>
                <a:tc>
                  <a:txBody>
                    <a:bodyPr/>
                    <a:lstStyle/>
                    <a:p>
                      <a:pPr marL="0" marR="0" algn="ctr">
                        <a:lnSpc>
                          <a:spcPct val="115000"/>
                        </a:lnSpc>
                        <a:spcBef>
                          <a:spcPts val="0"/>
                        </a:spcBef>
                        <a:spcAft>
                          <a:spcPts val="0"/>
                        </a:spcAft>
                      </a:pPr>
                      <a:r>
                        <a:rPr lang="en-US" sz="2000" b="0" dirty="0" smtClean="0">
                          <a:solidFill>
                            <a:schemeClr val="tx1"/>
                          </a:solidFill>
                          <a:latin typeface="Arial" panose="020B0604020202020204" pitchFamily="34" charset="0"/>
                          <a:ea typeface="Times New Roman"/>
                          <a:cs typeface="Arial" panose="020B0604020202020204" pitchFamily="34" charset="0"/>
                        </a:rPr>
                        <a:t>mL </a:t>
                      </a:r>
                      <a:r>
                        <a:rPr lang="en-US" sz="2000" b="0" dirty="0">
                          <a:solidFill>
                            <a:schemeClr val="tx1"/>
                          </a:solidFill>
                          <a:latin typeface="Arial" panose="020B0604020202020204" pitchFamily="34" charset="0"/>
                          <a:ea typeface="Times New Roman"/>
                          <a:cs typeface="Arial" panose="020B0604020202020204" pitchFamily="34" charset="0"/>
                        </a:rPr>
                        <a:t>per consumer</a:t>
                      </a:r>
                    </a:p>
                  </a:txBody>
                  <a:tcPr marL="68554" marR="68554" marT="0" marB="0" anchor="ctr"/>
                </a:tc>
              </a:tr>
              <a:tr h="456050">
                <a:tc>
                  <a:txBody>
                    <a:bodyPr/>
                    <a:lstStyle/>
                    <a:p>
                      <a:pPr marL="0" marR="0" algn="l">
                        <a:lnSpc>
                          <a:spcPct val="115000"/>
                        </a:lnSpc>
                        <a:spcBef>
                          <a:spcPts val="0"/>
                        </a:spcBef>
                        <a:spcAft>
                          <a:spcPts val="0"/>
                        </a:spcAft>
                      </a:pPr>
                      <a:r>
                        <a:rPr lang="en-US" sz="1800" b="0" dirty="0" smtClean="0">
                          <a:latin typeface="Arial" panose="020B0604020202020204" pitchFamily="34" charset="0"/>
                          <a:ea typeface="Times New Roman"/>
                          <a:cs typeface="Arial" panose="020B0604020202020204" pitchFamily="34" charset="0"/>
                        </a:rPr>
                        <a:t>1977-78</a:t>
                      </a:r>
                      <a:endParaRPr lang="en-US" sz="1800" b="0" dirty="0">
                        <a:latin typeface="Arial" panose="020B0604020202020204" pitchFamily="34" charset="0"/>
                        <a:ea typeface="Times New Roman"/>
                        <a:cs typeface="Arial" panose="020B0604020202020204" pitchFamily="34" charset="0"/>
                      </a:endParaRPr>
                    </a:p>
                  </a:txBody>
                  <a:tcPr marL="182880" marR="45702" anchor="ctr"/>
                </a:tc>
                <a:tc>
                  <a:txBody>
                    <a:bodyPr/>
                    <a:lstStyle/>
                    <a:p>
                      <a:pPr algn="ctr" fontAlgn="b"/>
                      <a:r>
                        <a:rPr lang="en-US" sz="2000" b="0" i="0" u="none" strike="noStrike" dirty="0">
                          <a:solidFill>
                            <a:srgbClr val="000000"/>
                          </a:solidFill>
                          <a:latin typeface="Arial" panose="020B0604020202020204" pitchFamily="34" charset="0"/>
                          <a:cs typeface="Arial" panose="020B0604020202020204" pitchFamily="34" charset="0"/>
                        </a:rPr>
                        <a:t>26</a:t>
                      </a:r>
                    </a:p>
                  </a:txBody>
                  <a:tcPr marL="9525" marR="9525" marT="9525" marB="0" anchor="ctr"/>
                </a:tc>
                <a:tc>
                  <a:txBody>
                    <a:bodyPr/>
                    <a:lstStyle/>
                    <a:p>
                      <a:pPr algn="ctr" fontAlgn="b"/>
                      <a:r>
                        <a:rPr lang="en-US" sz="2000" b="0" i="0" u="none" strike="noStrike">
                          <a:solidFill>
                            <a:srgbClr val="000000"/>
                          </a:solidFill>
                          <a:latin typeface="Arial" panose="020B0604020202020204" pitchFamily="34" charset="0"/>
                          <a:cs typeface="Arial" panose="020B0604020202020204" pitchFamily="34" charset="0"/>
                        </a:rPr>
                        <a:t>8.3</a:t>
                      </a:r>
                    </a:p>
                  </a:txBody>
                  <a:tcPr marL="9525" marR="9525" marT="9525" marB="0" anchor="ctr"/>
                </a:tc>
                <a:tc>
                  <a:txBody>
                    <a:bodyPr/>
                    <a:lstStyle/>
                    <a:p>
                      <a:pPr algn="ctr" fontAlgn="b"/>
                      <a:r>
                        <a:rPr lang="en-US" sz="2000" b="0" i="0" u="none" strike="noStrike">
                          <a:solidFill>
                            <a:srgbClr val="000000"/>
                          </a:solidFill>
                          <a:latin typeface="Arial" panose="020B0604020202020204" pitchFamily="34" charset="0"/>
                          <a:cs typeface="Arial" panose="020B0604020202020204" pitchFamily="34" charset="0"/>
                        </a:rPr>
                        <a:t>311</a:t>
                      </a:r>
                    </a:p>
                  </a:txBody>
                  <a:tcPr marL="9525" marR="9525" marT="9525" marB="0" anchor="ctr"/>
                </a:tc>
              </a:tr>
              <a:tr h="456050">
                <a:tc>
                  <a:txBody>
                    <a:bodyPr/>
                    <a:lstStyle/>
                    <a:p>
                      <a:pPr marL="0" marR="0" algn="l">
                        <a:lnSpc>
                          <a:spcPct val="115000"/>
                        </a:lnSpc>
                        <a:spcBef>
                          <a:spcPts val="0"/>
                        </a:spcBef>
                        <a:spcAft>
                          <a:spcPts val="0"/>
                        </a:spcAft>
                      </a:pPr>
                      <a:r>
                        <a:rPr lang="en-US" sz="1800" b="0" dirty="0">
                          <a:latin typeface="Arial" panose="020B0604020202020204" pitchFamily="34" charset="0"/>
                          <a:ea typeface="Times New Roman"/>
                          <a:cs typeface="Arial" panose="020B0604020202020204" pitchFamily="34" charset="0"/>
                        </a:rPr>
                        <a:t>1989-91</a:t>
                      </a:r>
                    </a:p>
                  </a:txBody>
                  <a:tcPr marL="182880" marR="45702" anchor="ctr"/>
                </a:tc>
                <a:tc>
                  <a:txBody>
                    <a:bodyPr/>
                    <a:lstStyle/>
                    <a:p>
                      <a:pPr algn="ctr" fontAlgn="b"/>
                      <a:r>
                        <a:rPr lang="en-US" sz="2000" b="0" i="0" u="none" strike="noStrike" dirty="0">
                          <a:solidFill>
                            <a:srgbClr val="000000"/>
                          </a:solidFill>
                          <a:latin typeface="Arial" panose="020B0604020202020204" pitchFamily="34" charset="0"/>
                          <a:cs typeface="Arial" panose="020B0604020202020204" pitchFamily="34" charset="0"/>
                        </a:rPr>
                        <a:t>55</a:t>
                      </a:r>
                    </a:p>
                  </a:txBody>
                  <a:tcPr marL="9525" marR="9525" marT="9525" marB="0" anchor="ctr"/>
                </a:tc>
                <a:tc>
                  <a:txBody>
                    <a:bodyPr/>
                    <a:lstStyle/>
                    <a:p>
                      <a:pPr algn="ctr" fontAlgn="b"/>
                      <a:r>
                        <a:rPr lang="en-US" sz="2000" b="0" i="0" u="none" strike="noStrike" dirty="0">
                          <a:solidFill>
                            <a:srgbClr val="000000"/>
                          </a:solidFill>
                          <a:latin typeface="Arial" panose="020B0604020202020204" pitchFamily="34" charset="0"/>
                          <a:cs typeface="Arial" panose="020B0604020202020204" pitchFamily="34" charset="0"/>
                        </a:rPr>
                        <a:t>13.4</a:t>
                      </a:r>
                    </a:p>
                  </a:txBody>
                  <a:tcPr marL="9525" marR="9525" marT="9525" marB="0" anchor="ctr"/>
                </a:tc>
                <a:tc>
                  <a:txBody>
                    <a:bodyPr/>
                    <a:lstStyle/>
                    <a:p>
                      <a:pPr algn="ctr" fontAlgn="b"/>
                      <a:r>
                        <a:rPr lang="en-US" sz="2000" b="0" i="0" u="none" strike="noStrike">
                          <a:solidFill>
                            <a:srgbClr val="000000"/>
                          </a:solidFill>
                          <a:latin typeface="Arial" panose="020B0604020202020204" pitchFamily="34" charset="0"/>
                          <a:cs typeface="Arial" panose="020B0604020202020204" pitchFamily="34" charset="0"/>
                        </a:rPr>
                        <a:t>410</a:t>
                      </a:r>
                    </a:p>
                  </a:txBody>
                  <a:tcPr marL="9525" marR="9525" marT="9525" marB="0" anchor="ctr"/>
                </a:tc>
              </a:tr>
              <a:tr h="456050">
                <a:tc>
                  <a:txBody>
                    <a:bodyPr/>
                    <a:lstStyle/>
                    <a:p>
                      <a:pPr marL="0" marR="0" algn="l">
                        <a:lnSpc>
                          <a:spcPct val="115000"/>
                        </a:lnSpc>
                        <a:spcBef>
                          <a:spcPts val="0"/>
                        </a:spcBef>
                        <a:spcAft>
                          <a:spcPts val="0"/>
                        </a:spcAft>
                      </a:pPr>
                      <a:r>
                        <a:rPr lang="en-US" sz="1800" b="0" dirty="0" smtClean="0">
                          <a:latin typeface="Arial" panose="020B0604020202020204" pitchFamily="34" charset="0"/>
                          <a:ea typeface="Times New Roman"/>
                          <a:cs typeface="Arial" panose="020B0604020202020204" pitchFamily="34" charset="0"/>
                        </a:rPr>
                        <a:t>1994-98</a:t>
                      </a:r>
                      <a:endParaRPr lang="en-US" sz="1800" b="0" dirty="0">
                        <a:latin typeface="Arial" panose="020B0604020202020204" pitchFamily="34" charset="0"/>
                        <a:ea typeface="Times New Roman"/>
                        <a:cs typeface="Arial" panose="020B0604020202020204" pitchFamily="34" charset="0"/>
                      </a:endParaRPr>
                    </a:p>
                  </a:txBody>
                  <a:tcPr marL="182880" marR="45702" anchor="ctr"/>
                </a:tc>
                <a:tc>
                  <a:txBody>
                    <a:bodyPr/>
                    <a:lstStyle/>
                    <a:p>
                      <a:pPr algn="ctr" fontAlgn="b"/>
                      <a:r>
                        <a:rPr lang="en-US" sz="2000" b="0" i="0" u="none" strike="noStrike">
                          <a:solidFill>
                            <a:srgbClr val="000000"/>
                          </a:solidFill>
                          <a:latin typeface="Arial" panose="020B0604020202020204" pitchFamily="34" charset="0"/>
                          <a:cs typeface="Arial" panose="020B0604020202020204" pitchFamily="34" charset="0"/>
                        </a:rPr>
                        <a:t>111</a:t>
                      </a:r>
                    </a:p>
                  </a:txBody>
                  <a:tcPr marL="9525" marR="9525" marT="9525" marB="0" anchor="ctr"/>
                </a:tc>
                <a:tc>
                  <a:txBody>
                    <a:bodyPr/>
                    <a:lstStyle/>
                    <a:p>
                      <a:pPr algn="ctr" fontAlgn="b"/>
                      <a:r>
                        <a:rPr lang="en-US" sz="2000" b="0" i="0" u="none" strike="noStrike" dirty="0">
                          <a:solidFill>
                            <a:srgbClr val="000000"/>
                          </a:solidFill>
                          <a:latin typeface="Arial" panose="020B0604020202020204" pitchFamily="34" charset="0"/>
                          <a:cs typeface="Arial" panose="020B0604020202020204" pitchFamily="34" charset="0"/>
                        </a:rPr>
                        <a:t>23.3</a:t>
                      </a:r>
                    </a:p>
                  </a:txBody>
                  <a:tcPr marL="9525" marR="9525" marT="9525" marB="0" anchor="ctr"/>
                </a:tc>
                <a:tc>
                  <a:txBody>
                    <a:bodyPr/>
                    <a:lstStyle/>
                    <a:p>
                      <a:pPr algn="ctr" fontAlgn="b"/>
                      <a:r>
                        <a:rPr lang="en-US" sz="2000" b="0" i="0" u="none" strike="noStrike">
                          <a:solidFill>
                            <a:srgbClr val="000000"/>
                          </a:solidFill>
                          <a:latin typeface="Arial" panose="020B0604020202020204" pitchFamily="34" charset="0"/>
                          <a:cs typeface="Arial" panose="020B0604020202020204" pitchFamily="34" charset="0"/>
                        </a:rPr>
                        <a:t>477</a:t>
                      </a:r>
                    </a:p>
                  </a:txBody>
                  <a:tcPr marL="9525" marR="9525" marT="9525" marB="0" anchor="ctr"/>
                </a:tc>
              </a:tr>
              <a:tr h="456050">
                <a:tc>
                  <a:txBody>
                    <a:bodyPr/>
                    <a:lstStyle/>
                    <a:p>
                      <a:pPr marL="0" marR="0" algn="l">
                        <a:lnSpc>
                          <a:spcPct val="115000"/>
                        </a:lnSpc>
                        <a:spcBef>
                          <a:spcPts val="0"/>
                        </a:spcBef>
                        <a:spcAft>
                          <a:spcPts val="0"/>
                        </a:spcAft>
                      </a:pPr>
                      <a:r>
                        <a:rPr lang="en-US" sz="1800" b="0" dirty="0">
                          <a:latin typeface="Arial" panose="020B0604020202020204" pitchFamily="34" charset="0"/>
                          <a:ea typeface="Times New Roman"/>
                          <a:cs typeface="Arial" panose="020B0604020202020204" pitchFamily="34" charset="0"/>
                        </a:rPr>
                        <a:t>2003-2004</a:t>
                      </a:r>
                    </a:p>
                  </a:txBody>
                  <a:tcPr marL="182880" marR="45702" anchor="ctr"/>
                </a:tc>
                <a:tc>
                  <a:txBody>
                    <a:bodyPr/>
                    <a:lstStyle/>
                    <a:p>
                      <a:pPr algn="ctr" fontAlgn="b"/>
                      <a:r>
                        <a:rPr lang="en-US" sz="2000" b="0" i="0" u="none" strike="noStrike">
                          <a:solidFill>
                            <a:srgbClr val="000000"/>
                          </a:solidFill>
                          <a:latin typeface="Arial" panose="020B0604020202020204" pitchFamily="34" charset="0"/>
                          <a:cs typeface="Arial" panose="020B0604020202020204" pitchFamily="34" charset="0"/>
                        </a:rPr>
                        <a:t>163</a:t>
                      </a:r>
                    </a:p>
                  </a:txBody>
                  <a:tcPr marL="9525" marR="9525" marT="9525" marB="0" anchor="ctr"/>
                </a:tc>
                <a:tc>
                  <a:txBody>
                    <a:bodyPr/>
                    <a:lstStyle/>
                    <a:p>
                      <a:pPr algn="ctr" fontAlgn="b"/>
                      <a:r>
                        <a:rPr lang="en-US" sz="2000" b="0" i="0" u="none" strike="noStrike" dirty="0">
                          <a:solidFill>
                            <a:srgbClr val="000000"/>
                          </a:solidFill>
                          <a:latin typeface="Arial" panose="020B0604020202020204" pitchFamily="34" charset="0"/>
                          <a:cs typeface="Arial" panose="020B0604020202020204" pitchFamily="34" charset="0"/>
                        </a:rPr>
                        <a:t>26.8</a:t>
                      </a:r>
                    </a:p>
                  </a:txBody>
                  <a:tcPr marL="9525" marR="9525" marT="9525" marB="0" anchor="ctr"/>
                </a:tc>
                <a:tc>
                  <a:txBody>
                    <a:bodyPr/>
                    <a:lstStyle/>
                    <a:p>
                      <a:pPr algn="ctr" fontAlgn="b"/>
                      <a:r>
                        <a:rPr lang="en-US" sz="2000" b="0" i="0" u="none" strike="noStrike" dirty="0">
                          <a:solidFill>
                            <a:srgbClr val="000000"/>
                          </a:solidFill>
                          <a:latin typeface="Arial" panose="020B0604020202020204" pitchFamily="34" charset="0"/>
                          <a:cs typeface="Arial" panose="020B0604020202020204" pitchFamily="34" charset="0"/>
                        </a:rPr>
                        <a:t>609</a:t>
                      </a:r>
                    </a:p>
                  </a:txBody>
                  <a:tcPr marL="9525" marR="9525" marT="9525" marB="0" anchor="ctr"/>
                </a:tc>
              </a:tr>
              <a:tr h="456050">
                <a:tc>
                  <a:txBody>
                    <a:bodyPr/>
                    <a:lstStyle/>
                    <a:p>
                      <a:pPr marL="0" marR="0" algn="l">
                        <a:lnSpc>
                          <a:spcPct val="115000"/>
                        </a:lnSpc>
                        <a:spcBef>
                          <a:spcPts val="0"/>
                        </a:spcBef>
                        <a:spcAft>
                          <a:spcPts val="0"/>
                        </a:spcAft>
                      </a:pPr>
                      <a:r>
                        <a:rPr lang="en-US" sz="1800" b="0" dirty="0" smtClean="0">
                          <a:latin typeface="Arial" panose="020B0604020202020204" pitchFamily="34" charset="0"/>
                          <a:ea typeface="Times New Roman"/>
                          <a:cs typeface="Arial" panose="020B0604020202020204" pitchFamily="34" charset="0"/>
                        </a:rPr>
                        <a:t>2005-6</a:t>
                      </a:r>
                      <a:endParaRPr lang="en-US" sz="1800" b="0" dirty="0">
                        <a:latin typeface="Arial" panose="020B0604020202020204" pitchFamily="34" charset="0"/>
                        <a:ea typeface="Times New Roman"/>
                        <a:cs typeface="Arial" panose="020B0604020202020204" pitchFamily="34" charset="0"/>
                      </a:endParaRPr>
                    </a:p>
                  </a:txBody>
                  <a:tcPr marL="182880" marR="45702" anchor="ctr"/>
                </a:tc>
                <a:tc>
                  <a:txBody>
                    <a:bodyPr/>
                    <a:lstStyle/>
                    <a:p>
                      <a:pPr algn="ctr" fontAlgn="b"/>
                      <a:r>
                        <a:rPr lang="en-US" sz="2000" b="0" i="0" u="none" strike="noStrike">
                          <a:solidFill>
                            <a:srgbClr val="000000"/>
                          </a:solidFill>
                          <a:latin typeface="Arial" panose="020B0604020202020204" pitchFamily="34" charset="0"/>
                          <a:cs typeface="Arial" panose="020B0604020202020204" pitchFamily="34" charset="0"/>
                        </a:rPr>
                        <a:t>184</a:t>
                      </a:r>
                    </a:p>
                  </a:txBody>
                  <a:tcPr marL="9525" marR="9525" marT="9525" marB="0" anchor="ctr"/>
                </a:tc>
                <a:tc>
                  <a:txBody>
                    <a:bodyPr/>
                    <a:lstStyle/>
                    <a:p>
                      <a:pPr algn="ctr" fontAlgn="b"/>
                      <a:r>
                        <a:rPr lang="en-US" sz="2000" b="0" i="0" u="none" strike="noStrike">
                          <a:solidFill>
                            <a:srgbClr val="000000"/>
                          </a:solidFill>
                          <a:latin typeface="Arial" panose="020B0604020202020204" pitchFamily="34" charset="0"/>
                          <a:cs typeface="Arial" panose="020B0604020202020204" pitchFamily="34" charset="0"/>
                        </a:rPr>
                        <a:t>30.6</a:t>
                      </a:r>
                    </a:p>
                  </a:txBody>
                  <a:tcPr marL="9525" marR="9525" marT="9525" marB="0" anchor="ctr"/>
                </a:tc>
                <a:tc>
                  <a:txBody>
                    <a:bodyPr/>
                    <a:lstStyle/>
                    <a:p>
                      <a:pPr algn="ctr" fontAlgn="b"/>
                      <a:r>
                        <a:rPr lang="en-US" sz="2000" b="0" i="0" u="none" strike="noStrike" dirty="0">
                          <a:solidFill>
                            <a:srgbClr val="000000"/>
                          </a:solidFill>
                          <a:latin typeface="Arial" panose="020B0604020202020204" pitchFamily="34" charset="0"/>
                          <a:cs typeface="Arial" panose="020B0604020202020204" pitchFamily="34" charset="0"/>
                        </a:rPr>
                        <a:t>602</a:t>
                      </a:r>
                    </a:p>
                  </a:txBody>
                  <a:tcPr marL="9525" marR="9525" marT="9525" marB="0" anchor="ctr"/>
                </a:tc>
              </a:tr>
              <a:tr h="456050">
                <a:tc>
                  <a:txBody>
                    <a:bodyPr/>
                    <a:lstStyle/>
                    <a:p>
                      <a:pPr marL="0" marR="0" algn="l">
                        <a:lnSpc>
                          <a:spcPct val="115000"/>
                        </a:lnSpc>
                        <a:spcBef>
                          <a:spcPts val="0"/>
                        </a:spcBef>
                        <a:spcAft>
                          <a:spcPts val="0"/>
                        </a:spcAft>
                      </a:pPr>
                      <a:r>
                        <a:rPr lang="en-US" sz="1800" b="0" dirty="0" smtClean="0">
                          <a:latin typeface="Arial" panose="020B0604020202020204" pitchFamily="34" charset="0"/>
                          <a:ea typeface="Times New Roman"/>
                          <a:cs typeface="Arial" panose="020B0604020202020204" pitchFamily="34" charset="0"/>
                        </a:rPr>
                        <a:t>2007-8</a:t>
                      </a:r>
                      <a:endParaRPr lang="en-US" sz="1800" b="0" dirty="0">
                        <a:latin typeface="Arial" panose="020B0604020202020204" pitchFamily="34" charset="0"/>
                        <a:ea typeface="Times New Roman"/>
                        <a:cs typeface="Arial" panose="020B0604020202020204" pitchFamily="34" charset="0"/>
                      </a:endParaRPr>
                    </a:p>
                  </a:txBody>
                  <a:tcPr marL="182880" marR="45702" anchor="ctr"/>
                </a:tc>
                <a:tc>
                  <a:txBody>
                    <a:bodyPr/>
                    <a:lstStyle/>
                    <a:p>
                      <a:pPr algn="ctr" fontAlgn="b"/>
                      <a:r>
                        <a:rPr lang="en-US" sz="2000" b="0" i="0" u="none" strike="noStrike">
                          <a:solidFill>
                            <a:srgbClr val="000000"/>
                          </a:solidFill>
                          <a:latin typeface="Arial" panose="020B0604020202020204" pitchFamily="34" charset="0"/>
                          <a:cs typeface="Arial" panose="020B0604020202020204" pitchFamily="34" charset="0"/>
                        </a:rPr>
                        <a:t>176</a:t>
                      </a:r>
                    </a:p>
                  </a:txBody>
                  <a:tcPr marL="9525" marR="9525" marT="9525" marB="0" anchor="ctr"/>
                </a:tc>
                <a:tc>
                  <a:txBody>
                    <a:bodyPr/>
                    <a:lstStyle/>
                    <a:p>
                      <a:pPr algn="ctr" fontAlgn="b"/>
                      <a:r>
                        <a:rPr lang="en-US" sz="2000" b="0" i="0" u="none" strike="noStrike">
                          <a:solidFill>
                            <a:srgbClr val="000000"/>
                          </a:solidFill>
                          <a:latin typeface="Arial" panose="020B0604020202020204" pitchFamily="34" charset="0"/>
                          <a:cs typeface="Arial" panose="020B0604020202020204" pitchFamily="34" charset="0"/>
                        </a:rPr>
                        <a:t>28.4</a:t>
                      </a:r>
                    </a:p>
                  </a:txBody>
                  <a:tcPr marL="9525" marR="9525" marT="9525" marB="0" anchor="ctr"/>
                </a:tc>
                <a:tc>
                  <a:txBody>
                    <a:bodyPr/>
                    <a:lstStyle/>
                    <a:p>
                      <a:pPr algn="ctr" fontAlgn="b"/>
                      <a:r>
                        <a:rPr lang="en-US" sz="2000" b="0" i="0" u="none" strike="noStrike" dirty="0">
                          <a:solidFill>
                            <a:srgbClr val="000000"/>
                          </a:solidFill>
                          <a:latin typeface="Arial" panose="020B0604020202020204" pitchFamily="34" charset="0"/>
                          <a:cs typeface="Arial" panose="020B0604020202020204" pitchFamily="34" charset="0"/>
                        </a:rPr>
                        <a:t>620</a:t>
                      </a:r>
                    </a:p>
                  </a:txBody>
                  <a:tcPr marL="9525" marR="9525" marT="9525" marB="0" anchor="ctr"/>
                </a:tc>
              </a:tr>
              <a:tr h="456050">
                <a:tc>
                  <a:txBody>
                    <a:bodyPr/>
                    <a:lstStyle/>
                    <a:p>
                      <a:pPr marL="0" marR="0" algn="l">
                        <a:lnSpc>
                          <a:spcPct val="115000"/>
                        </a:lnSpc>
                        <a:spcBef>
                          <a:spcPts val="0"/>
                        </a:spcBef>
                        <a:spcAft>
                          <a:spcPts val="0"/>
                        </a:spcAft>
                      </a:pPr>
                      <a:r>
                        <a:rPr lang="en-US" sz="1800" b="0" dirty="0" smtClean="0">
                          <a:latin typeface="Arial" panose="020B0604020202020204" pitchFamily="34" charset="0"/>
                          <a:ea typeface="Times New Roman"/>
                          <a:cs typeface="Arial" panose="020B0604020202020204" pitchFamily="34" charset="0"/>
                        </a:rPr>
                        <a:t>2009-10</a:t>
                      </a:r>
                      <a:endParaRPr lang="en-US" sz="1800" b="0" dirty="0">
                        <a:latin typeface="Arial" panose="020B0604020202020204" pitchFamily="34" charset="0"/>
                        <a:ea typeface="Times New Roman"/>
                        <a:cs typeface="Arial" panose="020B0604020202020204" pitchFamily="34" charset="0"/>
                      </a:endParaRPr>
                    </a:p>
                  </a:txBody>
                  <a:tcPr marL="182880" marR="45702" anchor="ctr"/>
                </a:tc>
                <a:tc>
                  <a:txBody>
                    <a:bodyPr/>
                    <a:lstStyle/>
                    <a:p>
                      <a:pPr algn="ctr" fontAlgn="b"/>
                      <a:r>
                        <a:rPr lang="en-US" sz="2000" b="0" i="0" u="none" strike="noStrike" dirty="0" smtClean="0">
                          <a:solidFill>
                            <a:srgbClr val="000000"/>
                          </a:solidFill>
                          <a:latin typeface="Arial" panose="020B0604020202020204" pitchFamily="34" charset="0"/>
                          <a:cs typeface="Arial" panose="020B0604020202020204" pitchFamily="34" charset="0"/>
                        </a:rPr>
                        <a:t>147</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2000" b="0" i="0" u="none" strike="noStrike" dirty="0" smtClean="0">
                          <a:solidFill>
                            <a:srgbClr val="000000"/>
                          </a:solidFill>
                          <a:latin typeface="Arial" panose="020B0604020202020204" pitchFamily="34" charset="0"/>
                          <a:cs typeface="Arial" panose="020B0604020202020204" pitchFamily="34" charset="0"/>
                        </a:rPr>
                        <a:t>28.0</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2000" b="0" i="0" u="none" strike="noStrike" dirty="0" smtClean="0">
                          <a:solidFill>
                            <a:srgbClr val="000000"/>
                          </a:solidFill>
                          <a:latin typeface="Arial" panose="020B0604020202020204" pitchFamily="34" charset="0"/>
                          <a:cs typeface="Arial" panose="020B0604020202020204" pitchFamily="34" charset="0"/>
                        </a:rPr>
                        <a:t>527</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9525" marR="9525" marT="9525" marB="0" anchor="ctr"/>
                </a:tc>
              </a:tr>
              <a:tr h="456050">
                <a:tc>
                  <a:txBody>
                    <a:bodyPr/>
                    <a:lstStyle/>
                    <a:p>
                      <a:pPr marL="0" marR="0" algn="l">
                        <a:lnSpc>
                          <a:spcPct val="115000"/>
                        </a:lnSpc>
                        <a:spcBef>
                          <a:spcPts val="0"/>
                        </a:spcBef>
                        <a:spcAft>
                          <a:spcPts val="0"/>
                        </a:spcAft>
                      </a:pPr>
                      <a:r>
                        <a:rPr lang="en-US" sz="1800" b="0" dirty="0" smtClean="0">
                          <a:latin typeface="Arial" panose="020B0604020202020204" pitchFamily="34" charset="0"/>
                          <a:ea typeface="Times New Roman"/>
                          <a:cs typeface="Arial" panose="020B0604020202020204" pitchFamily="34" charset="0"/>
                        </a:rPr>
                        <a:t>2011-12</a:t>
                      </a:r>
                      <a:endParaRPr lang="en-US" sz="1800" b="0" dirty="0">
                        <a:latin typeface="Arial" panose="020B0604020202020204" pitchFamily="34" charset="0"/>
                        <a:ea typeface="Times New Roman"/>
                        <a:cs typeface="Arial" panose="020B0604020202020204" pitchFamily="34" charset="0"/>
                      </a:endParaRPr>
                    </a:p>
                  </a:txBody>
                  <a:tcPr marL="182880" marR="45702" anchor="ctr"/>
                </a:tc>
                <a:tc>
                  <a:txBody>
                    <a:bodyPr/>
                    <a:lstStyle/>
                    <a:p>
                      <a:pPr algn="ctr" fontAlgn="b"/>
                      <a:r>
                        <a:rPr lang="en-US" sz="2000" b="0" i="0" u="none" strike="noStrike" dirty="0" smtClean="0">
                          <a:solidFill>
                            <a:srgbClr val="000000"/>
                          </a:solidFill>
                          <a:latin typeface="Arial" panose="020B0604020202020204" pitchFamily="34" charset="0"/>
                          <a:cs typeface="Arial" panose="020B0604020202020204" pitchFamily="34" charset="0"/>
                        </a:rPr>
                        <a:t>127</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2000" b="0" i="0" u="none" strike="noStrike" dirty="0" smtClean="0">
                          <a:solidFill>
                            <a:srgbClr val="000000"/>
                          </a:solidFill>
                          <a:latin typeface="Arial" panose="020B0604020202020204" pitchFamily="34" charset="0"/>
                          <a:cs typeface="Arial" panose="020B0604020202020204" pitchFamily="34" charset="0"/>
                        </a:rPr>
                        <a:t>24.2</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2000" b="0" i="0" u="none" strike="noStrike" dirty="0" smtClean="0">
                          <a:solidFill>
                            <a:srgbClr val="000000"/>
                          </a:solidFill>
                          <a:latin typeface="Arial" panose="020B0604020202020204" pitchFamily="34" charset="0"/>
                          <a:cs typeface="Arial" panose="020B0604020202020204" pitchFamily="34" charset="0"/>
                        </a:rPr>
                        <a:t>524</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9525" marR="9525" marT="9525" marB="0" anchor="ctr"/>
                </a:tc>
              </a:tr>
            </a:tbl>
          </a:graphicData>
        </a:graphic>
      </p:graphicFrame>
      <p:sp>
        <p:nvSpPr>
          <p:cNvPr id="3" name="TextBox 2"/>
          <p:cNvSpPr txBox="1"/>
          <p:nvPr/>
        </p:nvSpPr>
        <p:spPr>
          <a:xfrm>
            <a:off x="792999" y="5824703"/>
            <a:ext cx="2892138" cy="246221"/>
          </a:xfrm>
          <a:prstGeom prst="rect">
            <a:avLst/>
          </a:prstGeom>
          <a:noFill/>
        </p:spPr>
        <p:txBody>
          <a:bodyPr wrap="none" rtlCol="0">
            <a:spAutoFit/>
          </a:bodyPr>
          <a:lstStyle/>
          <a:p>
            <a:r>
              <a:rPr lang="en-US" sz="1000" dirty="0" smtClean="0"/>
              <a:t>Source: nationally representative NHANES data</a:t>
            </a:r>
            <a:endParaRPr lang="en-US" sz="1000" dirty="0"/>
          </a:p>
        </p:txBody>
      </p:sp>
    </p:spTree>
    <p:extLst>
      <p:ext uri="{BB962C8B-B14F-4D97-AF65-F5344CB8AC3E}">
        <p14:creationId xmlns:p14="http://schemas.microsoft.com/office/powerpoint/2010/main" val="3351474142"/>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7026" name="Rectangle 43"/>
          <p:cNvSpPr>
            <a:spLocks noChangeArrowheads="1"/>
          </p:cNvSpPr>
          <p:nvPr/>
        </p:nvSpPr>
        <p:spPr bwMode="auto">
          <a:xfrm>
            <a:off x="228600" y="0"/>
            <a:ext cx="8686800" cy="685800"/>
          </a:xfrm>
          <a:prstGeom prst="rect">
            <a:avLst/>
          </a:prstGeom>
          <a:noFill/>
          <a:ln w="9525">
            <a:noFill/>
            <a:miter lim="800000"/>
            <a:headEnd/>
            <a:tailEnd/>
          </a:ln>
        </p:spPr>
        <p:txBody>
          <a:bodyPr lIns="91429" tIns="45714" rIns="91429" bIns="45714" anchor="ctr"/>
          <a:lstStyle/>
          <a:p>
            <a:pPr algn="ctr" defTabSz="820738"/>
            <a:r>
              <a:rPr lang="en-US" sz="1600" dirty="0">
                <a:solidFill>
                  <a:srgbClr val="000000"/>
                </a:solidFill>
                <a:latin typeface="Arial"/>
              </a:rPr>
              <a:t>Remarkably Short History for Caloric Beverages: </a:t>
            </a:r>
            <a:br>
              <a:rPr lang="en-US" sz="1600" dirty="0">
                <a:solidFill>
                  <a:srgbClr val="000000"/>
                </a:solidFill>
                <a:latin typeface="Arial"/>
              </a:rPr>
            </a:br>
            <a:r>
              <a:rPr lang="en-US" sz="1600" dirty="0">
                <a:solidFill>
                  <a:srgbClr val="000000"/>
                </a:solidFill>
                <a:latin typeface="Arial"/>
              </a:rPr>
              <a:t>Might the Absence of Compensation Relate to This Historical Evolution?</a:t>
            </a:r>
          </a:p>
        </p:txBody>
      </p:sp>
      <p:sp>
        <p:nvSpPr>
          <p:cNvPr id="145452" name="Rectangle 44"/>
          <p:cNvSpPr>
            <a:spLocks noChangeArrowheads="1"/>
          </p:cNvSpPr>
          <p:nvPr/>
        </p:nvSpPr>
        <p:spPr bwMode="auto">
          <a:xfrm>
            <a:off x="0" y="796925"/>
            <a:ext cx="8012113" cy="5257800"/>
          </a:xfrm>
          <a:prstGeom prst="rect">
            <a:avLst/>
          </a:prstGeom>
          <a:gradFill rotWithShape="1">
            <a:gsLst>
              <a:gs pos="0">
                <a:srgbClr val="FFFFFF"/>
              </a:gs>
              <a:gs pos="100000">
                <a:srgbClr val="DDDDDD"/>
              </a:gs>
            </a:gsLst>
            <a:lin ang="0" scaled="1"/>
          </a:gradFill>
          <a:ln w="9525">
            <a:noFill/>
            <a:miter lim="800000"/>
            <a:headEnd/>
            <a:tailEnd/>
          </a:ln>
          <a:effectLst>
            <a:outerShdw dist="35921" dir="2700000" algn="ctr" rotWithShape="0">
              <a:srgbClr val="A1A1A1"/>
            </a:outerShdw>
          </a:effectLst>
        </p:spPr>
        <p:txBody>
          <a:bodyPr wrap="none" anchor="ctr"/>
          <a:lstStyle/>
          <a:p>
            <a:pPr>
              <a:defRPr/>
            </a:pPr>
            <a:endParaRPr lang="en-US">
              <a:solidFill>
                <a:srgbClr val="000000"/>
              </a:solidFill>
              <a:latin typeface="Arial"/>
            </a:endParaRPr>
          </a:p>
        </p:txBody>
      </p:sp>
      <p:sp>
        <p:nvSpPr>
          <p:cNvPr id="145453" name="Rectangle 45"/>
          <p:cNvSpPr>
            <a:spLocks noChangeArrowheads="1"/>
          </p:cNvSpPr>
          <p:nvPr/>
        </p:nvSpPr>
        <p:spPr bwMode="auto">
          <a:xfrm>
            <a:off x="0" y="720725"/>
            <a:ext cx="5689600" cy="5257800"/>
          </a:xfrm>
          <a:prstGeom prst="rect">
            <a:avLst/>
          </a:prstGeom>
          <a:gradFill rotWithShape="1">
            <a:gsLst>
              <a:gs pos="0">
                <a:srgbClr val="FFFFFF"/>
              </a:gs>
              <a:gs pos="100000">
                <a:srgbClr val="FFCC66"/>
              </a:gs>
            </a:gsLst>
            <a:lin ang="0" scaled="1"/>
          </a:gradFill>
          <a:ln w="9525">
            <a:noFill/>
            <a:miter lim="800000"/>
            <a:headEnd/>
            <a:tailEnd/>
          </a:ln>
          <a:effectLst>
            <a:outerShdw dist="35921" dir="2700000" algn="ctr" rotWithShape="0">
              <a:srgbClr val="A1A1A1"/>
            </a:outerShdw>
          </a:effectLst>
        </p:spPr>
        <p:txBody>
          <a:bodyPr wrap="none" anchor="ctr"/>
          <a:lstStyle/>
          <a:p>
            <a:pPr>
              <a:defRPr/>
            </a:pPr>
            <a:endParaRPr lang="en-US">
              <a:solidFill>
                <a:srgbClr val="000000"/>
              </a:solidFill>
              <a:latin typeface="Arial"/>
            </a:endParaRPr>
          </a:p>
        </p:txBody>
      </p:sp>
      <p:sp>
        <p:nvSpPr>
          <p:cNvPr id="145454" name="Rectangle 46"/>
          <p:cNvSpPr>
            <a:spLocks noChangeArrowheads="1"/>
          </p:cNvSpPr>
          <p:nvPr/>
        </p:nvSpPr>
        <p:spPr bwMode="auto">
          <a:xfrm>
            <a:off x="0" y="644525"/>
            <a:ext cx="3897313" cy="5257800"/>
          </a:xfrm>
          <a:prstGeom prst="rect">
            <a:avLst/>
          </a:prstGeom>
          <a:gradFill rotWithShape="1">
            <a:gsLst>
              <a:gs pos="0">
                <a:srgbClr val="FFFFFF"/>
              </a:gs>
              <a:gs pos="100000">
                <a:srgbClr val="6600FF"/>
              </a:gs>
            </a:gsLst>
            <a:lin ang="0" scaled="1"/>
          </a:gradFill>
          <a:ln w="9525">
            <a:noFill/>
            <a:miter lim="800000"/>
            <a:headEnd/>
            <a:tailEnd/>
          </a:ln>
          <a:effectLst>
            <a:outerShdw dist="35921" dir="2700000" algn="ctr" rotWithShape="0">
              <a:srgbClr val="A1A1A1"/>
            </a:outerShdw>
          </a:effectLst>
        </p:spPr>
        <p:txBody>
          <a:bodyPr wrap="none" anchor="ctr"/>
          <a:lstStyle/>
          <a:p>
            <a:pPr>
              <a:defRPr/>
            </a:pPr>
            <a:endParaRPr lang="en-US">
              <a:solidFill>
                <a:srgbClr val="000000"/>
              </a:solidFill>
              <a:latin typeface="Arial"/>
            </a:endParaRPr>
          </a:p>
        </p:txBody>
      </p:sp>
      <p:sp>
        <p:nvSpPr>
          <p:cNvPr id="257030" name="Rectangle 47"/>
          <p:cNvSpPr>
            <a:spLocks noChangeArrowheads="1"/>
          </p:cNvSpPr>
          <p:nvPr/>
        </p:nvSpPr>
        <p:spPr bwMode="auto">
          <a:xfrm>
            <a:off x="5848350" y="1711325"/>
            <a:ext cx="1792288" cy="304800"/>
          </a:xfrm>
          <a:prstGeom prst="rect">
            <a:avLst/>
          </a:prstGeom>
          <a:noFill/>
          <a:ln w="9525">
            <a:noFill/>
            <a:miter lim="800000"/>
            <a:headEnd/>
            <a:tailEnd/>
          </a:ln>
        </p:spPr>
        <p:txBody>
          <a:bodyPr wrap="none" anchor="ctr"/>
          <a:lstStyle/>
          <a:p>
            <a:pPr algn="ctr"/>
            <a:endParaRPr lang="en-US" sz="900" b="1">
              <a:solidFill>
                <a:srgbClr val="000000"/>
              </a:solidFill>
              <a:latin typeface="Arial"/>
            </a:endParaRPr>
          </a:p>
        </p:txBody>
      </p:sp>
      <p:sp>
        <p:nvSpPr>
          <p:cNvPr id="257031" name="Rectangle 48"/>
          <p:cNvSpPr>
            <a:spLocks noChangeArrowheads="1"/>
          </p:cNvSpPr>
          <p:nvPr/>
        </p:nvSpPr>
        <p:spPr bwMode="auto">
          <a:xfrm>
            <a:off x="7451725" y="796925"/>
            <a:ext cx="557213" cy="5256213"/>
          </a:xfrm>
          <a:prstGeom prst="rect">
            <a:avLst/>
          </a:prstGeom>
          <a:solidFill>
            <a:srgbClr val="CCCCCC"/>
          </a:solidFill>
          <a:ln w="9525">
            <a:noFill/>
            <a:prstDash val="dash"/>
            <a:miter lim="800000"/>
            <a:headEnd/>
            <a:tailEnd/>
          </a:ln>
        </p:spPr>
        <p:txBody>
          <a:bodyPr wrap="none" anchor="ctr"/>
          <a:lstStyle/>
          <a:p>
            <a:endParaRPr lang="en-US">
              <a:solidFill>
                <a:srgbClr val="000000"/>
              </a:solidFill>
              <a:latin typeface="Arial"/>
            </a:endParaRPr>
          </a:p>
        </p:txBody>
      </p:sp>
      <p:sp>
        <p:nvSpPr>
          <p:cNvPr id="257032" name="AutoShape 49"/>
          <p:cNvSpPr>
            <a:spLocks noChangeArrowheads="1"/>
          </p:cNvSpPr>
          <p:nvPr/>
        </p:nvSpPr>
        <p:spPr bwMode="auto">
          <a:xfrm>
            <a:off x="7478713" y="5807075"/>
            <a:ext cx="533400" cy="228600"/>
          </a:xfrm>
          <a:prstGeom prst="rightArrow">
            <a:avLst>
              <a:gd name="adj1" fmla="val 50000"/>
              <a:gd name="adj2" fmla="val 58333"/>
            </a:avLst>
          </a:prstGeom>
          <a:solidFill>
            <a:srgbClr val="FF33CC"/>
          </a:solidFill>
          <a:ln w="9525">
            <a:noFill/>
            <a:miter lim="800000"/>
            <a:headEnd/>
            <a:tailEnd/>
          </a:ln>
        </p:spPr>
        <p:txBody>
          <a:bodyPr wrap="none" anchor="ctr"/>
          <a:lstStyle/>
          <a:p>
            <a:endParaRPr lang="en-US">
              <a:solidFill>
                <a:srgbClr val="000000"/>
              </a:solidFill>
              <a:latin typeface="Arial"/>
            </a:endParaRPr>
          </a:p>
        </p:txBody>
      </p:sp>
      <p:sp>
        <p:nvSpPr>
          <p:cNvPr id="257033" name="AutoShape 50"/>
          <p:cNvSpPr>
            <a:spLocks noChangeArrowheads="1"/>
          </p:cNvSpPr>
          <p:nvPr/>
        </p:nvSpPr>
        <p:spPr bwMode="auto">
          <a:xfrm flipH="1">
            <a:off x="6945313" y="5807075"/>
            <a:ext cx="533400" cy="228600"/>
          </a:xfrm>
          <a:prstGeom prst="rightArrow">
            <a:avLst>
              <a:gd name="adj1" fmla="val 50000"/>
              <a:gd name="adj2" fmla="val 58333"/>
            </a:avLst>
          </a:prstGeom>
          <a:solidFill>
            <a:srgbClr val="FF33CC"/>
          </a:solidFill>
          <a:ln w="9525">
            <a:noFill/>
            <a:miter lim="800000"/>
            <a:headEnd/>
            <a:tailEnd/>
          </a:ln>
        </p:spPr>
        <p:txBody>
          <a:bodyPr wrap="none" anchor="ctr"/>
          <a:lstStyle/>
          <a:p>
            <a:endParaRPr lang="en-US">
              <a:solidFill>
                <a:srgbClr val="000000"/>
              </a:solidFill>
              <a:latin typeface="Arial"/>
            </a:endParaRPr>
          </a:p>
        </p:txBody>
      </p:sp>
      <p:sp>
        <p:nvSpPr>
          <p:cNvPr id="257034" name="Rectangle 51"/>
          <p:cNvSpPr>
            <a:spLocks noChangeArrowheads="1"/>
          </p:cNvSpPr>
          <p:nvPr/>
        </p:nvSpPr>
        <p:spPr bwMode="auto">
          <a:xfrm rot="-5400000">
            <a:off x="7285038" y="5749925"/>
            <a:ext cx="539750" cy="304800"/>
          </a:xfrm>
          <a:prstGeom prst="rect">
            <a:avLst/>
          </a:prstGeom>
          <a:noFill/>
          <a:ln w="9525">
            <a:noFill/>
            <a:miter lim="800000"/>
            <a:headEnd/>
            <a:tailEnd/>
          </a:ln>
        </p:spPr>
        <p:txBody>
          <a:bodyPr wrap="none" anchor="ctr"/>
          <a:lstStyle/>
          <a:p>
            <a:pPr algn="ctr"/>
            <a:r>
              <a:rPr lang="en-US" sz="900" b="1">
                <a:solidFill>
                  <a:srgbClr val="000000"/>
                </a:solidFill>
                <a:latin typeface="Arial"/>
              </a:rPr>
              <a:t>AD</a:t>
            </a:r>
          </a:p>
        </p:txBody>
      </p:sp>
      <p:sp>
        <p:nvSpPr>
          <p:cNvPr id="257035" name="Rectangle 52"/>
          <p:cNvSpPr>
            <a:spLocks noChangeArrowheads="1"/>
          </p:cNvSpPr>
          <p:nvPr/>
        </p:nvSpPr>
        <p:spPr bwMode="auto">
          <a:xfrm rot="-5400000">
            <a:off x="7073900" y="5749925"/>
            <a:ext cx="539750" cy="304800"/>
          </a:xfrm>
          <a:prstGeom prst="rect">
            <a:avLst/>
          </a:prstGeom>
          <a:noFill/>
          <a:ln w="9525">
            <a:noFill/>
            <a:miter lim="800000"/>
            <a:headEnd/>
            <a:tailEnd/>
          </a:ln>
        </p:spPr>
        <p:txBody>
          <a:bodyPr wrap="none" anchor="ctr"/>
          <a:lstStyle/>
          <a:p>
            <a:pPr algn="ctr"/>
            <a:r>
              <a:rPr lang="en-US" sz="900" b="1">
                <a:solidFill>
                  <a:srgbClr val="000000"/>
                </a:solidFill>
                <a:latin typeface="Arial"/>
              </a:rPr>
              <a:t>BCE</a:t>
            </a:r>
          </a:p>
        </p:txBody>
      </p:sp>
      <p:sp>
        <p:nvSpPr>
          <p:cNvPr id="257036" name="Rectangle 53"/>
          <p:cNvSpPr>
            <a:spLocks noChangeArrowheads="1"/>
          </p:cNvSpPr>
          <p:nvPr/>
        </p:nvSpPr>
        <p:spPr bwMode="auto">
          <a:xfrm rot="-5400000">
            <a:off x="5303838" y="5486400"/>
            <a:ext cx="539750" cy="304800"/>
          </a:xfrm>
          <a:prstGeom prst="rect">
            <a:avLst/>
          </a:prstGeom>
          <a:noFill/>
          <a:ln w="9525">
            <a:noFill/>
            <a:miter lim="800000"/>
            <a:headEnd/>
            <a:tailEnd/>
          </a:ln>
        </p:spPr>
        <p:txBody>
          <a:bodyPr wrap="none" anchor="ctr"/>
          <a:lstStyle/>
          <a:p>
            <a:pPr algn="ctr"/>
            <a:r>
              <a:rPr lang="en-US" sz="900" b="1">
                <a:solidFill>
                  <a:srgbClr val="000000"/>
                </a:solidFill>
                <a:latin typeface="Arial"/>
              </a:rPr>
              <a:t>10000 BCE</a:t>
            </a:r>
          </a:p>
        </p:txBody>
      </p:sp>
      <p:sp>
        <p:nvSpPr>
          <p:cNvPr id="257037" name="Rectangle 54"/>
          <p:cNvSpPr>
            <a:spLocks noChangeArrowheads="1"/>
          </p:cNvSpPr>
          <p:nvPr/>
        </p:nvSpPr>
        <p:spPr bwMode="auto">
          <a:xfrm rot="-5400000">
            <a:off x="3759200" y="5451475"/>
            <a:ext cx="539750" cy="304800"/>
          </a:xfrm>
          <a:prstGeom prst="rect">
            <a:avLst/>
          </a:prstGeom>
          <a:noFill/>
          <a:ln w="9525">
            <a:noFill/>
            <a:miter lim="800000"/>
            <a:headEnd/>
            <a:tailEnd/>
          </a:ln>
        </p:spPr>
        <p:txBody>
          <a:bodyPr wrap="none" anchor="ctr"/>
          <a:lstStyle/>
          <a:p>
            <a:pPr algn="ctr"/>
            <a:r>
              <a:rPr lang="en-US" sz="900" b="1">
                <a:solidFill>
                  <a:srgbClr val="000000"/>
                </a:solidFill>
                <a:latin typeface="Arial"/>
              </a:rPr>
              <a:t>200000 BCE</a:t>
            </a:r>
          </a:p>
        </p:txBody>
      </p:sp>
      <p:sp>
        <p:nvSpPr>
          <p:cNvPr id="257038" name="AutoShape 55"/>
          <p:cNvSpPr>
            <a:spLocks noChangeArrowheads="1"/>
          </p:cNvSpPr>
          <p:nvPr/>
        </p:nvSpPr>
        <p:spPr bwMode="auto">
          <a:xfrm flipH="1">
            <a:off x="152400" y="5445125"/>
            <a:ext cx="533400" cy="228600"/>
          </a:xfrm>
          <a:prstGeom prst="rightArrow">
            <a:avLst>
              <a:gd name="adj1" fmla="val 50000"/>
              <a:gd name="adj2" fmla="val 58333"/>
            </a:avLst>
          </a:prstGeom>
          <a:solidFill>
            <a:srgbClr val="FF33CC"/>
          </a:solidFill>
          <a:ln w="9525">
            <a:noFill/>
            <a:miter lim="800000"/>
            <a:headEnd/>
            <a:tailEnd/>
          </a:ln>
        </p:spPr>
        <p:txBody>
          <a:bodyPr wrap="none" anchor="ctr"/>
          <a:lstStyle/>
          <a:p>
            <a:endParaRPr lang="en-US">
              <a:solidFill>
                <a:srgbClr val="000000"/>
              </a:solidFill>
              <a:latin typeface="Arial"/>
            </a:endParaRPr>
          </a:p>
        </p:txBody>
      </p:sp>
      <p:sp>
        <p:nvSpPr>
          <p:cNvPr id="257039" name="Rectangle 56"/>
          <p:cNvSpPr>
            <a:spLocks noChangeArrowheads="1"/>
          </p:cNvSpPr>
          <p:nvPr/>
        </p:nvSpPr>
        <p:spPr bwMode="auto">
          <a:xfrm rot="-5400000">
            <a:off x="263525" y="5410200"/>
            <a:ext cx="539750" cy="304800"/>
          </a:xfrm>
          <a:prstGeom prst="rect">
            <a:avLst/>
          </a:prstGeom>
          <a:noFill/>
          <a:ln w="9525">
            <a:noFill/>
            <a:miter lim="800000"/>
            <a:headEnd/>
            <a:tailEnd/>
          </a:ln>
        </p:spPr>
        <p:txBody>
          <a:bodyPr wrap="none" anchor="ctr"/>
          <a:lstStyle/>
          <a:p>
            <a:pPr algn="ctr"/>
            <a:r>
              <a:rPr lang="en-US" sz="900" b="1">
                <a:solidFill>
                  <a:srgbClr val="000000"/>
                </a:solidFill>
                <a:latin typeface="Arial"/>
              </a:rPr>
              <a:t>Beginning </a:t>
            </a:r>
            <a:br>
              <a:rPr lang="en-US" sz="900" b="1">
                <a:solidFill>
                  <a:srgbClr val="000000"/>
                </a:solidFill>
                <a:latin typeface="Arial"/>
              </a:rPr>
            </a:br>
            <a:r>
              <a:rPr lang="en-US" sz="900" b="1">
                <a:solidFill>
                  <a:srgbClr val="000000"/>
                </a:solidFill>
                <a:latin typeface="Arial"/>
              </a:rPr>
              <a:t>of Time</a:t>
            </a:r>
          </a:p>
        </p:txBody>
      </p:sp>
      <p:sp>
        <p:nvSpPr>
          <p:cNvPr id="257040" name="Line 58"/>
          <p:cNvSpPr>
            <a:spLocks noChangeShapeType="1"/>
          </p:cNvSpPr>
          <p:nvPr/>
        </p:nvSpPr>
        <p:spPr bwMode="auto">
          <a:xfrm>
            <a:off x="7451725" y="796925"/>
            <a:ext cx="0" cy="5257800"/>
          </a:xfrm>
          <a:prstGeom prst="line">
            <a:avLst/>
          </a:prstGeom>
          <a:noFill/>
          <a:ln w="9525">
            <a:solidFill>
              <a:srgbClr val="808080"/>
            </a:solidFill>
            <a:prstDash val="dash"/>
            <a:round/>
            <a:headEnd/>
            <a:tailEnd/>
          </a:ln>
        </p:spPr>
        <p:txBody>
          <a:bodyPr/>
          <a:lstStyle/>
          <a:p>
            <a:endParaRPr lang="en-US">
              <a:solidFill>
                <a:srgbClr val="000000"/>
              </a:solidFill>
              <a:latin typeface="Arial"/>
            </a:endParaRPr>
          </a:p>
        </p:txBody>
      </p:sp>
      <p:sp>
        <p:nvSpPr>
          <p:cNvPr id="257041" name="Oval 59"/>
          <p:cNvSpPr>
            <a:spLocks noChangeArrowheads="1"/>
          </p:cNvSpPr>
          <p:nvPr/>
        </p:nvSpPr>
        <p:spPr bwMode="auto">
          <a:xfrm>
            <a:off x="4697413" y="5164138"/>
            <a:ext cx="73025" cy="73025"/>
          </a:xfrm>
          <a:prstGeom prst="ellipse">
            <a:avLst/>
          </a:prstGeom>
          <a:solidFill>
            <a:srgbClr val="000000"/>
          </a:solidFill>
          <a:ln w="9525">
            <a:solidFill>
              <a:srgbClr val="000000"/>
            </a:solidFill>
            <a:round/>
            <a:headEnd/>
            <a:tailEnd/>
          </a:ln>
        </p:spPr>
        <p:txBody>
          <a:bodyPr wrap="none" anchor="ctr"/>
          <a:lstStyle/>
          <a:p>
            <a:endParaRPr lang="en-US">
              <a:solidFill>
                <a:srgbClr val="000000"/>
              </a:solidFill>
              <a:latin typeface="Arial"/>
            </a:endParaRPr>
          </a:p>
        </p:txBody>
      </p:sp>
      <p:sp>
        <p:nvSpPr>
          <p:cNvPr id="257042" name="Line 60"/>
          <p:cNvSpPr>
            <a:spLocks noChangeShapeType="1"/>
          </p:cNvSpPr>
          <p:nvPr/>
        </p:nvSpPr>
        <p:spPr bwMode="auto">
          <a:xfrm>
            <a:off x="3935413" y="5200650"/>
            <a:ext cx="762000" cy="0"/>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043" name="Oval 61"/>
          <p:cNvSpPr>
            <a:spLocks noChangeArrowheads="1"/>
          </p:cNvSpPr>
          <p:nvPr/>
        </p:nvSpPr>
        <p:spPr bwMode="auto">
          <a:xfrm>
            <a:off x="3897313" y="5164138"/>
            <a:ext cx="73025" cy="73025"/>
          </a:xfrm>
          <a:prstGeom prst="ellipse">
            <a:avLst/>
          </a:prstGeom>
          <a:solidFill>
            <a:srgbClr val="FFFFFF"/>
          </a:solidFill>
          <a:ln w="9525">
            <a:solidFill>
              <a:srgbClr val="000000"/>
            </a:solidFill>
            <a:round/>
            <a:headEnd/>
            <a:tailEnd/>
          </a:ln>
        </p:spPr>
        <p:txBody>
          <a:bodyPr wrap="none" anchor="ctr"/>
          <a:lstStyle/>
          <a:p>
            <a:endParaRPr lang="en-US">
              <a:solidFill>
                <a:srgbClr val="000000"/>
              </a:solidFill>
              <a:latin typeface="Arial"/>
            </a:endParaRPr>
          </a:p>
        </p:txBody>
      </p:sp>
      <p:sp>
        <p:nvSpPr>
          <p:cNvPr id="257044" name="Freeform 62"/>
          <p:cNvSpPr>
            <a:spLocks/>
          </p:cNvSpPr>
          <p:nvPr/>
        </p:nvSpPr>
        <p:spPr bwMode="auto">
          <a:xfrm>
            <a:off x="4735513" y="5200650"/>
            <a:ext cx="952500" cy="1588"/>
          </a:xfrm>
          <a:custGeom>
            <a:avLst/>
            <a:gdLst>
              <a:gd name="T0" fmla="*/ 0 w 600"/>
              <a:gd name="T1" fmla="*/ 0 h 1"/>
              <a:gd name="T2" fmla="*/ 2147483647 w 600"/>
              <a:gd name="T3" fmla="*/ 0 h 1"/>
              <a:gd name="T4" fmla="*/ 0 60000 65536"/>
              <a:gd name="T5" fmla="*/ 0 60000 65536"/>
              <a:gd name="T6" fmla="*/ 0 w 600"/>
              <a:gd name="T7" fmla="*/ 0 h 1"/>
              <a:gd name="T8" fmla="*/ 600 w 600"/>
              <a:gd name="T9" fmla="*/ 1 h 1"/>
            </a:gdLst>
            <a:ahLst/>
            <a:cxnLst>
              <a:cxn ang="T4">
                <a:pos x="T0" y="T1"/>
              </a:cxn>
              <a:cxn ang="T5">
                <a:pos x="T2" y="T3"/>
              </a:cxn>
            </a:cxnLst>
            <a:rect l="T6" t="T7" r="T8" b="T9"/>
            <a:pathLst>
              <a:path w="600" h="1">
                <a:moveTo>
                  <a:pt x="0" y="0"/>
                </a:moveTo>
                <a:lnTo>
                  <a:pt x="600" y="0"/>
                </a:lnTo>
              </a:path>
            </a:pathLst>
          </a:custGeom>
          <a:noFill/>
          <a:ln w="9525">
            <a:solidFill>
              <a:srgbClr val="000000"/>
            </a:solidFill>
            <a:round/>
            <a:headEnd/>
            <a:tailEnd type="triangle" w="med" len="med"/>
          </a:ln>
        </p:spPr>
        <p:txBody>
          <a:bodyPr/>
          <a:lstStyle/>
          <a:p>
            <a:endParaRPr lang="en-US">
              <a:solidFill>
                <a:srgbClr val="000000"/>
              </a:solidFill>
              <a:latin typeface="Arial"/>
            </a:endParaRPr>
          </a:p>
        </p:txBody>
      </p:sp>
      <p:sp>
        <p:nvSpPr>
          <p:cNvPr id="257045" name="Text Box 63"/>
          <p:cNvSpPr txBox="1">
            <a:spLocks noChangeArrowheads="1"/>
          </p:cNvSpPr>
          <p:nvPr/>
        </p:nvSpPr>
        <p:spPr bwMode="auto">
          <a:xfrm>
            <a:off x="4191000" y="5192713"/>
            <a:ext cx="1447800" cy="214312"/>
          </a:xfrm>
          <a:prstGeom prst="rect">
            <a:avLst/>
          </a:prstGeom>
          <a:noFill/>
          <a:ln w="9525">
            <a:noFill/>
            <a:miter lim="800000"/>
            <a:headEnd/>
            <a:tailEnd/>
          </a:ln>
        </p:spPr>
        <p:txBody>
          <a:bodyPr>
            <a:spAutoFit/>
          </a:bodyPr>
          <a:lstStyle/>
          <a:p>
            <a:pPr algn="ctr"/>
            <a:r>
              <a:rPr lang="en-US" sz="800">
                <a:solidFill>
                  <a:srgbClr val="000000"/>
                </a:solidFill>
                <a:latin typeface="Arial"/>
              </a:rPr>
              <a:t>100000 BCE</a:t>
            </a:r>
          </a:p>
        </p:txBody>
      </p:sp>
      <p:sp>
        <p:nvSpPr>
          <p:cNvPr id="257046" name="Text Box 64"/>
          <p:cNvSpPr txBox="1">
            <a:spLocks noChangeArrowheads="1"/>
          </p:cNvSpPr>
          <p:nvPr/>
        </p:nvSpPr>
        <p:spPr bwMode="auto">
          <a:xfrm>
            <a:off x="2479675" y="5024438"/>
            <a:ext cx="1447800" cy="336550"/>
          </a:xfrm>
          <a:prstGeom prst="rect">
            <a:avLst/>
          </a:prstGeom>
          <a:noFill/>
          <a:ln w="9525">
            <a:noFill/>
            <a:miter lim="800000"/>
            <a:headEnd/>
            <a:tailEnd/>
          </a:ln>
        </p:spPr>
        <p:txBody>
          <a:bodyPr>
            <a:spAutoFit/>
          </a:bodyPr>
          <a:lstStyle/>
          <a:p>
            <a:pPr algn="r"/>
            <a:r>
              <a:rPr lang="en-US" sz="800">
                <a:solidFill>
                  <a:srgbClr val="FFFFFF"/>
                </a:solidFill>
                <a:latin typeface="Arial"/>
              </a:rPr>
              <a:t>200000 BCE </a:t>
            </a:r>
            <a:br>
              <a:rPr lang="en-US" sz="800">
                <a:solidFill>
                  <a:srgbClr val="FFFFFF"/>
                </a:solidFill>
                <a:latin typeface="Arial"/>
              </a:rPr>
            </a:br>
            <a:r>
              <a:rPr lang="en-US" sz="800">
                <a:solidFill>
                  <a:srgbClr val="FFFFFF"/>
                </a:solidFill>
                <a:latin typeface="Arial"/>
              </a:rPr>
              <a:t>Homo Sapiens</a:t>
            </a:r>
          </a:p>
        </p:txBody>
      </p:sp>
      <p:sp>
        <p:nvSpPr>
          <p:cNvPr id="257047" name="Rectangle 65"/>
          <p:cNvSpPr>
            <a:spLocks noChangeArrowheads="1"/>
          </p:cNvSpPr>
          <p:nvPr/>
        </p:nvSpPr>
        <p:spPr bwMode="auto">
          <a:xfrm rot="-5400000">
            <a:off x="-671513" y="1982788"/>
            <a:ext cx="1800225" cy="304800"/>
          </a:xfrm>
          <a:prstGeom prst="rect">
            <a:avLst/>
          </a:prstGeom>
          <a:noFill/>
          <a:ln w="9525">
            <a:noFill/>
            <a:miter lim="800000"/>
            <a:headEnd/>
            <a:tailEnd/>
          </a:ln>
        </p:spPr>
        <p:txBody>
          <a:bodyPr wrap="none" anchor="ctr"/>
          <a:lstStyle/>
          <a:p>
            <a:pPr algn="ctr"/>
            <a:r>
              <a:rPr lang="en-US" sz="900" b="1">
                <a:solidFill>
                  <a:srgbClr val="000000"/>
                </a:solidFill>
                <a:latin typeface="Arial"/>
              </a:rPr>
              <a:t>Pre-Homo Sapiens</a:t>
            </a:r>
          </a:p>
        </p:txBody>
      </p:sp>
      <p:sp>
        <p:nvSpPr>
          <p:cNvPr id="257048" name="Rectangle 66"/>
          <p:cNvSpPr>
            <a:spLocks noChangeArrowheads="1"/>
          </p:cNvSpPr>
          <p:nvPr/>
        </p:nvSpPr>
        <p:spPr bwMode="auto">
          <a:xfrm rot="-5400000">
            <a:off x="3229769" y="1981994"/>
            <a:ext cx="1792288" cy="304800"/>
          </a:xfrm>
          <a:prstGeom prst="rect">
            <a:avLst/>
          </a:prstGeom>
          <a:noFill/>
          <a:ln w="9525">
            <a:noFill/>
            <a:miter lim="800000"/>
            <a:headEnd/>
            <a:tailEnd/>
          </a:ln>
        </p:spPr>
        <p:txBody>
          <a:bodyPr wrap="none" anchor="ctr"/>
          <a:lstStyle/>
          <a:p>
            <a:pPr algn="ctr"/>
            <a:r>
              <a:rPr lang="en-US" sz="900" b="1">
                <a:solidFill>
                  <a:srgbClr val="000000"/>
                </a:solidFill>
                <a:latin typeface="Arial"/>
              </a:rPr>
              <a:t>200,000BCE - 10,000 BCE</a:t>
            </a:r>
            <a:br>
              <a:rPr lang="en-US" sz="900" b="1">
                <a:solidFill>
                  <a:srgbClr val="000000"/>
                </a:solidFill>
                <a:latin typeface="Arial"/>
              </a:rPr>
            </a:br>
            <a:r>
              <a:rPr lang="en-US" sz="900" b="1">
                <a:solidFill>
                  <a:srgbClr val="000000"/>
                </a:solidFill>
                <a:latin typeface="Arial"/>
              </a:rPr>
              <a:t> Origin of Humans</a:t>
            </a:r>
          </a:p>
        </p:txBody>
      </p:sp>
      <p:sp>
        <p:nvSpPr>
          <p:cNvPr id="257049" name="Rectangle 67"/>
          <p:cNvSpPr>
            <a:spLocks noChangeArrowheads="1"/>
          </p:cNvSpPr>
          <p:nvPr/>
        </p:nvSpPr>
        <p:spPr bwMode="auto">
          <a:xfrm rot="-5400000">
            <a:off x="5367338" y="1981200"/>
            <a:ext cx="990600" cy="304800"/>
          </a:xfrm>
          <a:prstGeom prst="rect">
            <a:avLst/>
          </a:prstGeom>
          <a:noFill/>
          <a:ln w="9525">
            <a:noFill/>
            <a:miter lim="800000"/>
            <a:headEnd/>
            <a:tailEnd/>
          </a:ln>
        </p:spPr>
        <p:txBody>
          <a:bodyPr wrap="none" anchor="ctr"/>
          <a:lstStyle/>
          <a:p>
            <a:pPr algn="ctr"/>
            <a:r>
              <a:rPr lang="en-US" sz="900" b="1">
                <a:solidFill>
                  <a:srgbClr val="000000"/>
                </a:solidFill>
                <a:latin typeface="Arial"/>
              </a:rPr>
              <a:t>Modern Beverage Era</a:t>
            </a:r>
          </a:p>
          <a:p>
            <a:pPr algn="ctr"/>
            <a:r>
              <a:rPr lang="en-US" sz="900" b="1">
                <a:solidFill>
                  <a:srgbClr val="000000"/>
                </a:solidFill>
                <a:latin typeface="Arial"/>
              </a:rPr>
              <a:t>10,000 BCE - present</a:t>
            </a:r>
          </a:p>
        </p:txBody>
      </p:sp>
      <p:sp>
        <p:nvSpPr>
          <p:cNvPr id="257050" name="Rectangle 68"/>
          <p:cNvSpPr>
            <a:spLocks noChangeArrowheads="1"/>
          </p:cNvSpPr>
          <p:nvPr/>
        </p:nvSpPr>
        <p:spPr bwMode="auto">
          <a:xfrm>
            <a:off x="7186613" y="5445125"/>
            <a:ext cx="539750" cy="304800"/>
          </a:xfrm>
          <a:prstGeom prst="rect">
            <a:avLst/>
          </a:prstGeom>
          <a:noFill/>
          <a:ln w="9525">
            <a:noFill/>
            <a:miter lim="800000"/>
            <a:headEnd/>
            <a:tailEnd/>
          </a:ln>
        </p:spPr>
        <p:txBody>
          <a:bodyPr wrap="none" anchor="ctr"/>
          <a:lstStyle/>
          <a:p>
            <a:pPr algn="ctr"/>
            <a:r>
              <a:rPr lang="en-US" sz="900" b="1">
                <a:solidFill>
                  <a:srgbClr val="000000"/>
                </a:solidFill>
                <a:latin typeface="Arial"/>
              </a:rPr>
              <a:t>0</a:t>
            </a:r>
          </a:p>
        </p:txBody>
      </p:sp>
      <p:sp>
        <p:nvSpPr>
          <p:cNvPr id="257051" name="Oval 69"/>
          <p:cNvSpPr>
            <a:spLocks noChangeArrowheads="1"/>
          </p:cNvSpPr>
          <p:nvPr/>
        </p:nvSpPr>
        <p:spPr bwMode="auto">
          <a:xfrm>
            <a:off x="381000" y="873125"/>
            <a:ext cx="73025" cy="73025"/>
          </a:xfrm>
          <a:prstGeom prst="ellipse">
            <a:avLst/>
          </a:prstGeom>
          <a:solidFill>
            <a:srgbClr val="FFFFFF"/>
          </a:solidFill>
          <a:ln w="9525">
            <a:solidFill>
              <a:srgbClr val="000000"/>
            </a:solidFill>
            <a:round/>
            <a:headEnd/>
            <a:tailEnd/>
          </a:ln>
        </p:spPr>
        <p:txBody>
          <a:bodyPr wrap="none" anchor="ctr"/>
          <a:lstStyle/>
          <a:p>
            <a:endParaRPr lang="en-US">
              <a:solidFill>
                <a:srgbClr val="000000"/>
              </a:solidFill>
              <a:latin typeface="Arial"/>
            </a:endParaRPr>
          </a:p>
        </p:txBody>
      </p:sp>
      <p:sp>
        <p:nvSpPr>
          <p:cNvPr id="257052" name="Text Box 70"/>
          <p:cNvSpPr txBox="1">
            <a:spLocks noChangeArrowheads="1"/>
          </p:cNvSpPr>
          <p:nvPr/>
        </p:nvSpPr>
        <p:spPr bwMode="auto">
          <a:xfrm>
            <a:off x="441325" y="804863"/>
            <a:ext cx="1155700" cy="360362"/>
          </a:xfrm>
          <a:prstGeom prst="rect">
            <a:avLst/>
          </a:prstGeom>
          <a:noFill/>
          <a:ln w="9525">
            <a:noFill/>
            <a:miter lim="800000"/>
            <a:headEnd/>
            <a:tailEnd/>
          </a:ln>
        </p:spPr>
        <p:txBody>
          <a:bodyPr wrap="none">
            <a:spAutoFit/>
          </a:bodyPr>
          <a:lstStyle/>
          <a:p>
            <a:pPr>
              <a:spcBef>
                <a:spcPct val="20000"/>
              </a:spcBef>
            </a:pPr>
            <a:r>
              <a:rPr lang="en-US" sz="800">
                <a:solidFill>
                  <a:srgbClr val="000000"/>
                </a:solidFill>
                <a:latin typeface="Arial"/>
              </a:rPr>
              <a:t>Earliest possible date</a:t>
            </a:r>
          </a:p>
          <a:p>
            <a:pPr>
              <a:spcBef>
                <a:spcPct val="20000"/>
              </a:spcBef>
            </a:pPr>
            <a:r>
              <a:rPr lang="en-US" sz="800">
                <a:solidFill>
                  <a:srgbClr val="000000"/>
                </a:solidFill>
                <a:latin typeface="Arial"/>
              </a:rPr>
              <a:t>Definite date</a:t>
            </a:r>
          </a:p>
        </p:txBody>
      </p:sp>
      <p:sp>
        <p:nvSpPr>
          <p:cNvPr id="257053" name="Oval 71"/>
          <p:cNvSpPr>
            <a:spLocks noChangeArrowheads="1"/>
          </p:cNvSpPr>
          <p:nvPr/>
        </p:nvSpPr>
        <p:spPr bwMode="auto">
          <a:xfrm>
            <a:off x="381000" y="1025525"/>
            <a:ext cx="73025" cy="73025"/>
          </a:xfrm>
          <a:prstGeom prst="ellipse">
            <a:avLst/>
          </a:prstGeom>
          <a:solidFill>
            <a:srgbClr val="000000"/>
          </a:solidFill>
          <a:ln w="9525">
            <a:solidFill>
              <a:srgbClr val="000000"/>
            </a:solidFill>
            <a:round/>
            <a:headEnd/>
            <a:tailEnd/>
          </a:ln>
        </p:spPr>
        <p:txBody>
          <a:bodyPr wrap="none" anchor="ctr"/>
          <a:lstStyle/>
          <a:p>
            <a:endParaRPr lang="en-US">
              <a:solidFill>
                <a:srgbClr val="000000"/>
              </a:solidFill>
              <a:latin typeface="Arial"/>
            </a:endParaRPr>
          </a:p>
        </p:txBody>
      </p:sp>
      <p:sp>
        <p:nvSpPr>
          <p:cNvPr id="257054" name="Rectangle 72"/>
          <p:cNvSpPr>
            <a:spLocks noChangeArrowheads="1"/>
          </p:cNvSpPr>
          <p:nvPr/>
        </p:nvSpPr>
        <p:spPr bwMode="auto">
          <a:xfrm>
            <a:off x="304800" y="796925"/>
            <a:ext cx="1284288" cy="381000"/>
          </a:xfrm>
          <a:prstGeom prst="rect">
            <a:avLst/>
          </a:prstGeom>
          <a:noFill/>
          <a:ln w="9525">
            <a:solidFill>
              <a:srgbClr val="000000"/>
            </a:solidFill>
            <a:miter lim="800000"/>
            <a:headEnd/>
            <a:tailEnd/>
          </a:ln>
        </p:spPr>
        <p:txBody>
          <a:bodyPr wrap="none" anchor="ctr"/>
          <a:lstStyle/>
          <a:p>
            <a:endParaRPr lang="en-US">
              <a:solidFill>
                <a:srgbClr val="000000"/>
              </a:solidFill>
              <a:latin typeface="Arial"/>
            </a:endParaRPr>
          </a:p>
        </p:txBody>
      </p:sp>
      <p:sp>
        <p:nvSpPr>
          <p:cNvPr id="257055" name="Freeform 73"/>
          <p:cNvSpPr>
            <a:spLocks/>
          </p:cNvSpPr>
          <p:nvPr/>
        </p:nvSpPr>
        <p:spPr bwMode="auto">
          <a:xfrm>
            <a:off x="3916363" y="4924425"/>
            <a:ext cx="1765300" cy="1588"/>
          </a:xfrm>
          <a:custGeom>
            <a:avLst/>
            <a:gdLst>
              <a:gd name="T0" fmla="*/ 0 w 1112"/>
              <a:gd name="T1" fmla="*/ 0 h 1"/>
              <a:gd name="T2" fmla="*/ 2147483647 w 1112"/>
              <a:gd name="T3" fmla="*/ 0 h 1"/>
              <a:gd name="T4" fmla="*/ 0 60000 65536"/>
              <a:gd name="T5" fmla="*/ 0 60000 65536"/>
              <a:gd name="T6" fmla="*/ 0 w 1112"/>
              <a:gd name="T7" fmla="*/ 0 h 1"/>
              <a:gd name="T8" fmla="*/ 1112 w 1112"/>
              <a:gd name="T9" fmla="*/ 1 h 1"/>
            </a:gdLst>
            <a:ahLst/>
            <a:cxnLst>
              <a:cxn ang="T4">
                <a:pos x="T0" y="T1"/>
              </a:cxn>
              <a:cxn ang="T5">
                <a:pos x="T2" y="T3"/>
              </a:cxn>
            </a:cxnLst>
            <a:rect l="T6" t="T7" r="T8" b="T9"/>
            <a:pathLst>
              <a:path w="1112" h="1">
                <a:moveTo>
                  <a:pt x="0" y="0"/>
                </a:moveTo>
                <a:lnTo>
                  <a:pt x="1112" y="0"/>
                </a:lnTo>
              </a:path>
            </a:pathLst>
          </a:custGeom>
          <a:noFill/>
          <a:ln w="10160">
            <a:solidFill>
              <a:srgbClr val="000000"/>
            </a:solidFill>
            <a:round/>
            <a:headEnd/>
            <a:tailEnd type="triangle" w="med" len="med"/>
          </a:ln>
        </p:spPr>
        <p:txBody>
          <a:bodyPr/>
          <a:lstStyle/>
          <a:p>
            <a:endParaRPr lang="en-US">
              <a:solidFill>
                <a:srgbClr val="000000"/>
              </a:solidFill>
              <a:latin typeface="Arial"/>
            </a:endParaRPr>
          </a:p>
        </p:txBody>
      </p:sp>
      <p:sp>
        <p:nvSpPr>
          <p:cNvPr id="257056" name="Text Box 74"/>
          <p:cNvSpPr txBox="1">
            <a:spLocks noChangeArrowheads="1"/>
          </p:cNvSpPr>
          <p:nvPr/>
        </p:nvSpPr>
        <p:spPr bwMode="auto">
          <a:xfrm>
            <a:off x="76200" y="4619625"/>
            <a:ext cx="1016000" cy="336550"/>
          </a:xfrm>
          <a:prstGeom prst="rect">
            <a:avLst/>
          </a:prstGeom>
          <a:noFill/>
          <a:ln w="9525">
            <a:noFill/>
            <a:miter lim="800000"/>
            <a:headEnd/>
            <a:tailEnd/>
          </a:ln>
        </p:spPr>
        <p:txBody>
          <a:bodyPr wrap="none">
            <a:spAutoFit/>
          </a:bodyPr>
          <a:lstStyle/>
          <a:p>
            <a:endParaRPr lang="en-US" sz="800">
              <a:solidFill>
                <a:srgbClr val="000000"/>
              </a:solidFill>
              <a:latin typeface="Arial"/>
            </a:endParaRPr>
          </a:p>
          <a:p>
            <a:r>
              <a:rPr lang="en-US" sz="800">
                <a:solidFill>
                  <a:srgbClr val="000000"/>
                </a:solidFill>
                <a:latin typeface="Arial"/>
              </a:rPr>
              <a:t>Water, Breast Milk</a:t>
            </a:r>
          </a:p>
        </p:txBody>
      </p:sp>
      <p:sp>
        <p:nvSpPr>
          <p:cNvPr id="257057" name="Freeform 75"/>
          <p:cNvSpPr>
            <a:spLocks/>
          </p:cNvSpPr>
          <p:nvPr/>
        </p:nvSpPr>
        <p:spPr bwMode="auto">
          <a:xfrm>
            <a:off x="-7938" y="4924425"/>
            <a:ext cx="3905251" cy="3175"/>
          </a:xfrm>
          <a:custGeom>
            <a:avLst/>
            <a:gdLst>
              <a:gd name="T0" fmla="*/ 0 w 2460"/>
              <a:gd name="T1" fmla="*/ 2147483647 h 2"/>
              <a:gd name="T2" fmla="*/ 2147483647 w 2460"/>
              <a:gd name="T3" fmla="*/ 0 h 2"/>
              <a:gd name="T4" fmla="*/ 0 60000 65536"/>
              <a:gd name="T5" fmla="*/ 0 60000 65536"/>
              <a:gd name="T6" fmla="*/ 0 w 2460"/>
              <a:gd name="T7" fmla="*/ 0 h 2"/>
              <a:gd name="T8" fmla="*/ 2460 w 2460"/>
              <a:gd name="T9" fmla="*/ 2 h 2"/>
            </a:gdLst>
            <a:ahLst/>
            <a:cxnLst>
              <a:cxn ang="T4">
                <a:pos x="T0" y="T1"/>
              </a:cxn>
              <a:cxn ang="T5">
                <a:pos x="T2" y="T3"/>
              </a:cxn>
            </a:cxnLst>
            <a:rect l="T6" t="T7" r="T8" b="T9"/>
            <a:pathLst>
              <a:path w="2460" h="2">
                <a:moveTo>
                  <a:pt x="0" y="2"/>
                </a:moveTo>
                <a:lnTo>
                  <a:pt x="2460" y="0"/>
                </a:lnTo>
              </a:path>
            </a:pathLst>
          </a:custGeom>
          <a:noFill/>
          <a:ln w="10160">
            <a:solidFill>
              <a:srgbClr val="000000"/>
            </a:solidFill>
            <a:round/>
            <a:headEnd type="triangle" w="med" len="med"/>
            <a:tailEnd type="triangle" w="med" len="med"/>
          </a:ln>
        </p:spPr>
        <p:txBody>
          <a:bodyPr/>
          <a:lstStyle/>
          <a:p>
            <a:endParaRPr lang="en-US">
              <a:solidFill>
                <a:srgbClr val="000000"/>
              </a:solidFill>
              <a:latin typeface="Arial"/>
            </a:endParaRPr>
          </a:p>
        </p:txBody>
      </p:sp>
      <p:sp>
        <p:nvSpPr>
          <p:cNvPr id="257058" name="AutoShape 42"/>
          <p:cNvSpPr>
            <a:spLocks noChangeAspect="1" noChangeArrowheads="1" noTextEdit="1"/>
          </p:cNvSpPr>
          <p:nvPr/>
        </p:nvSpPr>
        <p:spPr bwMode="auto">
          <a:xfrm>
            <a:off x="1916113" y="215900"/>
            <a:ext cx="6161087" cy="5429250"/>
          </a:xfrm>
          <a:prstGeom prst="rect">
            <a:avLst/>
          </a:prstGeom>
          <a:noFill/>
          <a:ln w="9525">
            <a:noFill/>
            <a:miter lim="800000"/>
            <a:headEnd/>
            <a:tailEnd/>
          </a:ln>
        </p:spPr>
        <p:txBody>
          <a:bodyPr/>
          <a:lstStyle/>
          <a:p>
            <a:endParaRPr lang="en-US">
              <a:solidFill>
                <a:srgbClr val="000000"/>
              </a:solidFill>
              <a:latin typeface="Arial"/>
            </a:endParaRPr>
          </a:p>
        </p:txBody>
      </p:sp>
      <p:sp>
        <p:nvSpPr>
          <p:cNvPr id="257059" name="Line 44"/>
          <p:cNvSpPr>
            <a:spLocks noChangeShapeType="1"/>
          </p:cNvSpPr>
          <p:nvPr/>
        </p:nvSpPr>
        <p:spPr bwMode="auto">
          <a:xfrm>
            <a:off x="5662613" y="5207000"/>
            <a:ext cx="180975" cy="1588"/>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060" name="Freeform 45"/>
          <p:cNvSpPr>
            <a:spLocks/>
          </p:cNvSpPr>
          <p:nvPr/>
        </p:nvSpPr>
        <p:spPr bwMode="auto">
          <a:xfrm>
            <a:off x="5843588" y="5207000"/>
            <a:ext cx="179387" cy="1588"/>
          </a:xfrm>
          <a:custGeom>
            <a:avLst/>
            <a:gdLst>
              <a:gd name="T0" fmla="*/ 0 w 113"/>
              <a:gd name="T1" fmla="*/ 0 h 1588"/>
              <a:gd name="T2" fmla="*/ 2147483647 w 113"/>
              <a:gd name="T3" fmla="*/ 0 h 1588"/>
              <a:gd name="T4" fmla="*/ 2147483647 w 113"/>
              <a:gd name="T5" fmla="*/ 0 h 1588"/>
              <a:gd name="T6" fmla="*/ 2147483647 w 113"/>
              <a:gd name="T7" fmla="*/ 0 h 1588"/>
              <a:gd name="T8" fmla="*/ 2147483647 w 113"/>
              <a:gd name="T9" fmla="*/ 0 h 1588"/>
              <a:gd name="T10" fmla="*/ 0 60000 65536"/>
              <a:gd name="T11" fmla="*/ 0 60000 65536"/>
              <a:gd name="T12" fmla="*/ 0 60000 65536"/>
              <a:gd name="T13" fmla="*/ 0 60000 65536"/>
              <a:gd name="T14" fmla="*/ 0 60000 65536"/>
              <a:gd name="T15" fmla="*/ 0 w 113"/>
              <a:gd name="T16" fmla="*/ 0 h 1588"/>
              <a:gd name="T17" fmla="*/ 113 w 113"/>
              <a:gd name="T18" fmla="*/ 1588 h 1588"/>
            </a:gdLst>
            <a:ahLst/>
            <a:cxnLst>
              <a:cxn ang="T10">
                <a:pos x="T0" y="T1"/>
              </a:cxn>
              <a:cxn ang="T11">
                <a:pos x="T2" y="T3"/>
              </a:cxn>
              <a:cxn ang="T12">
                <a:pos x="T4" y="T5"/>
              </a:cxn>
              <a:cxn ang="T13">
                <a:pos x="T6" y="T7"/>
              </a:cxn>
              <a:cxn ang="T14">
                <a:pos x="T8" y="T9"/>
              </a:cxn>
            </a:cxnLst>
            <a:rect l="T15" t="T16" r="T17" b="T18"/>
            <a:pathLst>
              <a:path w="113" h="1588">
                <a:moveTo>
                  <a:pt x="0" y="0"/>
                </a:moveTo>
                <a:lnTo>
                  <a:pt x="24" y="0"/>
                </a:lnTo>
                <a:lnTo>
                  <a:pt x="48" y="0"/>
                </a:lnTo>
                <a:lnTo>
                  <a:pt x="77" y="0"/>
                </a:lnTo>
                <a:lnTo>
                  <a:pt x="113"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061" name="Freeform 46"/>
          <p:cNvSpPr>
            <a:spLocks/>
          </p:cNvSpPr>
          <p:nvPr/>
        </p:nvSpPr>
        <p:spPr bwMode="auto">
          <a:xfrm>
            <a:off x="6022975" y="5207000"/>
            <a:ext cx="466725" cy="1588"/>
          </a:xfrm>
          <a:custGeom>
            <a:avLst/>
            <a:gdLst>
              <a:gd name="T0" fmla="*/ 0 w 294"/>
              <a:gd name="T1" fmla="*/ 0 h 1588"/>
              <a:gd name="T2" fmla="*/ 2147483647 w 294"/>
              <a:gd name="T3" fmla="*/ 0 h 1588"/>
              <a:gd name="T4" fmla="*/ 2147483647 w 294"/>
              <a:gd name="T5" fmla="*/ 0 h 1588"/>
              <a:gd name="T6" fmla="*/ 2147483647 w 294"/>
              <a:gd name="T7" fmla="*/ 0 h 1588"/>
              <a:gd name="T8" fmla="*/ 2147483647 w 294"/>
              <a:gd name="T9" fmla="*/ 0 h 1588"/>
              <a:gd name="T10" fmla="*/ 2147483647 w 294"/>
              <a:gd name="T11" fmla="*/ 0 h 1588"/>
              <a:gd name="T12" fmla="*/ 2147483647 w 294"/>
              <a:gd name="T13" fmla="*/ 0 h 1588"/>
              <a:gd name="T14" fmla="*/ 0 60000 65536"/>
              <a:gd name="T15" fmla="*/ 0 60000 65536"/>
              <a:gd name="T16" fmla="*/ 0 60000 65536"/>
              <a:gd name="T17" fmla="*/ 0 60000 65536"/>
              <a:gd name="T18" fmla="*/ 0 60000 65536"/>
              <a:gd name="T19" fmla="*/ 0 60000 65536"/>
              <a:gd name="T20" fmla="*/ 0 60000 65536"/>
              <a:gd name="T21" fmla="*/ 0 w 294"/>
              <a:gd name="T22" fmla="*/ 0 h 1588"/>
              <a:gd name="T23" fmla="*/ 294 w 294"/>
              <a:gd name="T24" fmla="*/ 1588 h 1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4" h="1588">
                <a:moveTo>
                  <a:pt x="0" y="0"/>
                </a:moveTo>
                <a:lnTo>
                  <a:pt x="30" y="0"/>
                </a:lnTo>
                <a:lnTo>
                  <a:pt x="66" y="0"/>
                </a:lnTo>
                <a:lnTo>
                  <a:pt x="144" y="0"/>
                </a:lnTo>
                <a:lnTo>
                  <a:pt x="228" y="0"/>
                </a:lnTo>
                <a:lnTo>
                  <a:pt x="264" y="0"/>
                </a:lnTo>
                <a:lnTo>
                  <a:pt x="294"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062" name="Freeform 47"/>
          <p:cNvSpPr>
            <a:spLocks/>
          </p:cNvSpPr>
          <p:nvPr/>
        </p:nvSpPr>
        <p:spPr bwMode="auto">
          <a:xfrm>
            <a:off x="6489700" y="5207000"/>
            <a:ext cx="247650" cy="1588"/>
          </a:xfrm>
          <a:custGeom>
            <a:avLst/>
            <a:gdLst>
              <a:gd name="T0" fmla="*/ 0 w 156"/>
              <a:gd name="T1" fmla="*/ 0 h 1588"/>
              <a:gd name="T2" fmla="*/ 2147483647 w 156"/>
              <a:gd name="T3" fmla="*/ 0 h 1588"/>
              <a:gd name="T4" fmla="*/ 2147483647 w 156"/>
              <a:gd name="T5" fmla="*/ 0 h 1588"/>
              <a:gd name="T6" fmla="*/ 2147483647 w 156"/>
              <a:gd name="T7" fmla="*/ 0 h 1588"/>
              <a:gd name="T8" fmla="*/ 2147483647 w 156"/>
              <a:gd name="T9" fmla="*/ 0 h 1588"/>
              <a:gd name="T10" fmla="*/ 2147483647 w 156"/>
              <a:gd name="T11" fmla="*/ 0 h 1588"/>
              <a:gd name="T12" fmla="*/ 0 60000 65536"/>
              <a:gd name="T13" fmla="*/ 0 60000 65536"/>
              <a:gd name="T14" fmla="*/ 0 60000 65536"/>
              <a:gd name="T15" fmla="*/ 0 60000 65536"/>
              <a:gd name="T16" fmla="*/ 0 60000 65536"/>
              <a:gd name="T17" fmla="*/ 0 60000 65536"/>
              <a:gd name="T18" fmla="*/ 0 w 156"/>
              <a:gd name="T19" fmla="*/ 0 h 1588"/>
              <a:gd name="T20" fmla="*/ 156 w 156"/>
              <a:gd name="T21" fmla="*/ 1588 h 1588"/>
            </a:gdLst>
            <a:ahLst/>
            <a:cxnLst>
              <a:cxn ang="T12">
                <a:pos x="T0" y="T1"/>
              </a:cxn>
              <a:cxn ang="T13">
                <a:pos x="T2" y="T3"/>
              </a:cxn>
              <a:cxn ang="T14">
                <a:pos x="T4" y="T5"/>
              </a:cxn>
              <a:cxn ang="T15">
                <a:pos x="T6" y="T7"/>
              </a:cxn>
              <a:cxn ang="T16">
                <a:pos x="T8" y="T9"/>
              </a:cxn>
              <a:cxn ang="T17">
                <a:pos x="T10" y="T11"/>
              </a:cxn>
            </a:cxnLst>
            <a:rect l="T18" t="T19" r="T20" b="T21"/>
            <a:pathLst>
              <a:path w="156" h="1588">
                <a:moveTo>
                  <a:pt x="0" y="0"/>
                </a:moveTo>
                <a:lnTo>
                  <a:pt x="24" y="0"/>
                </a:lnTo>
                <a:lnTo>
                  <a:pt x="48" y="0"/>
                </a:lnTo>
                <a:lnTo>
                  <a:pt x="84" y="0"/>
                </a:lnTo>
                <a:lnTo>
                  <a:pt x="114" y="0"/>
                </a:lnTo>
                <a:lnTo>
                  <a:pt x="156"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063" name="Freeform 48"/>
          <p:cNvSpPr>
            <a:spLocks/>
          </p:cNvSpPr>
          <p:nvPr/>
        </p:nvSpPr>
        <p:spPr bwMode="auto">
          <a:xfrm>
            <a:off x="6737350" y="5207000"/>
            <a:ext cx="360363" cy="1588"/>
          </a:xfrm>
          <a:custGeom>
            <a:avLst/>
            <a:gdLst>
              <a:gd name="T0" fmla="*/ 0 w 227"/>
              <a:gd name="T1" fmla="*/ 0 h 1588"/>
              <a:gd name="T2" fmla="*/ 2147483647 w 227"/>
              <a:gd name="T3" fmla="*/ 0 h 1588"/>
              <a:gd name="T4" fmla="*/ 2147483647 w 227"/>
              <a:gd name="T5" fmla="*/ 0 h 1588"/>
              <a:gd name="T6" fmla="*/ 2147483647 w 227"/>
              <a:gd name="T7" fmla="*/ 0 h 1588"/>
              <a:gd name="T8" fmla="*/ 2147483647 w 227"/>
              <a:gd name="T9" fmla="*/ 0 h 1588"/>
              <a:gd name="T10" fmla="*/ 0 60000 65536"/>
              <a:gd name="T11" fmla="*/ 0 60000 65536"/>
              <a:gd name="T12" fmla="*/ 0 60000 65536"/>
              <a:gd name="T13" fmla="*/ 0 60000 65536"/>
              <a:gd name="T14" fmla="*/ 0 60000 65536"/>
              <a:gd name="T15" fmla="*/ 0 w 227"/>
              <a:gd name="T16" fmla="*/ 0 h 1588"/>
              <a:gd name="T17" fmla="*/ 227 w 227"/>
              <a:gd name="T18" fmla="*/ 1588 h 1588"/>
            </a:gdLst>
            <a:ahLst/>
            <a:cxnLst>
              <a:cxn ang="T10">
                <a:pos x="T0" y="T1"/>
              </a:cxn>
              <a:cxn ang="T11">
                <a:pos x="T2" y="T3"/>
              </a:cxn>
              <a:cxn ang="T12">
                <a:pos x="T4" y="T5"/>
              </a:cxn>
              <a:cxn ang="T13">
                <a:pos x="T6" y="T7"/>
              </a:cxn>
              <a:cxn ang="T14">
                <a:pos x="T8" y="T9"/>
              </a:cxn>
            </a:cxnLst>
            <a:rect l="T15" t="T16" r="T17" b="T18"/>
            <a:pathLst>
              <a:path w="227" h="1588">
                <a:moveTo>
                  <a:pt x="0" y="0"/>
                </a:moveTo>
                <a:lnTo>
                  <a:pt x="53" y="0"/>
                </a:lnTo>
                <a:lnTo>
                  <a:pt x="113" y="0"/>
                </a:lnTo>
                <a:lnTo>
                  <a:pt x="173" y="0"/>
                </a:lnTo>
                <a:lnTo>
                  <a:pt x="227"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064" name="Freeform 49"/>
          <p:cNvSpPr>
            <a:spLocks/>
          </p:cNvSpPr>
          <p:nvPr/>
        </p:nvSpPr>
        <p:spPr bwMode="auto">
          <a:xfrm>
            <a:off x="7097713" y="5207000"/>
            <a:ext cx="266700" cy="1588"/>
          </a:xfrm>
          <a:custGeom>
            <a:avLst/>
            <a:gdLst>
              <a:gd name="T0" fmla="*/ 0 w 168"/>
              <a:gd name="T1" fmla="*/ 0 h 1588"/>
              <a:gd name="T2" fmla="*/ 2147483647 w 168"/>
              <a:gd name="T3" fmla="*/ 0 h 1588"/>
              <a:gd name="T4" fmla="*/ 2147483647 w 168"/>
              <a:gd name="T5" fmla="*/ 0 h 1588"/>
              <a:gd name="T6" fmla="*/ 2147483647 w 168"/>
              <a:gd name="T7" fmla="*/ 0 h 1588"/>
              <a:gd name="T8" fmla="*/ 2147483647 w 168"/>
              <a:gd name="T9" fmla="*/ 0 h 1588"/>
              <a:gd name="T10" fmla="*/ 0 60000 65536"/>
              <a:gd name="T11" fmla="*/ 0 60000 65536"/>
              <a:gd name="T12" fmla="*/ 0 60000 65536"/>
              <a:gd name="T13" fmla="*/ 0 60000 65536"/>
              <a:gd name="T14" fmla="*/ 0 60000 65536"/>
              <a:gd name="T15" fmla="*/ 0 w 168"/>
              <a:gd name="T16" fmla="*/ 0 h 1588"/>
              <a:gd name="T17" fmla="*/ 168 w 168"/>
              <a:gd name="T18" fmla="*/ 1588 h 1588"/>
            </a:gdLst>
            <a:ahLst/>
            <a:cxnLst>
              <a:cxn ang="T10">
                <a:pos x="T0" y="T1"/>
              </a:cxn>
              <a:cxn ang="T11">
                <a:pos x="T2" y="T3"/>
              </a:cxn>
              <a:cxn ang="T12">
                <a:pos x="T4" y="T5"/>
              </a:cxn>
              <a:cxn ang="T13">
                <a:pos x="T6" y="T7"/>
              </a:cxn>
              <a:cxn ang="T14">
                <a:pos x="T8" y="T9"/>
              </a:cxn>
            </a:cxnLst>
            <a:rect l="T15" t="T16" r="T17" b="T18"/>
            <a:pathLst>
              <a:path w="168" h="1588">
                <a:moveTo>
                  <a:pt x="0" y="0"/>
                </a:moveTo>
                <a:lnTo>
                  <a:pt x="48" y="0"/>
                </a:lnTo>
                <a:lnTo>
                  <a:pt x="96" y="0"/>
                </a:lnTo>
                <a:lnTo>
                  <a:pt x="132" y="0"/>
                </a:lnTo>
                <a:lnTo>
                  <a:pt x="168"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065" name="Freeform 50"/>
          <p:cNvSpPr>
            <a:spLocks/>
          </p:cNvSpPr>
          <p:nvPr/>
        </p:nvSpPr>
        <p:spPr bwMode="auto">
          <a:xfrm>
            <a:off x="7364413" y="5207000"/>
            <a:ext cx="123825" cy="1588"/>
          </a:xfrm>
          <a:custGeom>
            <a:avLst/>
            <a:gdLst>
              <a:gd name="T0" fmla="*/ 0 w 78"/>
              <a:gd name="T1" fmla="*/ 0 h 1588"/>
              <a:gd name="T2" fmla="*/ 2147483647 w 78"/>
              <a:gd name="T3" fmla="*/ 0 h 1588"/>
              <a:gd name="T4" fmla="*/ 2147483647 w 78"/>
              <a:gd name="T5" fmla="*/ 0 h 1588"/>
              <a:gd name="T6" fmla="*/ 2147483647 w 78"/>
              <a:gd name="T7" fmla="*/ 0 h 1588"/>
              <a:gd name="T8" fmla="*/ 2147483647 w 78"/>
              <a:gd name="T9" fmla="*/ 0 h 1588"/>
              <a:gd name="T10" fmla="*/ 0 60000 65536"/>
              <a:gd name="T11" fmla="*/ 0 60000 65536"/>
              <a:gd name="T12" fmla="*/ 0 60000 65536"/>
              <a:gd name="T13" fmla="*/ 0 60000 65536"/>
              <a:gd name="T14" fmla="*/ 0 60000 65536"/>
              <a:gd name="T15" fmla="*/ 0 w 78"/>
              <a:gd name="T16" fmla="*/ 0 h 1588"/>
              <a:gd name="T17" fmla="*/ 78 w 78"/>
              <a:gd name="T18" fmla="*/ 1588 h 1588"/>
            </a:gdLst>
            <a:ahLst/>
            <a:cxnLst>
              <a:cxn ang="T10">
                <a:pos x="T0" y="T1"/>
              </a:cxn>
              <a:cxn ang="T11">
                <a:pos x="T2" y="T3"/>
              </a:cxn>
              <a:cxn ang="T12">
                <a:pos x="T4" y="T5"/>
              </a:cxn>
              <a:cxn ang="T13">
                <a:pos x="T6" y="T7"/>
              </a:cxn>
              <a:cxn ang="T14">
                <a:pos x="T8" y="T9"/>
              </a:cxn>
            </a:cxnLst>
            <a:rect l="T15" t="T16" r="T17" b="T18"/>
            <a:pathLst>
              <a:path w="78" h="1588">
                <a:moveTo>
                  <a:pt x="0" y="0"/>
                </a:moveTo>
                <a:lnTo>
                  <a:pt x="24" y="0"/>
                </a:lnTo>
                <a:lnTo>
                  <a:pt x="42" y="0"/>
                </a:lnTo>
                <a:lnTo>
                  <a:pt x="60" y="0"/>
                </a:lnTo>
                <a:lnTo>
                  <a:pt x="78"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066" name="Freeform 51"/>
          <p:cNvSpPr>
            <a:spLocks/>
          </p:cNvSpPr>
          <p:nvPr/>
        </p:nvSpPr>
        <p:spPr bwMode="auto">
          <a:xfrm>
            <a:off x="7488238" y="5207000"/>
            <a:ext cx="142875" cy="1588"/>
          </a:xfrm>
          <a:custGeom>
            <a:avLst/>
            <a:gdLst>
              <a:gd name="T0" fmla="*/ 0 w 90"/>
              <a:gd name="T1" fmla="*/ 0 h 1588"/>
              <a:gd name="T2" fmla="*/ 2147483647 w 90"/>
              <a:gd name="T3" fmla="*/ 0 h 1588"/>
              <a:gd name="T4" fmla="*/ 2147483647 w 90"/>
              <a:gd name="T5" fmla="*/ 0 h 1588"/>
              <a:gd name="T6" fmla="*/ 2147483647 w 90"/>
              <a:gd name="T7" fmla="*/ 0 h 1588"/>
              <a:gd name="T8" fmla="*/ 2147483647 w 90"/>
              <a:gd name="T9" fmla="*/ 0 h 1588"/>
              <a:gd name="T10" fmla="*/ 0 60000 65536"/>
              <a:gd name="T11" fmla="*/ 0 60000 65536"/>
              <a:gd name="T12" fmla="*/ 0 60000 65536"/>
              <a:gd name="T13" fmla="*/ 0 60000 65536"/>
              <a:gd name="T14" fmla="*/ 0 60000 65536"/>
              <a:gd name="T15" fmla="*/ 0 w 90"/>
              <a:gd name="T16" fmla="*/ 0 h 1588"/>
              <a:gd name="T17" fmla="*/ 90 w 90"/>
              <a:gd name="T18" fmla="*/ 1588 h 1588"/>
            </a:gdLst>
            <a:ahLst/>
            <a:cxnLst>
              <a:cxn ang="T10">
                <a:pos x="T0" y="T1"/>
              </a:cxn>
              <a:cxn ang="T11">
                <a:pos x="T2" y="T3"/>
              </a:cxn>
              <a:cxn ang="T12">
                <a:pos x="T4" y="T5"/>
              </a:cxn>
              <a:cxn ang="T13">
                <a:pos x="T6" y="T7"/>
              </a:cxn>
              <a:cxn ang="T14">
                <a:pos x="T8" y="T9"/>
              </a:cxn>
            </a:cxnLst>
            <a:rect l="T15" t="T16" r="T17" b="T18"/>
            <a:pathLst>
              <a:path w="90" h="1588">
                <a:moveTo>
                  <a:pt x="0" y="0"/>
                </a:moveTo>
                <a:lnTo>
                  <a:pt x="24" y="0"/>
                </a:lnTo>
                <a:lnTo>
                  <a:pt x="48" y="0"/>
                </a:lnTo>
                <a:lnTo>
                  <a:pt x="72" y="0"/>
                </a:lnTo>
                <a:lnTo>
                  <a:pt x="90"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067" name="Freeform 52"/>
          <p:cNvSpPr>
            <a:spLocks/>
          </p:cNvSpPr>
          <p:nvPr/>
        </p:nvSpPr>
        <p:spPr bwMode="auto">
          <a:xfrm>
            <a:off x="7631113" y="5207000"/>
            <a:ext cx="57150" cy="1588"/>
          </a:xfrm>
          <a:custGeom>
            <a:avLst/>
            <a:gdLst>
              <a:gd name="T0" fmla="*/ 0 w 36"/>
              <a:gd name="T1" fmla="*/ 0 h 1588"/>
              <a:gd name="T2" fmla="*/ 2147483647 w 36"/>
              <a:gd name="T3" fmla="*/ 0 h 1588"/>
              <a:gd name="T4" fmla="*/ 2147483647 w 36"/>
              <a:gd name="T5" fmla="*/ 0 h 1588"/>
              <a:gd name="T6" fmla="*/ 0 60000 65536"/>
              <a:gd name="T7" fmla="*/ 0 60000 65536"/>
              <a:gd name="T8" fmla="*/ 0 60000 65536"/>
              <a:gd name="T9" fmla="*/ 0 w 36"/>
              <a:gd name="T10" fmla="*/ 0 h 1588"/>
              <a:gd name="T11" fmla="*/ 36 w 36"/>
              <a:gd name="T12" fmla="*/ 1588 h 1588"/>
            </a:gdLst>
            <a:ahLst/>
            <a:cxnLst>
              <a:cxn ang="T6">
                <a:pos x="T0" y="T1"/>
              </a:cxn>
              <a:cxn ang="T7">
                <a:pos x="T2" y="T3"/>
              </a:cxn>
              <a:cxn ang="T8">
                <a:pos x="T4" y="T5"/>
              </a:cxn>
            </a:cxnLst>
            <a:rect l="T9" t="T10" r="T11" b="T12"/>
            <a:pathLst>
              <a:path w="36" h="1588">
                <a:moveTo>
                  <a:pt x="0" y="0"/>
                </a:moveTo>
                <a:lnTo>
                  <a:pt x="24" y="0"/>
                </a:lnTo>
                <a:lnTo>
                  <a:pt x="36"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068" name="Line 53"/>
          <p:cNvSpPr>
            <a:spLocks noChangeShapeType="1"/>
          </p:cNvSpPr>
          <p:nvPr/>
        </p:nvSpPr>
        <p:spPr bwMode="auto">
          <a:xfrm>
            <a:off x="7688263" y="5207000"/>
            <a:ext cx="36512" cy="1588"/>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069" name="Line 54"/>
          <p:cNvSpPr>
            <a:spLocks noChangeShapeType="1"/>
          </p:cNvSpPr>
          <p:nvPr/>
        </p:nvSpPr>
        <p:spPr bwMode="auto">
          <a:xfrm>
            <a:off x="7724775" y="5207000"/>
            <a:ext cx="28575" cy="1588"/>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070" name="Line 55"/>
          <p:cNvSpPr>
            <a:spLocks noChangeShapeType="1"/>
          </p:cNvSpPr>
          <p:nvPr/>
        </p:nvSpPr>
        <p:spPr bwMode="auto">
          <a:xfrm>
            <a:off x="7753350" y="5207000"/>
            <a:ext cx="19050" cy="1588"/>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071" name="Freeform 56"/>
          <p:cNvSpPr>
            <a:spLocks/>
          </p:cNvSpPr>
          <p:nvPr/>
        </p:nvSpPr>
        <p:spPr bwMode="auto">
          <a:xfrm>
            <a:off x="7772400" y="5207000"/>
            <a:ext cx="19050" cy="1588"/>
          </a:xfrm>
          <a:custGeom>
            <a:avLst/>
            <a:gdLst>
              <a:gd name="T0" fmla="*/ 0 w 12"/>
              <a:gd name="T1" fmla="*/ 0 h 1588"/>
              <a:gd name="T2" fmla="*/ 2147483647 w 12"/>
              <a:gd name="T3" fmla="*/ 0 h 1588"/>
              <a:gd name="T4" fmla="*/ 2147483647 w 12"/>
              <a:gd name="T5" fmla="*/ 0 h 1588"/>
              <a:gd name="T6" fmla="*/ 0 60000 65536"/>
              <a:gd name="T7" fmla="*/ 0 60000 65536"/>
              <a:gd name="T8" fmla="*/ 0 60000 65536"/>
              <a:gd name="T9" fmla="*/ 0 w 12"/>
              <a:gd name="T10" fmla="*/ 0 h 1588"/>
              <a:gd name="T11" fmla="*/ 12 w 12"/>
              <a:gd name="T12" fmla="*/ 1588 h 1588"/>
            </a:gdLst>
            <a:ahLst/>
            <a:cxnLst>
              <a:cxn ang="T6">
                <a:pos x="T0" y="T1"/>
              </a:cxn>
              <a:cxn ang="T7">
                <a:pos x="T2" y="T3"/>
              </a:cxn>
              <a:cxn ang="T8">
                <a:pos x="T4" y="T5"/>
              </a:cxn>
            </a:cxnLst>
            <a:rect l="T9" t="T10" r="T11" b="T12"/>
            <a:pathLst>
              <a:path w="12" h="1588">
                <a:moveTo>
                  <a:pt x="0" y="0"/>
                </a:moveTo>
                <a:lnTo>
                  <a:pt x="6" y="0"/>
                </a:lnTo>
                <a:lnTo>
                  <a:pt x="12"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072" name="Line 57"/>
          <p:cNvSpPr>
            <a:spLocks noChangeShapeType="1"/>
          </p:cNvSpPr>
          <p:nvPr/>
        </p:nvSpPr>
        <p:spPr bwMode="auto">
          <a:xfrm>
            <a:off x="7791450" y="5207000"/>
            <a:ext cx="1588" cy="1588"/>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073" name="Freeform 58"/>
          <p:cNvSpPr>
            <a:spLocks/>
          </p:cNvSpPr>
          <p:nvPr/>
        </p:nvSpPr>
        <p:spPr bwMode="auto">
          <a:xfrm>
            <a:off x="7791450" y="5207000"/>
            <a:ext cx="9525" cy="1588"/>
          </a:xfrm>
          <a:custGeom>
            <a:avLst/>
            <a:gdLst>
              <a:gd name="T0" fmla="*/ 0 w 6"/>
              <a:gd name="T1" fmla="*/ 0 h 1588"/>
              <a:gd name="T2" fmla="*/ 0 w 6"/>
              <a:gd name="T3" fmla="*/ 0 h 1588"/>
              <a:gd name="T4" fmla="*/ 2147483647 w 6"/>
              <a:gd name="T5" fmla="*/ 0 h 1588"/>
              <a:gd name="T6" fmla="*/ 0 60000 65536"/>
              <a:gd name="T7" fmla="*/ 0 60000 65536"/>
              <a:gd name="T8" fmla="*/ 0 60000 65536"/>
              <a:gd name="T9" fmla="*/ 0 w 6"/>
              <a:gd name="T10" fmla="*/ 0 h 1588"/>
              <a:gd name="T11" fmla="*/ 6 w 6"/>
              <a:gd name="T12" fmla="*/ 1588 h 1588"/>
            </a:gdLst>
            <a:ahLst/>
            <a:cxnLst>
              <a:cxn ang="T6">
                <a:pos x="T0" y="T1"/>
              </a:cxn>
              <a:cxn ang="T7">
                <a:pos x="T2" y="T3"/>
              </a:cxn>
              <a:cxn ang="T8">
                <a:pos x="T4" y="T5"/>
              </a:cxn>
            </a:cxnLst>
            <a:rect l="T9" t="T10" r="T11" b="T12"/>
            <a:pathLst>
              <a:path w="6" h="1588">
                <a:moveTo>
                  <a:pt x="0" y="0"/>
                </a:moveTo>
                <a:lnTo>
                  <a:pt x="0" y="0"/>
                </a:lnTo>
                <a:lnTo>
                  <a:pt x="6"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074" name="Line 59"/>
          <p:cNvSpPr>
            <a:spLocks noChangeShapeType="1"/>
          </p:cNvSpPr>
          <p:nvPr/>
        </p:nvSpPr>
        <p:spPr bwMode="auto">
          <a:xfrm>
            <a:off x="7800975" y="5207000"/>
            <a:ext cx="1588" cy="1588"/>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075" name="Line 60"/>
          <p:cNvSpPr>
            <a:spLocks noChangeShapeType="1"/>
          </p:cNvSpPr>
          <p:nvPr/>
        </p:nvSpPr>
        <p:spPr bwMode="auto">
          <a:xfrm>
            <a:off x="7800975" y="5207000"/>
            <a:ext cx="9525" cy="1588"/>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076" name="Freeform 61"/>
          <p:cNvSpPr>
            <a:spLocks/>
          </p:cNvSpPr>
          <p:nvPr/>
        </p:nvSpPr>
        <p:spPr bwMode="auto">
          <a:xfrm>
            <a:off x="7810500" y="5207000"/>
            <a:ext cx="180975" cy="1588"/>
          </a:xfrm>
          <a:custGeom>
            <a:avLst/>
            <a:gdLst>
              <a:gd name="T0" fmla="*/ 0 w 114"/>
              <a:gd name="T1" fmla="*/ 0 h 1588"/>
              <a:gd name="T2" fmla="*/ 2147483647 w 114"/>
              <a:gd name="T3" fmla="*/ 0 h 1588"/>
              <a:gd name="T4" fmla="*/ 2147483647 w 114"/>
              <a:gd name="T5" fmla="*/ 0 h 1588"/>
              <a:gd name="T6" fmla="*/ 2147483647 w 114"/>
              <a:gd name="T7" fmla="*/ 0 h 1588"/>
              <a:gd name="T8" fmla="*/ 2147483647 w 114"/>
              <a:gd name="T9" fmla="*/ 0 h 1588"/>
              <a:gd name="T10" fmla="*/ 0 60000 65536"/>
              <a:gd name="T11" fmla="*/ 0 60000 65536"/>
              <a:gd name="T12" fmla="*/ 0 60000 65536"/>
              <a:gd name="T13" fmla="*/ 0 60000 65536"/>
              <a:gd name="T14" fmla="*/ 0 60000 65536"/>
              <a:gd name="T15" fmla="*/ 0 w 114"/>
              <a:gd name="T16" fmla="*/ 0 h 1588"/>
              <a:gd name="T17" fmla="*/ 114 w 114"/>
              <a:gd name="T18" fmla="*/ 1588 h 1588"/>
            </a:gdLst>
            <a:ahLst/>
            <a:cxnLst>
              <a:cxn ang="T10">
                <a:pos x="T0" y="T1"/>
              </a:cxn>
              <a:cxn ang="T11">
                <a:pos x="T2" y="T3"/>
              </a:cxn>
              <a:cxn ang="T12">
                <a:pos x="T4" y="T5"/>
              </a:cxn>
              <a:cxn ang="T13">
                <a:pos x="T6" y="T7"/>
              </a:cxn>
              <a:cxn ang="T14">
                <a:pos x="T8" y="T9"/>
              </a:cxn>
            </a:cxnLst>
            <a:rect l="T15" t="T16" r="T17" b="T18"/>
            <a:pathLst>
              <a:path w="114" h="1588">
                <a:moveTo>
                  <a:pt x="0" y="0"/>
                </a:moveTo>
                <a:lnTo>
                  <a:pt x="18" y="0"/>
                </a:lnTo>
                <a:lnTo>
                  <a:pt x="48" y="0"/>
                </a:lnTo>
                <a:lnTo>
                  <a:pt x="84" y="0"/>
                </a:lnTo>
                <a:lnTo>
                  <a:pt x="114"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077" name="Freeform 62"/>
          <p:cNvSpPr>
            <a:spLocks/>
          </p:cNvSpPr>
          <p:nvPr/>
        </p:nvSpPr>
        <p:spPr bwMode="auto">
          <a:xfrm>
            <a:off x="5662613" y="4932363"/>
            <a:ext cx="2328862" cy="1587"/>
          </a:xfrm>
          <a:custGeom>
            <a:avLst/>
            <a:gdLst>
              <a:gd name="T0" fmla="*/ 0 w 245"/>
              <a:gd name="T1" fmla="*/ 0 h 1587"/>
              <a:gd name="T2" fmla="*/ 2147483647 w 245"/>
              <a:gd name="T3" fmla="*/ 0 h 1587"/>
              <a:gd name="T4" fmla="*/ 2147483647 w 245"/>
              <a:gd name="T5" fmla="*/ 0 h 1587"/>
              <a:gd name="T6" fmla="*/ 2147483647 w 245"/>
              <a:gd name="T7" fmla="*/ 0 h 1587"/>
              <a:gd name="T8" fmla="*/ 2147483647 w 245"/>
              <a:gd name="T9" fmla="*/ 0 h 1587"/>
              <a:gd name="T10" fmla="*/ 2147483647 w 245"/>
              <a:gd name="T11" fmla="*/ 0 h 1587"/>
              <a:gd name="T12" fmla="*/ 2147483647 w 245"/>
              <a:gd name="T13" fmla="*/ 0 h 1587"/>
              <a:gd name="T14" fmla="*/ 2147483647 w 245"/>
              <a:gd name="T15" fmla="*/ 0 h 1587"/>
              <a:gd name="T16" fmla="*/ 2147483647 w 245"/>
              <a:gd name="T17" fmla="*/ 0 h 1587"/>
              <a:gd name="T18" fmla="*/ 2147483647 w 245"/>
              <a:gd name="T19" fmla="*/ 0 h 1587"/>
              <a:gd name="T20" fmla="*/ 2147483647 w 245"/>
              <a:gd name="T21" fmla="*/ 0 h 1587"/>
              <a:gd name="T22" fmla="*/ 2147483647 w 245"/>
              <a:gd name="T23" fmla="*/ 0 h 1587"/>
              <a:gd name="T24" fmla="*/ 2147483647 w 245"/>
              <a:gd name="T25" fmla="*/ 0 h 1587"/>
              <a:gd name="T26" fmla="*/ 2147483647 w 245"/>
              <a:gd name="T27" fmla="*/ 0 h 1587"/>
              <a:gd name="T28" fmla="*/ 2147483647 w 245"/>
              <a:gd name="T29" fmla="*/ 0 h 1587"/>
              <a:gd name="T30" fmla="*/ 2147483647 w 245"/>
              <a:gd name="T31" fmla="*/ 0 h 1587"/>
              <a:gd name="T32" fmla="*/ 2147483647 w 245"/>
              <a:gd name="T33" fmla="*/ 0 h 1587"/>
              <a:gd name="T34" fmla="*/ 2147483647 w 245"/>
              <a:gd name="T35" fmla="*/ 0 h 1587"/>
              <a:gd name="T36" fmla="*/ 2147483647 w 245"/>
              <a:gd name="T37" fmla="*/ 0 h 15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5"/>
              <a:gd name="T58" fmla="*/ 0 h 1587"/>
              <a:gd name="T59" fmla="*/ 245 w 245"/>
              <a:gd name="T60" fmla="*/ 1587 h 15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5" h="1587">
                <a:moveTo>
                  <a:pt x="0" y="0"/>
                </a:moveTo>
                <a:lnTo>
                  <a:pt x="19" y="0"/>
                </a:lnTo>
                <a:lnTo>
                  <a:pt x="38" y="0"/>
                </a:lnTo>
                <a:lnTo>
                  <a:pt x="87" y="0"/>
                </a:lnTo>
                <a:lnTo>
                  <a:pt x="113" y="0"/>
                </a:lnTo>
                <a:lnTo>
                  <a:pt x="151" y="0"/>
                </a:lnTo>
                <a:lnTo>
                  <a:pt x="179" y="0"/>
                </a:lnTo>
                <a:lnTo>
                  <a:pt x="192" y="0"/>
                </a:lnTo>
                <a:lnTo>
                  <a:pt x="207" y="0"/>
                </a:lnTo>
                <a:lnTo>
                  <a:pt x="213" y="0"/>
                </a:lnTo>
                <a:lnTo>
                  <a:pt x="217" y="0"/>
                </a:lnTo>
                <a:lnTo>
                  <a:pt x="220" y="0"/>
                </a:lnTo>
                <a:lnTo>
                  <a:pt x="222" y="0"/>
                </a:lnTo>
                <a:lnTo>
                  <a:pt x="224" y="0"/>
                </a:lnTo>
                <a:lnTo>
                  <a:pt x="225" y="0"/>
                </a:lnTo>
                <a:lnTo>
                  <a:pt x="226" y="0"/>
                </a:lnTo>
                <a:lnTo>
                  <a:pt x="245"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078" name="Freeform 63"/>
          <p:cNvSpPr>
            <a:spLocks/>
          </p:cNvSpPr>
          <p:nvPr/>
        </p:nvSpPr>
        <p:spPr bwMode="auto">
          <a:xfrm>
            <a:off x="5843588" y="4646613"/>
            <a:ext cx="179387" cy="1587"/>
          </a:xfrm>
          <a:custGeom>
            <a:avLst/>
            <a:gdLst>
              <a:gd name="T0" fmla="*/ 0 w 113"/>
              <a:gd name="T1" fmla="*/ 0 h 1587"/>
              <a:gd name="T2" fmla="*/ 2147483647 w 113"/>
              <a:gd name="T3" fmla="*/ 0 h 1587"/>
              <a:gd name="T4" fmla="*/ 2147483647 w 113"/>
              <a:gd name="T5" fmla="*/ 0 h 1587"/>
              <a:gd name="T6" fmla="*/ 2147483647 w 113"/>
              <a:gd name="T7" fmla="*/ 0 h 1587"/>
              <a:gd name="T8" fmla="*/ 2147483647 w 113"/>
              <a:gd name="T9" fmla="*/ 0 h 1587"/>
              <a:gd name="T10" fmla="*/ 0 60000 65536"/>
              <a:gd name="T11" fmla="*/ 0 60000 65536"/>
              <a:gd name="T12" fmla="*/ 0 60000 65536"/>
              <a:gd name="T13" fmla="*/ 0 60000 65536"/>
              <a:gd name="T14" fmla="*/ 0 60000 65536"/>
              <a:gd name="T15" fmla="*/ 0 w 113"/>
              <a:gd name="T16" fmla="*/ 0 h 1587"/>
              <a:gd name="T17" fmla="*/ 113 w 113"/>
              <a:gd name="T18" fmla="*/ 1587 h 1587"/>
            </a:gdLst>
            <a:ahLst/>
            <a:cxnLst>
              <a:cxn ang="T10">
                <a:pos x="T0" y="T1"/>
              </a:cxn>
              <a:cxn ang="T11">
                <a:pos x="T2" y="T3"/>
              </a:cxn>
              <a:cxn ang="T12">
                <a:pos x="T4" y="T5"/>
              </a:cxn>
              <a:cxn ang="T13">
                <a:pos x="T6" y="T7"/>
              </a:cxn>
              <a:cxn ang="T14">
                <a:pos x="T8" y="T9"/>
              </a:cxn>
            </a:cxnLst>
            <a:rect l="T15" t="T16" r="T17" b="T18"/>
            <a:pathLst>
              <a:path w="113" h="1587">
                <a:moveTo>
                  <a:pt x="0" y="0"/>
                </a:moveTo>
                <a:lnTo>
                  <a:pt x="24" y="0"/>
                </a:lnTo>
                <a:lnTo>
                  <a:pt x="48" y="0"/>
                </a:lnTo>
                <a:lnTo>
                  <a:pt x="77" y="0"/>
                </a:lnTo>
                <a:lnTo>
                  <a:pt x="113"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079" name="Freeform 64"/>
          <p:cNvSpPr>
            <a:spLocks/>
          </p:cNvSpPr>
          <p:nvPr/>
        </p:nvSpPr>
        <p:spPr bwMode="auto">
          <a:xfrm>
            <a:off x="6022975" y="4646613"/>
            <a:ext cx="466725" cy="1587"/>
          </a:xfrm>
          <a:custGeom>
            <a:avLst/>
            <a:gdLst>
              <a:gd name="T0" fmla="*/ 0 w 294"/>
              <a:gd name="T1" fmla="*/ 0 h 1587"/>
              <a:gd name="T2" fmla="*/ 2147483647 w 294"/>
              <a:gd name="T3" fmla="*/ 0 h 1587"/>
              <a:gd name="T4" fmla="*/ 2147483647 w 294"/>
              <a:gd name="T5" fmla="*/ 0 h 1587"/>
              <a:gd name="T6" fmla="*/ 2147483647 w 294"/>
              <a:gd name="T7" fmla="*/ 0 h 1587"/>
              <a:gd name="T8" fmla="*/ 2147483647 w 294"/>
              <a:gd name="T9" fmla="*/ 0 h 1587"/>
              <a:gd name="T10" fmla="*/ 2147483647 w 294"/>
              <a:gd name="T11" fmla="*/ 0 h 1587"/>
              <a:gd name="T12" fmla="*/ 2147483647 w 294"/>
              <a:gd name="T13" fmla="*/ 0 h 1587"/>
              <a:gd name="T14" fmla="*/ 0 60000 65536"/>
              <a:gd name="T15" fmla="*/ 0 60000 65536"/>
              <a:gd name="T16" fmla="*/ 0 60000 65536"/>
              <a:gd name="T17" fmla="*/ 0 60000 65536"/>
              <a:gd name="T18" fmla="*/ 0 60000 65536"/>
              <a:gd name="T19" fmla="*/ 0 60000 65536"/>
              <a:gd name="T20" fmla="*/ 0 60000 65536"/>
              <a:gd name="T21" fmla="*/ 0 w 294"/>
              <a:gd name="T22" fmla="*/ 0 h 1587"/>
              <a:gd name="T23" fmla="*/ 294 w 294"/>
              <a:gd name="T24" fmla="*/ 1587 h 15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4" h="1587">
                <a:moveTo>
                  <a:pt x="0" y="0"/>
                </a:moveTo>
                <a:lnTo>
                  <a:pt x="30" y="0"/>
                </a:lnTo>
                <a:lnTo>
                  <a:pt x="66" y="0"/>
                </a:lnTo>
                <a:lnTo>
                  <a:pt x="144" y="0"/>
                </a:lnTo>
                <a:lnTo>
                  <a:pt x="228" y="0"/>
                </a:lnTo>
                <a:lnTo>
                  <a:pt x="264" y="0"/>
                </a:lnTo>
                <a:lnTo>
                  <a:pt x="294"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080" name="Freeform 65"/>
          <p:cNvSpPr>
            <a:spLocks/>
          </p:cNvSpPr>
          <p:nvPr/>
        </p:nvSpPr>
        <p:spPr bwMode="auto">
          <a:xfrm>
            <a:off x="6489700" y="4646613"/>
            <a:ext cx="247650" cy="1587"/>
          </a:xfrm>
          <a:custGeom>
            <a:avLst/>
            <a:gdLst>
              <a:gd name="T0" fmla="*/ 0 w 156"/>
              <a:gd name="T1" fmla="*/ 0 h 1587"/>
              <a:gd name="T2" fmla="*/ 2147483647 w 156"/>
              <a:gd name="T3" fmla="*/ 0 h 1587"/>
              <a:gd name="T4" fmla="*/ 2147483647 w 156"/>
              <a:gd name="T5" fmla="*/ 0 h 1587"/>
              <a:gd name="T6" fmla="*/ 2147483647 w 156"/>
              <a:gd name="T7" fmla="*/ 0 h 1587"/>
              <a:gd name="T8" fmla="*/ 2147483647 w 156"/>
              <a:gd name="T9" fmla="*/ 0 h 1587"/>
              <a:gd name="T10" fmla="*/ 2147483647 w 156"/>
              <a:gd name="T11" fmla="*/ 0 h 1587"/>
              <a:gd name="T12" fmla="*/ 0 60000 65536"/>
              <a:gd name="T13" fmla="*/ 0 60000 65536"/>
              <a:gd name="T14" fmla="*/ 0 60000 65536"/>
              <a:gd name="T15" fmla="*/ 0 60000 65536"/>
              <a:gd name="T16" fmla="*/ 0 60000 65536"/>
              <a:gd name="T17" fmla="*/ 0 60000 65536"/>
              <a:gd name="T18" fmla="*/ 0 w 156"/>
              <a:gd name="T19" fmla="*/ 0 h 1587"/>
              <a:gd name="T20" fmla="*/ 156 w 156"/>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156" h="1587">
                <a:moveTo>
                  <a:pt x="0" y="0"/>
                </a:moveTo>
                <a:lnTo>
                  <a:pt x="24" y="0"/>
                </a:lnTo>
                <a:lnTo>
                  <a:pt x="48" y="0"/>
                </a:lnTo>
                <a:lnTo>
                  <a:pt x="84" y="0"/>
                </a:lnTo>
                <a:lnTo>
                  <a:pt x="114" y="0"/>
                </a:lnTo>
                <a:lnTo>
                  <a:pt x="156"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081" name="Freeform 66"/>
          <p:cNvSpPr>
            <a:spLocks/>
          </p:cNvSpPr>
          <p:nvPr/>
        </p:nvSpPr>
        <p:spPr bwMode="auto">
          <a:xfrm>
            <a:off x="6737350" y="4646613"/>
            <a:ext cx="360363" cy="1587"/>
          </a:xfrm>
          <a:custGeom>
            <a:avLst/>
            <a:gdLst>
              <a:gd name="T0" fmla="*/ 0 w 227"/>
              <a:gd name="T1" fmla="*/ 0 h 1587"/>
              <a:gd name="T2" fmla="*/ 2147483647 w 227"/>
              <a:gd name="T3" fmla="*/ 0 h 1587"/>
              <a:gd name="T4" fmla="*/ 2147483647 w 227"/>
              <a:gd name="T5" fmla="*/ 0 h 1587"/>
              <a:gd name="T6" fmla="*/ 2147483647 w 227"/>
              <a:gd name="T7" fmla="*/ 0 h 1587"/>
              <a:gd name="T8" fmla="*/ 2147483647 w 227"/>
              <a:gd name="T9" fmla="*/ 0 h 1587"/>
              <a:gd name="T10" fmla="*/ 0 60000 65536"/>
              <a:gd name="T11" fmla="*/ 0 60000 65536"/>
              <a:gd name="T12" fmla="*/ 0 60000 65536"/>
              <a:gd name="T13" fmla="*/ 0 60000 65536"/>
              <a:gd name="T14" fmla="*/ 0 60000 65536"/>
              <a:gd name="T15" fmla="*/ 0 w 227"/>
              <a:gd name="T16" fmla="*/ 0 h 1587"/>
              <a:gd name="T17" fmla="*/ 227 w 227"/>
              <a:gd name="T18" fmla="*/ 1587 h 1587"/>
            </a:gdLst>
            <a:ahLst/>
            <a:cxnLst>
              <a:cxn ang="T10">
                <a:pos x="T0" y="T1"/>
              </a:cxn>
              <a:cxn ang="T11">
                <a:pos x="T2" y="T3"/>
              </a:cxn>
              <a:cxn ang="T12">
                <a:pos x="T4" y="T5"/>
              </a:cxn>
              <a:cxn ang="T13">
                <a:pos x="T6" y="T7"/>
              </a:cxn>
              <a:cxn ang="T14">
                <a:pos x="T8" y="T9"/>
              </a:cxn>
            </a:cxnLst>
            <a:rect l="T15" t="T16" r="T17" b="T18"/>
            <a:pathLst>
              <a:path w="227" h="1587">
                <a:moveTo>
                  <a:pt x="0" y="0"/>
                </a:moveTo>
                <a:lnTo>
                  <a:pt x="53" y="0"/>
                </a:lnTo>
                <a:lnTo>
                  <a:pt x="113" y="0"/>
                </a:lnTo>
                <a:lnTo>
                  <a:pt x="173" y="0"/>
                </a:lnTo>
                <a:lnTo>
                  <a:pt x="227"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082" name="Freeform 67"/>
          <p:cNvSpPr>
            <a:spLocks/>
          </p:cNvSpPr>
          <p:nvPr/>
        </p:nvSpPr>
        <p:spPr bwMode="auto">
          <a:xfrm>
            <a:off x="7097713" y="4646613"/>
            <a:ext cx="266700" cy="1587"/>
          </a:xfrm>
          <a:custGeom>
            <a:avLst/>
            <a:gdLst>
              <a:gd name="T0" fmla="*/ 0 w 168"/>
              <a:gd name="T1" fmla="*/ 0 h 1587"/>
              <a:gd name="T2" fmla="*/ 2147483647 w 168"/>
              <a:gd name="T3" fmla="*/ 0 h 1587"/>
              <a:gd name="T4" fmla="*/ 2147483647 w 168"/>
              <a:gd name="T5" fmla="*/ 0 h 1587"/>
              <a:gd name="T6" fmla="*/ 2147483647 w 168"/>
              <a:gd name="T7" fmla="*/ 0 h 1587"/>
              <a:gd name="T8" fmla="*/ 2147483647 w 168"/>
              <a:gd name="T9" fmla="*/ 0 h 1587"/>
              <a:gd name="T10" fmla="*/ 0 60000 65536"/>
              <a:gd name="T11" fmla="*/ 0 60000 65536"/>
              <a:gd name="T12" fmla="*/ 0 60000 65536"/>
              <a:gd name="T13" fmla="*/ 0 60000 65536"/>
              <a:gd name="T14" fmla="*/ 0 60000 65536"/>
              <a:gd name="T15" fmla="*/ 0 w 168"/>
              <a:gd name="T16" fmla="*/ 0 h 1587"/>
              <a:gd name="T17" fmla="*/ 168 w 168"/>
              <a:gd name="T18" fmla="*/ 1587 h 1587"/>
            </a:gdLst>
            <a:ahLst/>
            <a:cxnLst>
              <a:cxn ang="T10">
                <a:pos x="T0" y="T1"/>
              </a:cxn>
              <a:cxn ang="T11">
                <a:pos x="T2" y="T3"/>
              </a:cxn>
              <a:cxn ang="T12">
                <a:pos x="T4" y="T5"/>
              </a:cxn>
              <a:cxn ang="T13">
                <a:pos x="T6" y="T7"/>
              </a:cxn>
              <a:cxn ang="T14">
                <a:pos x="T8" y="T9"/>
              </a:cxn>
            </a:cxnLst>
            <a:rect l="T15" t="T16" r="T17" b="T18"/>
            <a:pathLst>
              <a:path w="168" h="1587">
                <a:moveTo>
                  <a:pt x="0" y="0"/>
                </a:moveTo>
                <a:lnTo>
                  <a:pt x="48" y="0"/>
                </a:lnTo>
                <a:lnTo>
                  <a:pt x="96" y="0"/>
                </a:lnTo>
                <a:lnTo>
                  <a:pt x="132" y="0"/>
                </a:lnTo>
                <a:lnTo>
                  <a:pt x="168"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083" name="Freeform 68"/>
          <p:cNvSpPr>
            <a:spLocks/>
          </p:cNvSpPr>
          <p:nvPr/>
        </p:nvSpPr>
        <p:spPr bwMode="auto">
          <a:xfrm>
            <a:off x="7364413" y="4646613"/>
            <a:ext cx="123825" cy="1587"/>
          </a:xfrm>
          <a:custGeom>
            <a:avLst/>
            <a:gdLst>
              <a:gd name="T0" fmla="*/ 0 w 78"/>
              <a:gd name="T1" fmla="*/ 0 h 1587"/>
              <a:gd name="T2" fmla="*/ 2147483647 w 78"/>
              <a:gd name="T3" fmla="*/ 0 h 1587"/>
              <a:gd name="T4" fmla="*/ 2147483647 w 78"/>
              <a:gd name="T5" fmla="*/ 0 h 1587"/>
              <a:gd name="T6" fmla="*/ 2147483647 w 78"/>
              <a:gd name="T7" fmla="*/ 0 h 1587"/>
              <a:gd name="T8" fmla="*/ 2147483647 w 78"/>
              <a:gd name="T9" fmla="*/ 0 h 1587"/>
              <a:gd name="T10" fmla="*/ 0 60000 65536"/>
              <a:gd name="T11" fmla="*/ 0 60000 65536"/>
              <a:gd name="T12" fmla="*/ 0 60000 65536"/>
              <a:gd name="T13" fmla="*/ 0 60000 65536"/>
              <a:gd name="T14" fmla="*/ 0 60000 65536"/>
              <a:gd name="T15" fmla="*/ 0 w 78"/>
              <a:gd name="T16" fmla="*/ 0 h 1587"/>
              <a:gd name="T17" fmla="*/ 78 w 78"/>
              <a:gd name="T18" fmla="*/ 1587 h 1587"/>
            </a:gdLst>
            <a:ahLst/>
            <a:cxnLst>
              <a:cxn ang="T10">
                <a:pos x="T0" y="T1"/>
              </a:cxn>
              <a:cxn ang="T11">
                <a:pos x="T2" y="T3"/>
              </a:cxn>
              <a:cxn ang="T12">
                <a:pos x="T4" y="T5"/>
              </a:cxn>
              <a:cxn ang="T13">
                <a:pos x="T6" y="T7"/>
              </a:cxn>
              <a:cxn ang="T14">
                <a:pos x="T8" y="T9"/>
              </a:cxn>
            </a:cxnLst>
            <a:rect l="T15" t="T16" r="T17" b="T18"/>
            <a:pathLst>
              <a:path w="78" h="1587">
                <a:moveTo>
                  <a:pt x="0" y="0"/>
                </a:moveTo>
                <a:lnTo>
                  <a:pt x="24" y="0"/>
                </a:lnTo>
                <a:lnTo>
                  <a:pt x="42" y="0"/>
                </a:lnTo>
                <a:lnTo>
                  <a:pt x="60" y="0"/>
                </a:lnTo>
                <a:lnTo>
                  <a:pt x="78"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084" name="Freeform 69"/>
          <p:cNvSpPr>
            <a:spLocks/>
          </p:cNvSpPr>
          <p:nvPr/>
        </p:nvSpPr>
        <p:spPr bwMode="auto">
          <a:xfrm>
            <a:off x="7488238" y="4646613"/>
            <a:ext cx="142875" cy="1587"/>
          </a:xfrm>
          <a:custGeom>
            <a:avLst/>
            <a:gdLst>
              <a:gd name="T0" fmla="*/ 0 w 90"/>
              <a:gd name="T1" fmla="*/ 0 h 1587"/>
              <a:gd name="T2" fmla="*/ 2147483647 w 90"/>
              <a:gd name="T3" fmla="*/ 0 h 1587"/>
              <a:gd name="T4" fmla="*/ 2147483647 w 90"/>
              <a:gd name="T5" fmla="*/ 0 h 1587"/>
              <a:gd name="T6" fmla="*/ 2147483647 w 90"/>
              <a:gd name="T7" fmla="*/ 0 h 1587"/>
              <a:gd name="T8" fmla="*/ 2147483647 w 90"/>
              <a:gd name="T9" fmla="*/ 0 h 1587"/>
              <a:gd name="T10" fmla="*/ 0 60000 65536"/>
              <a:gd name="T11" fmla="*/ 0 60000 65536"/>
              <a:gd name="T12" fmla="*/ 0 60000 65536"/>
              <a:gd name="T13" fmla="*/ 0 60000 65536"/>
              <a:gd name="T14" fmla="*/ 0 60000 65536"/>
              <a:gd name="T15" fmla="*/ 0 w 90"/>
              <a:gd name="T16" fmla="*/ 0 h 1587"/>
              <a:gd name="T17" fmla="*/ 90 w 90"/>
              <a:gd name="T18" fmla="*/ 1587 h 1587"/>
            </a:gdLst>
            <a:ahLst/>
            <a:cxnLst>
              <a:cxn ang="T10">
                <a:pos x="T0" y="T1"/>
              </a:cxn>
              <a:cxn ang="T11">
                <a:pos x="T2" y="T3"/>
              </a:cxn>
              <a:cxn ang="T12">
                <a:pos x="T4" y="T5"/>
              </a:cxn>
              <a:cxn ang="T13">
                <a:pos x="T6" y="T7"/>
              </a:cxn>
              <a:cxn ang="T14">
                <a:pos x="T8" y="T9"/>
              </a:cxn>
            </a:cxnLst>
            <a:rect l="T15" t="T16" r="T17" b="T18"/>
            <a:pathLst>
              <a:path w="90" h="1587">
                <a:moveTo>
                  <a:pt x="0" y="0"/>
                </a:moveTo>
                <a:lnTo>
                  <a:pt x="24" y="0"/>
                </a:lnTo>
                <a:lnTo>
                  <a:pt x="48" y="0"/>
                </a:lnTo>
                <a:lnTo>
                  <a:pt x="72" y="0"/>
                </a:lnTo>
                <a:lnTo>
                  <a:pt x="90"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085" name="Freeform 70"/>
          <p:cNvSpPr>
            <a:spLocks/>
          </p:cNvSpPr>
          <p:nvPr/>
        </p:nvSpPr>
        <p:spPr bwMode="auto">
          <a:xfrm>
            <a:off x="7631113" y="4646613"/>
            <a:ext cx="57150" cy="1587"/>
          </a:xfrm>
          <a:custGeom>
            <a:avLst/>
            <a:gdLst>
              <a:gd name="T0" fmla="*/ 0 w 36"/>
              <a:gd name="T1" fmla="*/ 0 h 1587"/>
              <a:gd name="T2" fmla="*/ 2147483647 w 36"/>
              <a:gd name="T3" fmla="*/ 0 h 1587"/>
              <a:gd name="T4" fmla="*/ 2147483647 w 36"/>
              <a:gd name="T5" fmla="*/ 0 h 1587"/>
              <a:gd name="T6" fmla="*/ 0 60000 65536"/>
              <a:gd name="T7" fmla="*/ 0 60000 65536"/>
              <a:gd name="T8" fmla="*/ 0 60000 65536"/>
              <a:gd name="T9" fmla="*/ 0 w 36"/>
              <a:gd name="T10" fmla="*/ 0 h 1587"/>
              <a:gd name="T11" fmla="*/ 36 w 36"/>
              <a:gd name="T12" fmla="*/ 1587 h 1587"/>
            </a:gdLst>
            <a:ahLst/>
            <a:cxnLst>
              <a:cxn ang="T6">
                <a:pos x="T0" y="T1"/>
              </a:cxn>
              <a:cxn ang="T7">
                <a:pos x="T2" y="T3"/>
              </a:cxn>
              <a:cxn ang="T8">
                <a:pos x="T4" y="T5"/>
              </a:cxn>
            </a:cxnLst>
            <a:rect l="T9" t="T10" r="T11" b="T12"/>
            <a:pathLst>
              <a:path w="36" h="1587">
                <a:moveTo>
                  <a:pt x="0" y="0"/>
                </a:moveTo>
                <a:lnTo>
                  <a:pt x="24" y="0"/>
                </a:lnTo>
                <a:lnTo>
                  <a:pt x="36"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086" name="Line 71"/>
          <p:cNvSpPr>
            <a:spLocks noChangeShapeType="1"/>
          </p:cNvSpPr>
          <p:nvPr/>
        </p:nvSpPr>
        <p:spPr bwMode="auto">
          <a:xfrm>
            <a:off x="7688263" y="4646613"/>
            <a:ext cx="36512" cy="1587"/>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087" name="Line 72"/>
          <p:cNvSpPr>
            <a:spLocks noChangeShapeType="1"/>
          </p:cNvSpPr>
          <p:nvPr/>
        </p:nvSpPr>
        <p:spPr bwMode="auto">
          <a:xfrm>
            <a:off x="7724775" y="4646613"/>
            <a:ext cx="28575" cy="1587"/>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088" name="Line 73"/>
          <p:cNvSpPr>
            <a:spLocks noChangeShapeType="1"/>
          </p:cNvSpPr>
          <p:nvPr/>
        </p:nvSpPr>
        <p:spPr bwMode="auto">
          <a:xfrm>
            <a:off x="7753350" y="4646613"/>
            <a:ext cx="19050" cy="1587"/>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089" name="Freeform 74"/>
          <p:cNvSpPr>
            <a:spLocks/>
          </p:cNvSpPr>
          <p:nvPr/>
        </p:nvSpPr>
        <p:spPr bwMode="auto">
          <a:xfrm>
            <a:off x="7772400" y="4646613"/>
            <a:ext cx="19050" cy="1587"/>
          </a:xfrm>
          <a:custGeom>
            <a:avLst/>
            <a:gdLst>
              <a:gd name="T0" fmla="*/ 0 w 12"/>
              <a:gd name="T1" fmla="*/ 0 h 1587"/>
              <a:gd name="T2" fmla="*/ 2147483647 w 12"/>
              <a:gd name="T3" fmla="*/ 0 h 1587"/>
              <a:gd name="T4" fmla="*/ 2147483647 w 12"/>
              <a:gd name="T5" fmla="*/ 0 h 1587"/>
              <a:gd name="T6" fmla="*/ 0 60000 65536"/>
              <a:gd name="T7" fmla="*/ 0 60000 65536"/>
              <a:gd name="T8" fmla="*/ 0 60000 65536"/>
              <a:gd name="T9" fmla="*/ 0 w 12"/>
              <a:gd name="T10" fmla="*/ 0 h 1587"/>
              <a:gd name="T11" fmla="*/ 12 w 12"/>
              <a:gd name="T12" fmla="*/ 1587 h 1587"/>
            </a:gdLst>
            <a:ahLst/>
            <a:cxnLst>
              <a:cxn ang="T6">
                <a:pos x="T0" y="T1"/>
              </a:cxn>
              <a:cxn ang="T7">
                <a:pos x="T2" y="T3"/>
              </a:cxn>
              <a:cxn ang="T8">
                <a:pos x="T4" y="T5"/>
              </a:cxn>
            </a:cxnLst>
            <a:rect l="T9" t="T10" r="T11" b="T12"/>
            <a:pathLst>
              <a:path w="12" h="1587">
                <a:moveTo>
                  <a:pt x="0" y="0"/>
                </a:moveTo>
                <a:lnTo>
                  <a:pt x="6" y="0"/>
                </a:lnTo>
                <a:lnTo>
                  <a:pt x="12"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090" name="Line 75"/>
          <p:cNvSpPr>
            <a:spLocks noChangeShapeType="1"/>
          </p:cNvSpPr>
          <p:nvPr/>
        </p:nvSpPr>
        <p:spPr bwMode="auto">
          <a:xfrm>
            <a:off x="7791450" y="4646613"/>
            <a:ext cx="1588" cy="1587"/>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091" name="Freeform 76"/>
          <p:cNvSpPr>
            <a:spLocks/>
          </p:cNvSpPr>
          <p:nvPr/>
        </p:nvSpPr>
        <p:spPr bwMode="auto">
          <a:xfrm>
            <a:off x="7791450" y="4646613"/>
            <a:ext cx="9525" cy="1587"/>
          </a:xfrm>
          <a:custGeom>
            <a:avLst/>
            <a:gdLst>
              <a:gd name="T0" fmla="*/ 0 w 6"/>
              <a:gd name="T1" fmla="*/ 0 h 1587"/>
              <a:gd name="T2" fmla="*/ 0 w 6"/>
              <a:gd name="T3" fmla="*/ 0 h 1587"/>
              <a:gd name="T4" fmla="*/ 2147483647 w 6"/>
              <a:gd name="T5" fmla="*/ 0 h 1587"/>
              <a:gd name="T6" fmla="*/ 0 60000 65536"/>
              <a:gd name="T7" fmla="*/ 0 60000 65536"/>
              <a:gd name="T8" fmla="*/ 0 60000 65536"/>
              <a:gd name="T9" fmla="*/ 0 w 6"/>
              <a:gd name="T10" fmla="*/ 0 h 1587"/>
              <a:gd name="T11" fmla="*/ 6 w 6"/>
              <a:gd name="T12" fmla="*/ 1587 h 1587"/>
            </a:gdLst>
            <a:ahLst/>
            <a:cxnLst>
              <a:cxn ang="T6">
                <a:pos x="T0" y="T1"/>
              </a:cxn>
              <a:cxn ang="T7">
                <a:pos x="T2" y="T3"/>
              </a:cxn>
              <a:cxn ang="T8">
                <a:pos x="T4" y="T5"/>
              </a:cxn>
            </a:cxnLst>
            <a:rect l="T9" t="T10" r="T11" b="T12"/>
            <a:pathLst>
              <a:path w="6" h="1587">
                <a:moveTo>
                  <a:pt x="0" y="0"/>
                </a:moveTo>
                <a:lnTo>
                  <a:pt x="0" y="0"/>
                </a:lnTo>
                <a:lnTo>
                  <a:pt x="6"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092" name="Line 77"/>
          <p:cNvSpPr>
            <a:spLocks noChangeShapeType="1"/>
          </p:cNvSpPr>
          <p:nvPr/>
        </p:nvSpPr>
        <p:spPr bwMode="auto">
          <a:xfrm>
            <a:off x="7800975" y="4646613"/>
            <a:ext cx="1588" cy="1587"/>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093" name="Line 78"/>
          <p:cNvSpPr>
            <a:spLocks noChangeShapeType="1"/>
          </p:cNvSpPr>
          <p:nvPr/>
        </p:nvSpPr>
        <p:spPr bwMode="auto">
          <a:xfrm>
            <a:off x="7800975" y="4646613"/>
            <a:ext cx="9525" cy="1587"/>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094" name="Freeform 79"/>
          <p:cNvSpPr>
            <a:spLocks/>
          </p:cNvSpPr>
          <p:nvPr/>
        </p:nvSpPr>
        <p:spPr bwMode="auto">
          <a:xfrm>
            <a:off x="7810500" y="4646613"/>
            <a:ext cx="180975" cy="1587"/>
          </a:xfrm>
          <a:custGeom>
            <a:avLst/>
            <a:gdLst>
              <a:gd name="T0" fmla="*/ 0 w 114"/>
              <a:gd name="T1" fmla="*/ 0 h 1587"/>
              <a:gd name="T2" fmla="*/ 2147483647 w 114"/>
              <a:gd name="T3" fmla="*/ 0 h 1587"/>
              <a:gd name="T4" fmla="*/ 2147483647 w 114"/>
              <a:gd name="T5" fmla="*/ 0 h 1587"/>
              <a:gd name="T6" fmla="*/ 2147483647 w 114"/>
              <a:gd name="T7" fmla="*/ 0 h 1587"/>
              <a:gd name="T8" fmla="*/ 2147483647 w 114"/>
              <a:gd name="T9" fmla="*/ 0 h 1587"/>
              <a:gd name="T10" fmla="*/ 0 60000 65536"/>
              <a:gd name="T11" fmla="*/ 0 60000 65536"/>
              <a:gd name="T12" fmla="*/ 0 60000 65536"/>
              <a:gd name="T13" fmla="*/ 0 60000 65536"/>
              <a:gd name="T14" fmla="*/ 0 60000 65536"/>
              <a:gd name="T15" fmla="*/ 0 w 114"/>
              <a:gd name="T16" fmla="*/ 0 h 1587"/>
              <a:gd name="T17" fmla="*/ 114 w 114"/>
              <a:gd name="T18" fmla="*/ 1587 h 1587"/>
            </a:gdLst>
            <a:ahLst/>
            <a:cxnLst>
              <a:cxn ang="T10">
                <a:pos x="T0" y="T1"/>
              </a:cxn>
              <a:cxn ang="T11">
                <a:pos x="T2" y="T3"/>
              </a:cxn>
              <a:cxn ang="T12">
                <a:pos x="T4" y="T5"/>
              </a:cxn>
              <a:cxn ang="T13">
                <a:pos x="T6" y="T7"/>
              </a:cxn>
              <a:cxn ang="T14">
                <a:pos x="T8" y="T9"/>
              </a:cxn>
            </a:cxnLst>
            <a:rect l="T15" t="T16" r="T17" b="T18"/>
            <a:pathLst>
              <a:path w="114" h="1587">
                <a:moveTo>
                  <a:pt x="0" y="0"/>
                </a:moveTo>
                <a:lnTo>
                  <a:pt x="18" y="0"/>
                </a:lnTo>
                <a:lnTo>
                  <a:pt x="48" y="0"/>
                </a:lnTo>
                <a:lnTo>
                  <a:pt x="84" y="0"/>
                </a:lnTo>
                <a:lnTo>
                  <a:pt x="114"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095" name="Freeform 80"/>
          <p:cNvSpPr>
            <a:spLocks/>
          </p:cNvSpPr>
          <p:nvPr/>
        </p:nvSpPr>
        <p:spPr bwMode="auto">
          <a:xfrm>
            <a:off x="6022975" y="4370388"/>
            <a:ext cx="466725" cy="1587"/>
          </a:xfrm>
          <a:custGeom>
            <a:avLst/>
            <a:gdLst>
              <a:gd name="T0" fmla="*/ 0 w 294"/>
              <a:gd name="T1" fmla="*/ 0 h 1587"/>
              <a:gd name="T2" fmla="*/ 2147483647 w 294"/>
              <a:gd name="T3" fmla="*/ 0 h 1587"/>
              <a:gd name="T4" fmla="*/ 2147483647 w 294"/>
              <a:gd name="T5" fmla="*/ 0 h 1587"/>
              <a:gd name="T6" fmla="*/ 2147483647 w 294"/>
              <a:gd name="T7" fmla="*/ 0 h 1587"/>
              <a:gd name="T8" fmla="*/ 2147483647 w 294"/>
              <a:gd name="T9" fmla="*/ 0 h 1587"/>
              <a:gd name="T10" fmla="*/ 0 60000 65536"/>
              <a:gd name="T11" fmla="*/ 0 60000 65536"/>
              <a:gd name="T12" fmla="*/ 0 60000 65536"/>
              <a:gd name="T13" fmla="*/ 0 60000 65536"/>
              <a:gd name="T14" fmla="*/ 0 60000 65536"/>
              <a:gd name="T15" fmla="*/ 0 w 294"/>
              <a:gd name="T16" fmla="*/ 0 h 1587"/>
              <a:gd name="T17" fmla="*/ 294 w 294"/>
              <a:gd name="T18" fmla="*/ 1587 h 1587"/>
            </a:gdLst>
            <a:ahLst/>
            <a:cxnLst>
              <a:cxn ang="T10">
                <a:pos x="T0" y="T1"/>
              </a:cxn>
              <a:cxn ang="T11">
                <a:pos x="T2" y="T3"/>
              </a:cxn>
              <a:cxn ang="T12">
                <a:pos x="T4" y="T5"/>
              </a:cxn>
              <a:cxn ang="T13">
                <a:pos x="T6" y="T7"/>
              </a:cxn>
              <a:cxn ang="T14">
                <a:pos x="T8" y="T9"/>
              </a:cxn>
            </a:cxnLst>
            <a:rect l="T15" t="T16" r="T17" b="T18"/>
            <a:pathLst>
              <a:path w="294" h="1587">
                <a:moveTo>
                  <a:pt x="0" y="0"/>
                </a:moveTo>
                <a:lnTo>
                  <a:pt x="78" y="0"/>
                </a:lnTo>
                <a:lnTo>
                  <a:pt x="156" y="0"/>
                </a:lnTo>
                <a:lnTo>
                  <a:pt x="228" y="0"/>
                </a:lnTo>
                <a:lnTo>
                  <a:pt x="294"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096" name="Freeform 81"/>
          <p:cNvSpPr>
            <a:spLocks/>
          </p:cNvSpPr>
          <p:nvPr/>
        </p:nvSpPr>
        <p:spPr bwMode="auto">
          <a:xfrm>
            <a:off x="6489700" y="4370388"/>
            <a:ext cx="247650" cy="1587"/>
          </a:xfrm>
          <a:custGeom>
            <a:avLst/>
            <a:gdLst>
              <a:gd name="T0" fmla="*/ 0 w 156"/>
              <a:gd name="T1" fmla="*/ 0 h 1587"/>
              <a:gd name="T2" fmla="*/ 2147483647 w 156"/>
              <a:gd name="T3" fmla="*/ 0 h 1587"/>
              <a:gd name="T4" fmla="*/ 2147483647 w 156"/>
              <a:gd name="T5" fmla="*/ 0 h 1587"/>
              <a:gd name="T6" fmla="*/ 2147483647 w 156"/>
              <a:gd name="T7" fmla="*/ 0 h 1587"/>
              <a:gd name="T8" fmla="*/ 2147483647 w 156"/>
              <a:gd name="T9" fmla="*/ 0 h 1587"/>
              <a:gd name="T10" fmla="*/ 2147483647 w 156"/>
              <a:gd name="T11" fmla="*/ 0 h 1587"/>
              <a:gd name="T12" fmla="*/ 0 60000 65536"/>
              <a:gd name="T13" fmla="*/ 0 60000 65536"/>
              <a:gd name="T14" fmla="*/ 0 60000 65536"/>
              <a:gd name="T15" fmla="*/ 0 60000 65536"/>
              <a:gd name="T16" fmla="*/ 0 60000 65536"/>
              <a:gd name="T17" fmla="*/ 0 60000 65536"/>
              <a:gd name="T18" fmla="*/ 0 w 156"/>
              <a:gd name="T19" fmla="*/ 0 h 1587"/>
              <a:gd name="T20" fmla="*/ 156 w 156"/>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156" h="1587">
                <a:moveTo>
                  <a:pt x="0" y="0"/>
                </a:moveTo>
                <a:lnTo>
                  <a:pt x="24" y="0"/>
                </a:lnTo>
                <a:lnTo>
                  <a:pt x="48" y="0"/>
                </a:lnTo>
                <a:lnTo>
                  <a:pt x="84" y="0"/>
                </a:lnTo>
                <a:lnTo>
                  <a:pt x="114" y="0"/>
                </a:lnTo>
                <a:lnTo>
                  <a:pt x="156"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097" name="Freeform 82"/>
          <p:cNvSpPr>
            <a:spLocks/>
          </p:cNvSpPr>
          <p:nvPr/>
        </p:nvSpPr>
        <p:spPr bwMode="auto">
          <a:xfrm>
            <a:off x="6737350" y="4370388"/>
            <a:ext cx="360363" cy="1587"/>
          </a:xfrm>
          <a:custGeom>
            <a:avLst/>
            <a:gdLst>
              <a:gd name="T0" fmla="*/ 0 w 227"/>
              <a:gd name="T1" fmla="*/ 0 h 1587"/>
              <a:gd name="T2" fmla="*/ 2147483647 w 227"/>
              <a:gd name="T3" fmla="*/ 0 h 1587"/>
              <a:gd name="T4" fmla="*/ 2147483647 w 227"/>
              <a:gd name="T5" fmla="*/ 0 h 1587"/>
              <a:gd name="T6" fmla="*/ 2147483647 w 227"/>
              <a:gd name="T7" fmla="*/ 0 h 1587"/>
              <a:gd name="T8" fmla="*/ 2147483647 w 227"/>
              <a:gd name="T9" fmla="*/ 0 h 1587"/>
              <a:gd name="T10" fmla="*/ 0 60000 65536"/>
              <a:gd name="T11" fmla="*/ 0 60000 65536"/>
              <a:gd name="T12" fmla="*/ 0 60000 65536"/>
              <a:gd name="T13" fmla="*/ 0 60000 65536"/>
              <a:gd name="T14" fmla="*/ 0 60000 65536"/>
              <a:gd name="T15" fmla="*/ 0 w 227"/>
              <a:gd name="T16" fmla="*/ 0 h 1587"/>
              <a:gd name="T17" fmla="*/ 227 w 227"/>
              <a:gd name="T18" fmla="*/ 1587 h 1587"/>
            </a:gdLst>
            <a:ahLst/>
            <a:cxnLst>
              <a:cxn ang="T10">
                <a:pos x="T0" y="T1"/>
              </a:cxn>
              <a:cxn ang="T11">
                <a:pos x="T2" y="T3"/>
              </a:cxn>
              <a:cxn ang="T12">
                <a:pos x="T4" y="T5"/>
              </a:cxn>
              <a:cxn ang="T13">
                <a:pos x="T6" y="T7"/>
              </a:cxn>
              <a:cxn ang="T14">
                <a:pos x="T8" y="T9"/>
              </a:cxn>
            </a:cxnLst>
            <a:rect l="T15" t="T16" r="T17" b="T18"/>
            <a:pathLst>
              <a:path w="227" h="1587">
                <a:moveTo>
                  <a:pt x="0" y="0"/>
                </a:moveTo>
                <a:lnTo>
                  <a:pt x="53" y="0"/>
                </a:lnTo>
                <a:lnTo>
                  <a:pt x="113" y="0"/>
                </a:lnTo>
                <a:lnTo>
                  <a:pt x="173" y="0"/>
                </a:lnTo>
                <a:lnTo>
                  <a:pt x="227"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098" name="Freeform 83"/>
          <p:cNvSpPr>
            <a:spLocks/>
          </p:cNvSpPr>
          <p:nvPr/>
        </p:nvSpPr>
        <p:spPr bwMode="auto">
          <a:xfrm>
            <a:off x="7097713" y="4370388"/>
            <a:ext cx="266700" cy="1587"/>
          </a:xfrm>
          <a:custGeom>
            <a:avLst/>
            <a:gdLst>
              <a:gd name="T0" fmla="*/ 0 w 168"/>
              <a:gd name="T1" fmla="*/ 0 h 1587"/>
              <a:gd name="T2" fmla="*/ 2147483647 w 168"/>
              <a:gd name="T3" fmla="*/ 0 h 1587"/>
              <a:gd name="T4" fmla="*/ 2147483647 w 168"/>
              <a:gd name="T5" fmla="*/ 0 h 1587"/>
              <a:gd name="T6" fmla="*/ 2147483647 w 168"/>
              <a:gd name="T7" fmla="*/ 0 h 1587"/>
              <a:gd name="T8" fmla="*/ 2147483647 w 168"/>
              <a:gd name="T9" fmla="*/ 0 h 1587"/>
              <a:gd name="T10" fmla="*/ 0 60000 65536"/>
              <a:gd name="T11" fmla="*/ 0 60000 65536"/>
              <a:gd name="T12" fmla="*/ 0 60000 65536"/>
              <a:gd name="T13" fmla="*/ 0 60000 65536"/>
              <a:gd name="T14" fmla="*/ 0 60000 65536"/>
              <a:gd name="T15" fmla="*/ 0 w 168"/>
              <a:gd name="T16" fmla="*/ 0 h 1587"/>
              <a:gd name="T17" fmla="*/ 168 w 168"/>
              <a:gd name="T18" fmla="*/ 1587 h 1587"/>
            </a:gdLst>
            <a:ahLst/>
            <a:cxnLst>
              <a:cxn ang="T10">
                <a:pos x="T0" y="T1"/>
              </a:cxn>
              <a:cxn ang="T11">
                <a:pos x="T2" y="T3"/>
              </a:cxn>
              <a:cxn ang="T12">
                <a:pos x="T4" y="T5"/>
              </a:cxn>
              <a:cxn ang="T13">
                <a:pos x="T6" y="T7"/>
              </a:cxn>
              <a:cxn ang="T14">
                <a:pos x="T8" y="T9"/>
              </a:cxn>
            </a:cxnLst>
            <a:rect l="T15" t="T16" r="T17" b="T18"/>
            <a:pathLst>
              <a:path w="168" h="1587">
                <a:moveTo>
                  <a:pt x="0" y="0"/>
                </a:moveTo>
                <a:lnTo>
                  <a:pt x="48" y="0"/>
                </a:lnTo>
                <a:lnTo>
                  <a:pt x="96" y="0"/>
                </a:lnTo>
                <a:lnTo>
                  <a:pt x="132" y="0"/>
                </a:lnTo>
                <a:lnTo>
                  <a:pt x="168"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099" name="Freeform 84"/>
          <p:cNvSpPr>
            <a:spLocks/>
          </p:cNvSpPr>
          <p:nvPr/>
        </p:nvSpPr>
        <p:spPr bwMode="auto">
          <a:xfrm>
            <a:off x="7364413" y="4370388"/>
            <a:ext cx="123825" cy="1587"/>
          </a:xfrm>
          <a:custGeom>
            <a:avLst/>
            <a:gdLst>
              <a:gd name="T0" fmla="*/ 0 w 78"/>
              <a:gd name="T1" fmla="*/ 0 h 1587"/>
              <a:gd name="T2" fmla="*/ 2147483647 w 78"/>
              <a:gd name="T3" fmla="*/ 0 h 1587"/>
              <a:gd name="T4" fmla="*/ 2147483647 w 78"/>
              <a:gd name="T5" fmla="*/ 0 h 1587"/>
              <a:gd name="T6" fmla="*/ 2147483647 w 78"/>
              <a:gd name="T7" fmla="*/ 0 h 1587"/>
              <a:gd name="T8" fmla="*/ 2147483647 w 78"/>
              <a:gd name="T9" fmla="*/ 0 h 1587"/>
              <a:gd name="T10" fmla="*/ 0 60000 65536"/>
              <a:gd name="T11" fmla="*/ 0 60000 65536"/>
              <a:gd name="T12" fmla="*/ 0 60000 65536"/>
              <a:gd name="T13" fmla="*/ 0 60000 65536"/>
              <a:gd name="T14" fmla="*/ 0 60000 65536"/>
              <a:gd name="T15" fmla="*/ 0 w 78"/>
              <a:gd name="T16" fmla="*/ 0 h 1587"/>
              <a:gd name="T17" fmla="*/ 78 w 78"/>
              <a:gd name="T18" fmla="*/ 1587 h 1587"/>
            </a:gdLst>
            <a:ahLst/>
            <a:cxnLst>
              <a:cxn ang="T10">
                <a:pos x="T0" y="T1"/>
              </a:cxn>
              <a:cxn ang="T11">
                <a:pos x="T2" y="T3"/>
              </a:cxn>
              <a:cxn ang="T12">
                <a:pos x="T4" y="T5"/>
              </a:cxn>
              <a:cxn ang="T13">
                <a:pos x="T6" y="T7"/>
              </a:cxn>
              <a:cxn ang="T14">
                <a:pos x="T8" y="T9"/>
              </a:cxn>
            </a:cxnLst>
            <a:rect l="T15" t="T16" r="T17" b="T18"/>
            <a:pathLst>
              <a:path w="78" h="1587">
                <a:moveTo>
                  <a:pt x="0" y="0"/>
                </a:moveTo>
                <a:lnTo>
                  <a:pt x="24" y="0"/>
                </a:lnTo>
                <a:lnTo>
                  <a:pt x="42" y="0"/>
                </a:lnTo>
                <a:lnTo>
                  <a:pt x="60" y="0"/>
                </a:lnTo>
                <a:lnTo>
                  <a:pt x="78"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100" name="Freeform 85"/>
          <p:cNvSpPr>
            <a:spLocks/>
          </p:cNvSpPr>
          <p:nvPr/>
        </p:nvSpPr>
        <p:spPr bwMode="auto">
          <a:xfrm>
            <a:off x="7488238" y="4370388"/>
            <a:ext cx="142875" cy="1587"/>
          </a:xfrm>
          <a:custGeom>
            <a:avLst/>
            <a:gdLst>
              <a:gd name="T0" fmla="*/ 0 w 90"/>
              <a:gd name="T1" fmla="*/ 0 h 1587"/>
              <a:gd name="T2" fmla="*/ 2147483647 w 90"/>
              <a:gd name="T3" fmla="*/ 0 h 1587"/>
              <a:gd name="T4" fmla="*/ 2147483647 w 90"/>
              <a:gd name="T5" fmla="*/ 0 h 1587"/>
              <a:gd name="T6" fmla="*/ 2147483647 w 90"/>
              <a:gd name="T7" fmla="*/ 0 h 1587"/>
              <a:gd name="T8" fmla="*/ 2147483647 w 90"/>
              <a:gd name="T9" fmla="*/ 0 h 1587"/>
              <a:gd name="T10" fmla="*/ 0 60000 65536"/>
              <a:gd name="T11" fmla="*/ 0 60000 65536"/>
              <a:gd name="T12" fmla="*/ 0 60000 65536"/>
              <a:gd name="T13" fmla="*/ 0 60000 65536"/>
              <a:gd name="T14" fmla="*/ 0 60000 65536"/>
              <a:gd name="T15" fmla="*/ 0 w 90"/>
              <a:gd name="T16" fmla="*/ 0 h 1587"/>
              <a:gd name="T17" fmla="*/ 90 w 90"/>
              <a:gd name="T18" fmla="*/ 1587 h 1587"/>
            </a:gdLst>
            <a:ahLst/>
            <a:cxnLst>
              <a:cxn ang="T10">
                <a:pos x="T0" y="T1"/>
              </a:cxn>
              <a:cxn ang="T11">
                <a:pos x="T2" y="T3"/>
              </a:cxn>
              <a:cxn ang="T12">
                <a:pos x="T4" y="T5"/>
              </a:cxn>
              <a:cxn ang="T13">
                <a:pos x="T6" y="T7"/>
              </a:cxn>
              <a:cxn ang="T14">
                <a:pos x="T8" y="T9"/>
              </a:cxn>
            </a:cxnLst>
            <a:rect l="T15" t="T16" r="T17" b="T18"/>
            <a:pathLst>
              <a:path w="90" h="1587">
                <a:moveTo>
                  <a:pt x="0" y="0"/>
                </a:moveTo>
                <a:lnTo>
                  <a:pt x="24" y="0"/>
                </a:lnTo>
                <a:lnTo>
                  <a:pt x="48" y="0"/>
                </a:lnTo>
                <a:lnTo>
                  <a:pt x="72" y="0"/>
                </a:lnTo>
                <a:lnTo>
                  <a:pt x="90"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101" name="Freeform 86"/>
          <p:cNvSpPr>
            <a:spLocks/>
          </p:cNvSpPr>
          <p:nvPr/>
        </p:nvSpPr>
        <p:spPr bwMode="auto">
          <a:xfrm>
            <a:off x="7631113" y="4370388"/>
            <a:ext cx="57150" cy="1587"/>
          </a:xfrm>
          <a:custGeom>
            <a:avLst/>
            <a:gdLst>
              <a:gd name="T0" fmla="*/ 0 w 36"/>
              <a:gd name="T1" fmla="*/ 0 h 1587"/>
              <a:gd name="T2" fmla="*/ 2147483647 w 36"/>
              <a:gd name="T3" fmla="*/ 0 h 1587"/>
              <a:gd name="T4" fmla="*/ 2147483647 w 36"/>
              <a:gd name="T5" fmla="*/ 0 h 1587"/>
              <a:gd name="T6" fmla="*/ 0 60000 65536"/>
              <a:gd name="T7" fmla="*/ 0 60000 65536"/>
              <a:gd name="T8" fmla="*/ 0 60000 65536"/>
              <a:gd name="T9" fmla="*/ 0 w 36"/>
              <a:gd name="T10" fmla="*/ 0 h 1587"/>
              <a:gd name="T11" fmla="*/ 36 w 36"/>
              <a:gd name="T12" fmla="*/ 1587 h 1587"/>
            </a:gdLst>
            <a:ahLst/>
            <a:cxnLst>
              <a:cxn ang="T6">
                <a:pos x="T0" y="T1"/>
              </a:cxn>
              <a:cxn ang="T7">
                <a:pos x="T2" y="T3"/>
              </a:cxn>
              <a:cxn ang="T8">
                <a:pos x="T4" y="T5"/>
              </a:cxn>
            </a:cxnLst>
            <a:rect l="T9" t="T10" r="T11" b="T12"/>
            <a:pathLst>
              <a:path w="36" h="1587">
                <a:moveTo>
                  <a:pt x="0" y="0"/>
                </a:moveTo>
                <a:lnTo>
                  <a:pt x="24" y="0"/>
                </a:lnTo>
                <a:lnTo>
                  <a:pt x="36"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102" name="Line 87"/>
          <p:cNvSpPr>
            <a:spLocks noChangeShapeType="1"/>
          </p:cNvSpPr>
          <p:nvPr/>
        </p:nvSpPr>
        <p:spPr bwMode="auto">
          <a:xfrm>
            <a:off x="7688263" y="4370388"/>
            <a:ext cx="36512" cy="1587"/>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03" name="Line 88"/>
          <p:cNvSpPr>
            <a:spLocks noChangeShapeType="1"/>
          </p:cNvSpPr>
          <p:nvPr/>
        </p:nvSpPr>
        <p:spPr bwMode="auto">
          <a:xfrm>
            <a:off x="7724775" y="4370388"/>
            <a:ext cx="28575" cy="1587"/>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04" name="Line 89"/>
          <p:cNvSpPr>
            <a:spLocks noChangeShapeType="1"/>
          </p:cNvSpPr>
          <p:nvPr/>
        </p:nvSpPr>
        <p:spPr bwMode="auto">
          <a:xfrm>
            <a:off x="7753350" y="4370388"/>
            <a:ext cx="19050" cy="1587"/>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05" name="Freeform 90"/>
          <p:cNvSpPr>
            <a:spLocks/>
          </p:cNvSpPr>
          <p:nvPr/>
        </p:nvSpPr>
        <p:spPr bwMode="auto">
          <a:xfrm>
            <a:off x="7772400" y="4370388"/>
            <a:ext cx="19050" cy="1587"/>
          </a:xfrm>
          <a:custGeom>
            <a:avLst/>
            <a:gdLst>
              <a:gd name="T0" fmla="*/ 0 w 12"/>
              <a:gd name="T1" fmla="*/ 0 h 1587"/>
              <a:gd name="T2" fmla="*/ 2147483647 w 12"/>
              <a:gd name="T3" fmla="*/ 0 h 1587"/>
              <a:gd name="T4" fmla="*/ 2147483647 w 12"/>
              <a:gd name="T5" fmla="*/ 0 h 1587"/>
              <a:gd name="T6" fmla="*/ 0 60000 65536"/>
              <a:gd name="T7" fmla="*/ 0 60000 65536"/>
              <a:gd name="T8" fmla="*/ 0 60000 65536"/>
              <a:gd name="T9" fmla="*/ 0 w 12"/>
              <a:gd name="T10" fmla="*/ 0 h 1587"/>
              <a:gd name="T11" fmla="*/ 12 w 12"/>
              <a:gd name="T12" fmla="*/ 1587 h 1587"/>
            </a:gdLst>
            <a:ahLst/>
            <a:cxnLst>
              <a:cxn ang="T6">
                <a:pos x="T0" y="T1"/>
              </a:cxn>
              <a:cxn ang="T7">
                <a:pos x="T2" y="T3"/>
              </a:cxn>
              <a:cxn ang="T8">
                <a:pos x="T4" y="T5"/>
              </a:cxn>
            </a:cxnLst>
            <a:rect l="T9" t="T10" r="T11" b="T12"/>
            <a:pathLst>
              <a:path w="12" h="1587">
                <a:moveTo>
                  <a:pt x="0" y="0"/>
                </a:moveTo>
                <a:lnTo>
                  <a:pt x="6" y="0"/>
                </a:lnTo>
                <a:lnTo>
                  <a:pt x="12"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106" name="Line 91"/>
          <p:cNvSpPr>
            <a:spLocks noChangeShapeType="1"/>
          </p:cNvSpPr>
          <p:nvPr/>
        </p:nvSpPr>
        <p:spPr bwMode="auto">
          <a:xfrm>
            <a:off x="7791450" y="4370388"/>
            <a:ext cx="1588" cy="1587"/>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07" name="Freeform 92"/>
          <p:cNvSpPr>
            <a:spLocks/>
          </p:cNvSpPr>
          <p:nvPr/>
        </p:nvSpPr>
        <p:spPr bwMode="auto">
          <a:xfrm>
            <a:off x="7791450" y="4370388"/>
            <a:ext cx="9525" cy="1587"/>
          </a:xfrm>
          <a:custGeom>
            <a:avLst/>
            <a:gdLst>
              <a:gd name="T0" fmla="*/ 0 w 6"/>
              <a:gd name="T1" fmla="*/ 0 h 1587"/>
              <a:gd name="T2" fmla="*/ 0 w 6"/>
              <a:gd name="T3" fmla="*/ 0 h 1587"/>
              <a:gd name="T4" fmla="*/ 2147483647 w 6"/>
              <a:gd name="T5" fmla="*/ 0 h 1587"/>
              <a:gd name="T6" fmla="*/ 0 60000 65536"/>
              <a:gd name="T7" fmla="*/ 0 60000 65536"/>
              <a:gd name="T8" fmla="*/ 0 60000 65536"/>
              <a:gd name="T9" fmla="*/ 0 w 6"/>
              <a:gd name="T10" fmla="*/ 0 h 1587"/>
              <a:gd name="T11" fmla="*/ 6 w 6"/>
              <a:gd name="T12" fmla="*/ 1587 h 1587"/>
            </a:gdLst>
            <a:ahLst/>
            <a:cxnLst>
              <a:cxn ang="T6">
                <a:pos x="T0" y="T1"/>
              </a:cxn>
              <a:cxn ang="T7">
                <a:pos x="T2" y="T3"/>
              </a:cxn>
              <a:cxn ang="T8">
                <a:pos x="T4" y="T5"/>
              </a:cxn>
            </a:cxnLst>
            <a:rect l="T9" t="T10" r="T11" b="T12"/>
            <a:pathLst>
              <a:path w="6" h="1587">
                <a:moveTo>
                  <a:pt x="0" y="0"/>
                </a:moveTo>
                <a:lnTo>
                  <a:pt x="0" y="0"/>
                </a:lnTo>
                <a:lnTo>
                  <a:pt x="6"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108" name="Line 93"/>
          <p:cNvSpPr>
            <a:spLocks noChangeShapeType="1"/>
          </p:cNvSpPr>
          <p:nvPr/>
        </p:nvSpPr>
        <p:spPr bwMode="auto">
          <a:xfrm>
            <a:off x="7800975" y="4370388"/>
            <a:ext cx="1588" cy="1587"/>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09" name="Line 94"/>
          <p:cNvSpPr>
            <a:spLocks noChangeShapeType="1"/>
          </p:cNvSpPr>
          <p:nvPr/>
        </p:nvSpPr>
        <p:spPr bwMode="auto">
          <a:xfrm>
            <a:off x="7800975" y="4370388"/>
            <a:ext cx="9525" cy="1587"/>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10" name="Freeform 95"/>
          <p:cNvSpPr>
            <a:spLocks/>
          </p:cNvSpPr>
          <p:nvPr/>
        </p:nvSpPr>
        <p:spPr bwMode="auto">
          <a:xfrm>
            <a:off x="7810500" y="4370388"/>
            <a:ext cx="180975" cy="1587"/>
          </a:xfrm>
          <a:custGeom>
            <a:avLst/>
            <a:gdLst>
              <a:gd name="T0" fmla="*/ 0 w 114"/>
              <a:gd name="T1" fmla="*/ 0 h 1587"/>
              <a:gd name="T2" fmla="*/ 2147483647 w 114"/>
              <a:gd name="T3" fmla="*/ 0 h 1587"/>
              <a:gd name="T4" fmla="*/ 2147483647 w 114"/>
              <a:gd name="T5" fmla="*/ 0 h 1587"/>
              <a:gd name="T6" fmla="*/ 2147483647 w 114"/>
              <a:gd name="T7" fmla="*/ 0 h 1587"/>
              <a:gd name="T8" fmla="*/ 2147483647 w 114"/>
              <a:gd name="T9" fmla="*/ 0 h 1587"/>
              <a:gd name="T10" fmla="*/ 0 60000 65536"/>
              <a:gd name="T11" fmla="*/ 0 60000 65536"/>
              <a:gd name="T12" fmla="*/ 0 60000 65536"/>
              <a:gd name="T13" fmla="*/ 0 60000 65536"/>
              <a:gd name="T14" fmla="*/ 0 60000 65536"/>
              <a:gd name="T15" fmla="*/ 0 w 114"/>
              <a:gd name="T16" fmla="*/ 0 h 1587"/>
              <a:gd name="T17" fmla="*/ 114 w 114"/>
              <a:gd name="T18" fmla="*/ 1587 h 1587"/>
            </a:gdLst>
            <a:ahLst/>
            <a:cxnLst>
              <a:cxn ang="T10">
                <a:pos x="T0" y="T1"/>
              </a:cxn>
              <a:cxn ang="T11">
                <a:pos x="T2" y="T3"/>
              </a:cxn>
              <a:cxn ang="T12">
                <a:pos x="T4" y="T5"/>
              </a:cxn>
              <a:cxn ang="T13">
                <a:pos x="T6" y="T7"/>
              </a:cxn>
              <a:cxn ang="T14">
                <a:pos x="T8" y="T9"/>
              </a:cxn>
            </a:cxnLst>
            <a:rect l="T15" t="T16" r="T17" b="T18"/>
            <a:pathLst>
              <a:path w="114" h="1587">
                <a:moveTo>
                  <a:pt x="0" y="0"/>
                </a:moveTo>
                <a:lnTo>
                  <a:pt x="18" y="0"/>
                </a:lnTo>
                <a:lnTo>
                  <a:pt x="48" y="0"/>
                </a:lnTo>
                <a:lnTo>
                  <a:pt x="84" y="0"/>
                </a:lnTo>
                <a:lnTo>
                  <a:pt x="114"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111" name="Freeform 96"/>
          <p:cNvSpPr>
            <a:spLocks/>
          </p:cNvSpPr>
          <p:nvPr/>
        </p:nvSpPr>
        <p:spPr bwMode="auto">
          <a:xfrm>
            <a:off x="7364413" y="4095750"/>
            <a:ext cx="123825" cy="1588"/>
          </a:xfrm>
          <a:custGeom>
            <a:avLst/>
            <a:gdLst>
              <a:gd name="T0" fmla="*/ 0 w 78"/>
              <a:gd name="T1" fmla="*/ 0 h 1588"/>
              <a:gd name="T2" fmla="*/ 2147483647 w 78"/>
              <a:gd name="T3" fmla="*/ 0 h 1588"/>
              <a:gd name="T4" fmla="*/ 2147483647 w 78"/>
              <a:gd name="T5" fmla="*/ 0 h 1588"/>
              <a:gd name="T6" fmla="*/ 0 60000 65536"/>
              <a:gd name="T7" fmla="*/ 0 60000 65536"/>
              <a:gd name="T8" fmla="*/ 0 60000 65536"/>
              <a:gd name="T9" fmla="*/ 0 w 78"/>
              <a:gd name="T10" fmla="*/ 0 h 1588"/>
              <a:gd name="T11" fmla="*/ 78 w 78"/>
              <a:gd name="T12" fmla="*/ 1588 h 1588"/>
            </a:gdLst>
            <a:ahLst/>
            <a:cxnLst>
              <a:cxn ang="T6">
                <a:pos x="T0" y="T1"/>
              </a:cxn>
              <a:cxn ang="T7">
                <a:pos x="T2" y="T3"/>
              </a:cxn>
              <a:cxn ang="T8">
                <a:pos x="T4" y="T5"/>
              </a:cxn>
            </a:cxnLst>
            <a:rect l="T9" t="T10" r="T11" b="T12"/>
            <a:pathLst>
              <a:path w="78" h="1588">
                <a:moveTo>
                  <a:pt x="0" y="0"/>
                </a:moveTo>
                <a:lnTo>
                  <a:pt x="36" y="0"/>
                </a:lnTo>
                <a:lnTo>
                  <a:pt x="78"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112" name="Freeform 97"/>
          <p:cNvSpPr>
            <a:spLocks/>
          </p:cNvSpPr>
          <p:nvPr/>
        </p:nvSpPr>
        <p:spPr bwMode="auto">
          <a:xfrm>
            <a:off x="7488238" y="4095750"/>
            <a:ext cx="142875" cy="1588"/>
          </a:xfrm>
          <a:custGeom>
            <a:avLst/>
            <a:gdLst>
              <a:gd name="T0" fmla="*/ 0 w 90"/>
              <a:gd name="T1" fmla="*/ 0 h 1588"/>
              <a:gd name="T2" fmla="*/ 2147483647 w 90"/>
              <a:gd name="T3" fmla="*/ 0 h 1588"/>
              <a:gd name="T4" fmla="*/ 2147483647 w 90"/>
              <a:gd name="T5" fmla="*/ 0 h 1588"/>
              <a:gd name="T6" fmla="*/ 2147483647 w 90"/>
              <a:gd name="T7" fmla="*/ 0 h 1588"/>
              <a:gd name="T8" fmla="*/ 2147483647 w 90"/>
              <a:gd name="T9" fmla="*/ 0 h 1588"/>
              <a:gd name="T10" fmla="*/ 0 60000 65536"/>
              <a:gd name="T11" fmla="*/ 0 60000 65536"/>
              <a:gd name="T12" fmla="*/ 0 60000 65536"/>
              <a:gd name="T13" fmla="*/ 0 60000 65536"/>
              <a:gd name="T14" fmla="*/ 0 60000 65536"/>
              <a:gd name="T15" fmla="*/ 0 w 90"/>
              <a:gd name="T16" fmla="*/ 0 h 1588"/>
              <a:gd name="T17" fmla="*/ 90 w 90"/>
              <a:gd name="T18" fmla="*/ 1588 h 1588"/>
            </a:gdLst>
            <a:ahLst/>
            <a:cxnLst>
              <a:cxn ang="T10">
                <a:pos x="T0" y="T1"/>
              </a:cxn>
              <a:cxn ang="T11">
                <a:pos x="T2" y="T3"/>
              </a:cxn>
              <a:cxn ang="T12">
                <a:pos x="T4" y="T5"/>
              </a:cxn>
              <a:cxn ang="T13">
                <a:pos x="T6" y="T7"/>
              </a:cxn>
              <a:cxn ang="T14">
                <a:pos x="T8" y="T9"/>
              </a:cxn>
            </a:cxnLst>
            <a:rect l="T15" t="T16" r="T17" b="T18"/>
            <a:pathLst>
              <a:path w="90" h="1588">
                <a:moveTo>
                  <a:pt x="0" y="0"/>
                </a:moveTo>
                <a:lnTo>
                  <a:pt x="24" y="0"/>
                </a:lnTo>
                <a:lnTo>
                  <a:pt x="48" y="0"/>
                </a:lnTo>
                <a:lnTo>
                  <a:pt x="72" y="0"/>
                </a:lnTo>
                <a:lnTo>
                  <a:pt x="90"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113" name="Freeform 98"/>
          <p:cNvSpPr>
            <a:spLocks/>
          </p:cNvSpPr>
          <p:nvPr/>
        </p:nvSpPr>
        <p:spPr bwMode="auto">
          <a:xfrm>
            <a:off x="7631113" y="4095750"/>
            <a:ext cx="57150" cy="1588"/>
          </a:xfrm>
          <a:custGeom>
            <a:avLst/>
            <a:gdLst>
              <a:gd name="T0" fmla="*/ 0 w 36"/>
              <a:gd name="T1" fmla="*/ 0 h 1588"/>
              <a:gd name="T2" fmla="*/ 2147483647 w 36"/>
              <a:gd name="T3" fmla="*/ 0 h 1588"/>
              <a:gd name="T4" fmla="*/ 2147483647 w 36"/>
              <a:gd name="T5" fmla="*/ 0 h 1588"/>
              <a:gd name="T6" fmla="*/ 0 60000 65536"/>
              <a:gd name="T7" fmla="*/ 0 60000 65536"/>
              <a:gd name="T8" fmla="*/ 0 60000 65536"/>
              <a:gd name="T9" fmla="*/ 0 w 36"/>
              <a:gd name="T10" fmla="*/ 0 h 1588"/>
              <a:gd name="T11" fmla="*/ 36 w 36"/>
              <a:gd name="T12" fmla="*/ 1588 h 1588"/>
            </a:gdLst>
            <a:ahLst/>
            <a:cxnLst>
              <a:cxn ang="T6">
                <a:pos x="T0" y="T1"/>
              </a:cxn>
              <a:cxn ang="T7">
                <a:pos x="T2" y="T3"/>
              </a:cxn>
              <a:cxn ang="T8">
                <a:pos x="T4" y="T5"/>
              </a:cxn>
            </a:cxnLst>
            <a:rect l="T9" t="T10" r="T11" b="T12"/>
            <a:pathLst>
              <a:path w="36" h="1588">
                <a:moveTo>
                  <a:pt x="0" y="0"/>
                </a:moveTo>
                <a:lnTo>
                  <a:pt x="24" y="0"/>
                </a:lnTo>
                <a:lnTo>
                  <a:pt x="36"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114" name="Line 99"/>
          <p:cNvSpPr>
            <a:spLocks noChangeShapeType="1"/>
          </p:cNvSpPr>
          <p:nvPr/>
        </p:nvSpPr>
        <p:spPr bwMode="auto">
          <a:xfrm>
            <a:off x="7688263" y="4095750"/>
            <a:ext cx="36512" cy="1588"/>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15" name="Line 100"/>
          <p:cNvSpPr>
            <a:spLocks noChangeShapeType="1"/>
          </p:cNvSpPr>
          <p:nvPr/>
        </p:nvSpPr>
        <p:spPr bwMode="auto">
          <a:xfrm>
            <a:off x="7724775" y="4095750"/>
            <a:ext cx="28575" cy="1588"/>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16" name="Line 101"/>
          <p:cNvSpPr>
            <a:spLocks noChangeShapeType="1"/>
          </p:cNvSpPr>
          <p:nvPr/>
        </p:nvSpPr>
        <p:spPr bwMode="auto">
          <a:xfrm>
            <a:off x="7753350" y="4095750"/>
            <a:ext cx="19050" cy="1588"/>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17" name="Freeform 102"/>
          <p:cNvSpPr>
            <a:spLocks/>
          </p:cNvSpPr>
          <p:nvPr/>
        </p:nvSpPr>
        <p:spPr bwMode="auto">
          <a:xfrm>
            <a:off x="7772400" y="4095750"/>
            <a:ext cx="19050" cy="1588"/>
          </a:xfrm>
          <a:custGeom>
            <a:avLst/>
            <a:gdLst>
              <a:gd name="T0" fmla="*/ 0 w 12"/>
              <a:gd name="T1" fmla="*/ 0 h 1588"/>
              <a:gd name="T2" fmla="*/ 2147483647 w 12"/>
              <a:gd name="T3" fmla="*/ 0 h 1588"/>
              <a:gd name="T4" fmla="*/ 2147483647 w 12"/>
              <a:gd name="T5" fmla="*/ 0 h 1588"/>
              <a:gd name="T6" fmla="*/ 0 60000 65536"/>
              <a:gd name="T7" fmla="*/ 0 60000 65536"/>
              <a:gd name="T8" fmla="*/ 0 60000 65536"/>
              <a:gd name="T9" fmla="*/ 0 w 12"/>
              <a:gd name="T10" fmla="*/ 0 h 1588"/>
              <a:gd name="T11" fmla="*/ 12 w 12"/>
              <a:gd name="T12" fmla="*/ 1588 h 1588"/>
            </a:gdLst>
            <a:ahLst/>
            <a:cxnLst>
              <a:cxn ang="T6">
                <a:pos x="T0" y="T1"/>
              </a:cxn>
              <a:cxn ang="T7">
                <a:pos x="T2" y="T3"/>
              </a:cxn>
              <a:cxn ang="T8">
                <a:pos x="T4" y="T5"/>
              </a:cxn>
            </a:cxnLst>
            <a:rect l="T9" t="T10" r="T11" b="T12"/>
            <a:pathLst>
              <a:path w="12" h="1588">
                <a:moveTo>
                  <a:pt x="0" y="0"/>
                </a:moveTo>
                <a:lnTo>
                  <a:pt x="6" y="0"/>
                </a:lnTo>
                <a:lnTo>
                  <a:pt x="12"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118" name="Line 103"/>
          <p:cNvSpPr>
            <a:spLocks noChangeShapeType="1"/>
          </p:cNvSpPr>
          <p:nvPr/>
        </p:nvSpPr>
        <p:spPr bwMode="auto">
          <a:xfrm>
            <a:off x="7791450" y="4095750"/>
            <a:ext cx="1588" cy="1588"/>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19" name="Freeform 104"/>
          <p:cNvSpPr>
            <a:spLocks/>
          </p:cNvSpPr>
          <p:nvPr/>
        </p:nvSpPr>
        <p:spPr bwMode="auto">
          <a:xfrm>
            <a:off x="7791450" y="4095750"/>
            <a:ext cx="9525" cy="1588"/>
          </a:xfrm>
          <a:custGeom>
            <a:avLst/>
            <a:gdLst>
              <a:gd name="T0" fmla="*/ 0 w 6"/>
              <a:gd name="T1" fmla="*/ 0 h 1588"/>
              <a:gd name="T2" fmla="*/ 0 w 6"/>
              <a:gd name="T3" fmla="*/ 0 h 1588"/>
              <a:gd name="T4" fmla="*/ 2147483647 w 6"/>
              <a:gd name="T5" fmla="*/ 0 h 1588"/>
              <a:gd name="T6" fmla="*/ 0 60000 65536"/>
              <a:gd name="T7" fmla="*/ 0 60000 65536"/>
              <a:gd name="T8" fmla="*/ 0 60000 65536"/>
              <a:gd name="T9" fmla="*/ 0 w 6"/>
              <a:gd name="T10" fmla="*/ 0 h 1588"/>
              <a:gd name="T11" fmla="*/ 6 w 6"/>
              <a:gd name="T12" fmla="*/ 1588 h 1588"/>
            </a:gdLst>
            <a:ahLst/>
            <a:cxnLst>
              <a:cxn ang="T6">
                <a:pos x="T0" y="T1"/>
              </a:cxn>
              <a:cxn ang="T7">
                <a:pos x="T2" y="T3"/>
              </a:cxn>
              <a:cxn ang="T8">
                <a:pos x="T4" y="T5"/>
              </a:cxn>
            </a:cxnLst>
            <a:rect l="T9" t="T10" r="T11" b="T12"/>
            <a:pathLst>
              <a:path w="6" h="1588">
                <a:moveTo>
                  <a:pt x="0" y="0"/>
                </a:moveTo>
                <a:lnTo>
                  <a:pt x="0" y="0"/>
                </a:lnTo>
                <a:lnTo>
                  <a:pt x="6"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120" name="Line 105"/>
          <p:cNvSpPr>
            <a:spLocks noChangeShapeType="1"/>
          </p:cNvSpPr>
          <p:nvPr/>
        </p:nvSpPr>
        <p:spPr bwMode="auto">
          <a:xfrm>
            <a:off x="7800975" y="4095750"/>
            <a:ext cx="1588" cy="1588"/>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21" name="Line 106"/>
          <p:cNvSpPr>
            <a:spLocks noChangeShapeType="1"/>
          </p:cNvSpPr>
          <p:nvPr/>
        </p:nvSpPr>
        <p:spPr bwMode="auto">
          <a:xfrm>
            <a:off x="7800975" y="4095750"/>
            <a:ext cx="9525" cy="1588"/>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22" name="Freeform 107"/>
          <p:cNvSpPr>
            <a:spLocks/>
          </p:cNvSpPr>
          <p:nvPr/>
        </p:nvSpPr>
        <p:spPr bwMode="auto">
          <a:xfrm>
            <a:off x="7810500" y="4095750"/>
            <a:ext cx="180975" cy="1588"/>
          </a:xfrm>
          <a:custGeom>
            <a:avLst/>
            <a:gdLst>
              <a:gd name="T0" fmla="*/ 0 w 114"/>
              <a:gd name="T1" fmla="*/ 0 h 1588"/>
              <a:gd name="T2" fmla="*/ 2147483647 w 114"/>
              <a:gd name="T3" fmla="*/ 0 h 1588"/>
              <a:gd name="T4" fmla="*/ 2147483647 w 114"/>
              <a:gd name="T5" fmla="*/ 0 h 1588"/>
              <a:gd name="T6" fmla="*/ 2147483647 w 114"/>
              <a:gd name="T7" fmla="*/ 0 h 1588"/>
              <a:gd name="T8" fmla="*/ 2147483647 w 114"/>
              <a:gd name="T9" fmla="*/ 0 h 1588"/>
              <a:gd name="T10" fmla="*/ 0 60000 65536"/>
              <a:gd name="T11" fmla="*/ 0 60000 65536"/>
              <a:gd name="T12" fmla="*/ 0 60000 65536"/>
              <a:gd name="T13" fmla="*/ 0 60000 65536"/>
              <a:gd name="T14" fmla="*/ 0 60000 65536"/>
              <a:gd name="T15" fmla="*/ 0 w 114"/>
              <a:gd name="T16" fmla="*/ 0 h 1588"/>
              <a:gd name="T17" fmla="*/ 114 w 114"/>
              <a:gd name="T18" fmla="*/ 1588 h 1588"/>
            </a:gdLst>
            <a:ahLst/>
            <a:cxnLst>
              <a:cxn ang="T10">
                <a:pos x="T0" y="T1"/>
              </a:cxn>
              <a:cxn ang="T11">
                <a:pos x="T2" y="T3"/>
              </a:cxn>
              <a:cxn ang="T12">
                <a:pos x="T4" y="T5"/>
              </a:cxn>
              <a:cxn ang="T13">
                <a:pos x="T6" y="T7"/>
              </a:cxn>
              <a:cxn ang="T14">
                <a:pos x="T8" y="T9"/>
              </a:cxn>
            </a:cxnLst>
            <a:rect l="T15" t="T16" r="T17" b="T18"/>
            <a:pathLst>
              <a:path w="114" h="1588">
                <a:moveTo>
                  <a:pt x="0" y="0"/>
                </a:moveTo>
                <a:lnTo>
                  <a:pt x="18" y="0"/>
                </a:lnTo>
                <a:lnTo>
                  <a:pt x="48" y="0"/>
                </a:lnTo>
                <a:lnTo>
                  <a:pt x="84" y="0"/>
                </a:lnTo>
                <a:lnTo>
                  <a:pt x="114"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123" name="Freeform 108"/>
          <p:cNvSpPr>
            <a:spLocks/>
          </p:cNvSpPr>
          <p:nvPr/>
        </p:nvSpPr>
        <p:spPr bwMode="auto">
          <a:xfrm>
            <a:off x="7631113" y="3819525"/>
            <a:ext cx="57150" cy="1588"/>
          </a:xfrm>
          <a:custGeom>
            <a:avLst/>
            <a:gdLst>
              <a:gd name="T0" fmla="*/ 0 w 36"/>
              <a:gd name="T1" fmla="*/ 0 h 1588"/>
              <a:gd name="T2" fmla="*/ 2147483647 w 36"/>
              <a:gd name="T3" fmla="*/ 0 h 1588"/>
              <a:gd name="T4" fmla="*/ 2147483647 w 36"/>
              <a:gd name="T5" fmla="*/ 0 h 1588"/>
              <a:gd name="T6" fmla="*/ 0 60000 65536"/>
              <a:gd name="T7" fmla="*/ 0 60000 65536"/>
              <a:gd name="T8" fmla="*/ 0 60000 65536"/>
              <a:gd name="T9" fmla="*/ 0 w 36"/>
              <a:gd name="T10" fmla="*/ 0 h 1588"/>
              <a:gd name="T11" fmla="*/ 36 w 36"/>
              <a:gd name="T12" fmla="*/ 1588 h 1588"/>
            </a:gdLst>
            <a:ahLst/>
            <a:cxnLst>
              <a:cxn ang="T6">
                <a:pos x="T0" y="T1"/>
              </a:cxn>
              <a:cxn ang="T7">
                <a:pos x="T2" y="T3"/>
              </a:cxn>
              <a:cxn ang="T8">
                <a:pos x="T4" y="T5"/>
              </a:cxn>
            </a:cxnLst>
            <a:rect l="T9" t="T10" r="T11" b="T12"/>
            <a:pathLst>
              <a:path w="36" h="1588">
                <a:moveTo>
                  <a:pt x="0" y="0"/>
                </a:moveTo>
                <a:lnTo>
                  <a:pt x="18" y="0"/>
                </a:lnTo>
                <a:lnTo>
                  <a:pt x="36"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124" name="Line 109"/>
          <p:cNvSpPr>
            <a:spLocks noChangeShapeType="1"/>
          </p:cNvSpPr>
          <p:nvPr/>
        </p:nvSpPr>
        <p:spPr bwMode="auto">
          <a:xfrm>
            <a:off x="7688263" y="3819525"/>
            <a:ext cx="36512" cy="1588"/>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25" name="Line 110"/>
          <p:cNvSpPr>
            <a:spLocks noChangeShapeType="1"/>
          </p:cNvSpPr>
          <p:nvPr/>
        </p:nvSpPr>
        <p:spPr bwMode="auto">
          <a:xfrm>
            <a:off x="7724775" y="3819525"/>
            <a:ext cx="28575" cy="1588"/>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26" name="Line 111"/>
          <p:cNvSpPr>
            <a:spLocks noChangeShapeType="1"/>
          </p:cNvSpPr>
          <p:nvPr/>
        </p:nvSpPr>
        <p:spPr bwMode="auto">
          <a:xfrm>
            <a:off x="7753350" y="3819525"/>
            <a:ext cx="19050" cy="1588"/>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27" name="Freeform 112"/>
          <p:cNvSpPr>
            <a:spLocks/>
          </p:cNvSpPr>
          <p:nvPr/>
        </p:nvSpPr>
        <p:spPr bwMode="auto">
          <a:xfrm>
            <a:off x="7772400" y="3819525"/>
            <a:ext cx="19050" cy="1588"/>
          </a:xfrm>
          <a:custGeom>
            <a:avLst/>
            <a:gdLst>
              <a:gd name="T0" fmla="*/ 0 w 12"/>
              <a:gd name="T1" fmla="*/ 0 h 1588"/>
              <a:gd name="T2" fmla="*/ 2147483647 w 12"/>
              <a:gd name="T3" fmla="*/ 0 h 1588"/>
              <a:gd name="T4" fmla="*/ 2147483647 w 12"/>
              <a:gd name="T5" fmla="*/ 0 h 1588"/>
              <a:gd name="T6" fmla="*/ 0 60000 65536"/>
              <a:gd name="T7" fmla="*/ 0 60000 65536"/>
              <a:gd name="T8" fmla="*/ 0 60000 65536"/>
              <a:gd name="T9" fmla="*/ 0 w 12"/>
              <a:gd name="T10" fmla="*/ 0 h 1588"/>
              <a:gd name="T11" fmla="*/ 12 w 12"/>
              <a:gd name="T12" fmla="*/ 1588 h 1588"/>
            </a:gdLst>
            <a:ahLst/>
            <a:cxnLst>
              <a:cxn ang="T6">
                <a:pos x="T0" y="T1"/>
              </a:cxn>
              <a:cxn ang="T7">
                <a:pos x="T2" y="T3"/>
              </a:cxn>
              <a:cxn ang="T8">
                <a:pos x="T4" y="T5"/>
              </a:cxn>
            </a:cxnLst>
            <a:rect l="T9" t="T10" r="T11" b="T12"/>
            <a:pathLst>
              <a:path w="12" h="1588">
                <a:moveTo>
                  <a:pt x="0" y="0"/>
                </a:moveTo>
                <a:lnTo>
                  <a:pt x="6" y="0"/>
                </a:lnTo>
                <a:lnTo>
                  <a:pt x="12"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128" name="Line 113"/>
          <p:cNvSpPr>
            <a:spLocks noChangeShapeType="1"/>
          </p:cNvSpPr>
          <p:nvPr/>
        </p:nvSpPr>
        <p:spPr bwMode="auto">
          <a:xfrm>
            <a:off x="7791450" y="3819525"/>
            <a:ext cx="1588" cy="1588"/>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29" name="Freeform 114"/>
          <p:cNvSpPr>
            <a:spLocks/>
          </p:cNvSpPr>
          <p:nvPr/>
        </p:nvSpPr>
        <p:spPr bwMode="auto">
          <a:xfrm>
            <a:off x="7791450" y="3819525"/>
            <a:ext cx="9525" cy="1588"/>
          </a:xfrm>
          <a:custGeom>
            <a:avLst/>
            <a:gdLst>
              <a:gd name="T0" fmla="*/ 0 w 6"/>
              <a:gd name="T1" fmla="*/ 0 h 1588"/>
              <a:gd name="T2" fmla="*/ 0 w 6"/>
              <a:gd name="T3" fmla="*/ 0 h 1588"/>
              <a:gd name="T4" fmla="*/ 2147483647 w 6"/>
              <a:gd name="T5" fmla="*/ 0 h 1588"/>
              <a:gd name="T6" fmla="*/ 0 60000 65536"/>
              <a:gd name="T7" fmla="*/ 0 60000 65536"/>
              <a:gd name="T8" fmla="*/ 0 60000 65536"/>
              <a:gd name="T9" fmla="*/ 0 w 6"/>
              <a:gd name="T10" fmla="*/ 0 h 1588"/>
              <a:gd name="T11" fmla="*/ 6 w 6"/>
              <a:gd name="T12" fmla="*/ 1588 h 1588"/>
            </a:gdLst>
            <a:ahLst/>
            <a:cxnLst>
              <a:cxn ang="T6">
                <a:pos x="T0" y="T1"/>
              </a:cxn>
              <a:cxn ang="T7">
                <a:pos x="T2" y="T3"/>
              </a:cxn>
              <a:cxn ang="T8">
                <a:pos x="T4" y="T5"/>
              </a:cxn>
            </a:cxnLst>
            <a:rect l="T9" t="T10" r="T11" b="T12"/>
            <a:pathLst>
              <a:path w="6" h="1588">
                <a:moveTo>
                  <a:pt x="0" y="0"/>
                </a:moveTo>
                <a:lnTo>
                  <a:pt x="0" y="0"/>
                </a:lnTo>
                <a:lnTo>
                  <a:pt x="6"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130" name="Line 115"/>
          <p:cNvSpPr>
            <a:spLocks noChangeShapeType="1"/>
          </p:cNvSpPr>
          <p:nvPr/>
        </p:nvSpPr>
        <p:spPr bwMode="auto">
          <a:xfrm>
            <a:off x="7800975" y="3819525"/>
            <a:ext cx="1588" cy="1588"/>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31" name="Line 116"/>
          <p:cNvSpPr>
            <a:spLocks noChangeShapeType="1"/>
          </p:cNvSpPr>
          <p:nvPr/>
        </p:nvSpPr>
        <p:spPr bwMode="auto">
          <a:xfrm>
            <a:off x="7800975" y="3819525"/>
            <a:ext cx="9525" cy="1588"/>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32" name="Freeform 117"/>
          <p:cNvSpPr>
            <a:spLocks/>
          </p:cNvSpPr>
          <p:nvPr/>
        </p:nvSpPr>
        <p:spPr bwMode="auto">
          <a:xfrm>
            <a:off x="7810500" y="3819525"/>
            <a:ext cx="180975" cy="1588"/>
          </a:xfrm>
          <a:custGeom>
            <a:avLst/>
            <a:gdLst>
              <a:gd name="T0" fmla="*/ 0 w 114"/>
              <a:gd name="T1" fmla="*/ 0 h 1588"/>
              <a:gd name="T2" fmla="*/ 2147483647 w 114"/>
              <a:gd name="T3" fmla="*/ 0 h 1588"/>
              <a:gd name="T4" fmla="*/ 2147483647 w 114"/>
              <a:gd name="T5" fmla="*/ 0 h 1588"/>
              <a:gd name="T6" fmla="*/ 2147483647 w 114"/>
              <a:gd name="T7" fmla="*/ 0 h 1588"/>
              <a:gd name="T8" fmla="*/ 2147483647 w 114"/>
              <a:gd name="T9" fmla="*/ 0 h 1588"/>
              <a:gd name="T10" fmla="*/ 0 60000 65536"/>
              <a:gd name="T11" fmla="*/ 0 60000 65536"/>
              <a:gd name="T12" fmla="*/ 0 60000 65536"/>
              <a:gd name="T13" fmla="*/ 0 60000 65536"/>
              <a:gd name="T14" fmla="*/ 0 60000 65536"/>
              <a:gd name="T15" fmla="*/ 0 w 114"/>
              <a:gd name="T16" fmla="*/ 0 h 1588"/>
              <a:gd name="T17" fmla="*/ 114 w 114"/>
              <a:gd name="T18" fmla="*/ 1588 h 1588"/>
            </a:gdLst>
            <a:ahLst/>
            <a:cxnLst>
              <a:cxn ang="T10">
                <a:pos x="T0" y="T1"/>
              </a:cxn>
              <a:cxn ang="T11">
                <a:pos x="T2" y="T3"/>
              </a:cxn>
              <a:cxn ang="T12">
                <a:pos x="T4" y="T5"/>
              </a:cxn>
              <a:cxn ang="T13">
                <a:pos x="T6" y="T7"/>
              </a:cxn>
              <a:cxn ang="T14">
                <a:pos x="T8" y="T9"/>
              </a:cxn>
            </a:cxnLst>
            <a:rect l="T15" t="T16" r="T17" b="T18"/>
            <a:pathLst>
              <a:path w="114" h="1588">
                <a:moveTo>
                  <a:pt x="0" y="0"/>
                </a:moveTo>
                <a:lnTo>
                  <a:pt x="18" y="0"/>
                </a:lnTo>
                <a:lnTo>
                  <a:pt x="48" y="0"/>
                </a:lnTo>
                <a:lnTo>
                  <a:pt x="84" y="0"/>
                </a:lnTo>
                <a:lnTo>
                  <a:pt x="114"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133" name="Line 118"/>
          <p:cNvSpPr>
            <a:spLocks noChangeShapeType="1"/>
          </p:cNvSpPr>
          <p:nvPr/>
        </p:nvSpPr>
        <p:spPr bwMode="auto">
          <a:xfrm>
            <a:off x="7688263" y="3543300"/>
            <a:ext cx="36512" cy="1588"/>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34" name="Line 119"/>
          <p:cNvSpPr>
            <a:spLocks noChangeShapeType="1"/>
          </p:cNvSpPr>
          <p:nvPr/>
        </p:nvSpPr>
        <p:spPr bwMode="auto">
          <a:xfrm>
            <a:off x="7724775" y="3543300"/>
            <a:ext cx="28575" cy="1588"/>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35" name="Line 120"/>
          <p:cNvSpPr>
            <a:spLocks noChangeShapeType="1"/>
          </p:cNvSpPr>
          <p:nvPr/>
        </p:nvSpPr>
        <p:spPr bwMode="auto">
          <a:xfrm>
            <a:off x="7753350" y="3543300"/>
            <a:ext cx="19050" cy="1588"/>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36" name="Freeform 121"/>
          <p:cNvSpPr>
            <a:spLocks/>
          </p:cNvSpPr>
          <p:nvPr/>
        </p:nvSpPr>
        <p:spPr bwMode="auto">
          <a:xfrm>
            <a:off x="7772400" y="3543300"/>
            <a:ext cx="19050" cy="1588"/>
          </a:xfrm>
          <a:custGeom>
            <a:avLst/>
            <a:gdLst>
              <a:gd name="T0" fmla="*/ 0 w 12"/>
              <a:gd name="T1" fmla="*/ 0 h 1588"/>
              <a:gd name="T2" fmla="*/ 2147483647 w 12"/>
              <a:gd name="T3" fmla="*/ 0 h 1588"/>
              <a:gd name="T4" fmla="*/ 2147483647 w 12"/>
              <a:gd name="T5" fmla="*/ 0 h 1588"/>
              <a:gd name="T6" fmla="*/ 0 60000 65536"/>
              <a:gd name="T7" fmla="*/ 0 60000 65536"/>
              <a:gd name="T8" fmla="*/ 0 60000 65536"/>
              <a:gd name="T9" fmla="*/ 0 w 12"/>
              <a:gd name="T10" fmla="*/ 0 h 1588"/>
              <a:gd name="T11" fmla="*/ 12 w 12"/>
              <a:gd name="T12" fmla="*/ 1588 h 1588"/>
            </a:gdLst>
            <a:ahLst/>
            <a:cxnLst>
              <a:cxn ang="T6">
                <a:pos x="T0" y="T1"/>
              </a:cxn>
              <a:cxn ang="T7">
                <a:pos x="T2" y="T3"/>
              </a:cxn>
              <a:cxn ang="T8">
                <a:pos x="T4" y="T5"/>
              </a:cxn>
            </a:cxnLst>
            <a:rect l="T9" t="T10" r="T11" b="T12"/>
            <a:pathLst>
              <a:path w="12" h="1588">
                <a:moveTo>
                  <a:pt x="0" y="0"/>
                </a:moveTo>
                <a:lnTo>
                  <a:pt x="6" y="0"/>
                </a:lnTo>
                <a:lnTo>
                  <a:pt x="12"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137" name="Line 122"/>
          <p:cNvSpPr>
            <a:spLocks noChangeShapeType="1"/>
          </p:cNvSpPr>
          <p:nvPr/>
        </p:nvSpPr>
        <p:spPr bwMode="auto">
          <a:xfrm>
            <a:off x="7791450" y="3543300"/>
            <a:ext cx="1588" cy="1588"/>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38" name="Freeform 123"/>
          <p:cNvSpPr>
            <a:spLocks/>
          </p:cNvSpPr>
          <p:nvPr/>
        </p:nvSpPr>
        <p:spPr bwMode="auto">
          <a:xfrm>
            <a:off x="7791450" y="3543300"/>
            <a:ext cx="9525" cy="1588"/>
          </a:xfrm>
          <a:custGeom>
            <a:avLst/>
            <a:gdLst>
              <a:gd name="T0" fmla="*/ 0 w 6"/>
              <a:gd name="T1" fmla="*/ 0 h 1588"/>
              <a:gd name="T2" fmla="*/ 0 w 6"/>
              <a:gd name="T3" fmla="*/ 0 h 1588"/>
              <a:gd name="T4" fmla="*/ 2147483647 w 6"/>
              <a:gd name="T5" fmla="*/ 0 h 1588"/>
              <a:gd name="T6" fmla="*/ 0 60000 65536"/>
              <a:gd name="T7" fmla="*/ 0 60000 65536"/>
              <a:gd name="T8" fmla="*/ 0 60000 65536"/>
              <a:gd name="T9" fmla="*/ 0 w 6"/>
              <a:gd name="T10" fmla="*/ 0 h 1588"/>
              <a:gd name="T11" fmla="*/ 6 w 6"/>
              <a:gd name="T12" fmla="*/ 1588 h 1588"/>
            </a:gdLst>
            <a:ahLst/>
            <a:cxnLst>
              <a:cxn ang="T6">
                <a:pos x="T0" y="T1"/>
              </a:cxn>
              <a:cxn ang="T7">
                <a:pos x="T2" y="T3"/>
              </a:cxn>
              <a:cxn ang="T8">
                <a:pos x="T4" y="T5"/>
              </a:cxn>
            </a:cxnLst>
            <a:rect l="T9" t="T10" r="T11" b="T12"/>
            <a:pathLst>
              <a:path w="6" h="1588">
                <a:moveTo>
                  <a:pt x="0" y="0"/>
                </a:moveTo>
                <a:lnTo>
                  <a:pt x="0" y="0"/>
                </a:lnTo>
                <a:lnTo>
                  <a:pt x="6"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139" name="Line 124"/>
          <p:cNvSpPr>
            <a:spLocks noChangeShapeType="1"/>
          </p:cNvSpPr>
          <p:nvPr/>
        </p:nvSpPr>
        <p:spPr bwMode="auto">
          <a:xfrm>
            <a:off x="7800975" y="3543300"/>
            <a:ext cx="1588" cy="1588"/>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40" name="Line 125"/>
          <p:cNvSpPr>
            <a:spLocks noChangeShapeType="1"/>
          </p:cNvSpPr>
          <p:nvPr/>
        </p:nvSpPr>
        <p:spPr bwMode="auto">
          <a:xfrm>
            <a:off x="7800975" y="3543300"/>
            <a:ext cx="9525" cy="1588"/>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41" name="Freeform 126"/>
          <p:cNvSpPr>
            <a:spLocks/>
          </p:cNvSpPr>
          <p:nvPr/>
        </p:nvSpPr>
        <p:spPr bwMode="auto">
          <a:xfrm>
            <a:off x="7810500" y="3543300"/>
            <a:ext cx="180975" cy="1588"/>
          </a:xfrm>
          <a:custGeom>
            <a:avLst/>
            <a:gdLst>
              <a:gd name="T0" fmla="*/ 0 w 114"/>
              <a:gd name="T1" fmla="*/ 0 h 1588"/>
              <a:gd name="T2" fmla="*/ 2147483647 w 114"/>
              <a:gd name="T3" fmla="*/ 0 h 1588"/>
              <a:gd name="T4" fmla="*/ 2147483647 w 114"/>
              <a:gd name="T5" fmla="*/ 0 h 1588"/>
              <a:gd name="T6" fmla="*/ 2147483647 w 114"/>
              <a:gd name="T7" fmla="*/ 0 h 1588"/>
              <a:gd name="T8" fmla="*/ 2147483647 w 114"/>
              <a:gd name="T9" fmla="*/ 0 h 1588"/>
              <a:gd name="T10" fmla="*/ 0 60000 65536"/>
              <a:gd name="T11" fmla="*/ 0 60000 65536"/>
              <a:gd name="T12" fmla="*/ 0 60000 65536"/>
              <a:gd name="T13" fmla="*/ 0 60000 65536"/>
              <a:gd name="T14" fmla="*/ 0 60000 65536"/>
              <a:gd name="T15" fmla="*/ 0 w 114"/>
              <a:gd name="T16" fmla="*/ 0 h 1588"/>
              <a:gd name="T17" fmla="*/ 114 w 114"/>
              <a:gd name="T18" fmla="*/ 1588 h 1588"/>
            </a:gdLst>
            <a:ahLst/>
            <a:cxnLst>
              <a:cxn ang="T10">
                <a:pos x="T0" y="T1"/>
              </a:cxn>
              <a:cxn ang="T11">
                <a:pos x="T2" y="T3"/>
              </a:cxn>
              <a:cxn ang="T12">
                <a:pos x="T4" y="T5"/>
              </a:cxn>
              <a:cxn ang="T13">
                <a:pos x="T6" y="T7"/>
              </a:cxn>
              <a:cxn ang="T14">
                <a:pos x="T8" y="T9"/>
              </a:cxn>
            </a:cxnLst>
            <a:rect l="T15" t="T16" r="T17" b="T18"/>
            <a:pathLst>
              <a:path w="114" h="1588">
                <a:moveTo>
                  <a:pt x="0" y="0"/>
                </a:moveTo>
                <a:lnTo>
                  <a:pt x="18" y="0"/>
                </a:lnTo>
                <a:lnTo>
                  <a:pt x="48" y="0"/>
                </a:lnTo>
                <a:lnTo>
                  <a:pt x="84" y="0"/>
                </a:lnTo>
                <a:lnTo>
                  <a:pt x="114"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142" name="Line 127"/>
          <p:cNvSpPr>
            <a:spLocks noChangeShapeType="1"/>
          </p:cNvSpPr>
          <p:nvPr/>
        </p:nvSpPr>
        <p:spPr bwMode="auto">
          <a:xfrm>
            <a:off x="7724775" y="3268663"/>
            <a:ext cx="28575" cy="1587"/>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43" name="Line 128"/>
          <p:cNvSpPr>
            <a:spLocks noChangeShapeType="1"/>
          </p:cNvSpPr>
          <p:nvPr/>
        </p:nvSpPr>
        <p:spPr bwMode="auto">
          <a:xfrm>
            <a:off x="7753350" y="3268663"/>
            <a:ext cx="19050" cy="1587"/>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44" name="Freeform 129"/>
          <p:cNvSpPr>
            <a:spLocks/>
          </p:cNvSpPr>
          <p:nvPr/>
        </p:nvSpPr>
        <p:spPr bwMode="auto">
          <a:xfrm>
            <a:off x="7772400" y="3268663"/>
            <a:ext cx="19050" cy="1587"/>
          </a:xfrm>
          <a:custGeom>
            <a:avLst/>
            <a:gdLst>
              <a:gd name="T0" fmla="*/ 0 w 12"/>
              <a:gd name="T1" fmla="*/ 0 h 1587"/>
              <a:gd name="T2" fmla="*/ 2147483647 w 12"/>
              <a:gd name="T3" fmla="*/ 0 h 1587"/>
              <a:gd name="T4" fmla="*/ 2147483647 w 12"/>
              <a:gd name="T5" fmla="*/ 0 h 1587"/>
              <a:gd name="T6" fmla="*/ 0 60000 65536"/>
              <a:gd name="T7" fmla="*/ 0 60000 65536"/>
              <a:gd name="T8" fmla="*/ 0 60000 65536"/>
              <a:gd name="T9" fmla="*/ 0 w 12"/>
              <a:gd name="T10" fmla="*/ 0 h 1587"/>
              <a:gd name="T11" fmla="*/ 12 w 12"/>
              <a:gd name="T12" fmla="*/ 1587 h 1587"/>
            </a:gdLst>
            <a:ahLst/>
            <a:cxnLst>
              <a:cxn ang="T6">
                <a:pos x="T0" y="T1"/>
              </a:cxn>
              <a:cxn ang="T7">
                <a:pos x="T2" y="T3"/>
              </a:cxn>
              <a:cxn ang="T8">
                <a:pos x="T4" y="T5"/>
              </a:cxn>
            </a:cxnLst>
            <a:rect l="T9" t="T10" r="T11" b="T12"/>
            <a:pathLst>
              <a:path w="12" h="1587">
                <a:moveTo>
                  <a:pt x="0" y="0"/>
                </a:moveTo>
                <a:lnTo>
                  <a:pt x="6" y="0"/>
                </a:lnTo>
                <a:lnTo>
                  <a:pt x="12"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145" name="Line 130"/>
          <p:cNvSpPr>
            <a:spLocks noChangeShapeType="1"/>
          </p:cNvSpPr>
          <p:nvPr/>
        </p:nvSpPr>
        <p:spPr bwMode="auto">
          <a:xfrm>
            <a:off x="7791450" y="3268663"/>
            <a:ext cx="1588" cy="1587"/>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46" name="Freeform 131"/>
          <p:cNvSpPr>
            <a:spLocks/>
          </p:cNvSpPr>
          <p:nvPr/>
        </p:nvSpPr>
        <p:spPr bwMode="auto">
          <a:xfrm>
            <a:off x="7791450" y="3268663"/>
            <a:ext cx="9525" cy="1587"/>
          </a:xfrm>
          <a:custGeom>
            <a:avLst/>
            <a:gdLst>
              <a:gd name="T0" fmla="*/ 0 w 6"/>
              <a:gd name="T1" fmla="*/ 0 h 1587"/>
              <a:gd name="T2" fmla="*/ 0 w 6"/>
              <a:gd name="T3" fmla="*/ 0 h 1587"/>
              <a:gd name="T4" fmla="*/ 2147483647 w 6"/>
              <a:gd name="T5" fmla="*/ 0 h 1587"/>
              <a:gd name="T6" fmla="*/ 0 60000 65536"/>
              <a:gd name="T7" fmla="*/ 0 60000 65536"/>
              <a:gd name="T8" fmla="*/ 0 60000 65536"/>
              <a:gd name="T9" fmla="*/ 0 w 6"/>
              <a:gd name="T10" fmla="*/ 0 h 1587"/>
              <a:gd name="T11" fmla="*/ 6 w 6"/>
              <a:gd name="T12" fmla="*/ 1587 h 1587"/>
            </a:gdLst>
            <a:ahLst/>
            <a:cxnLst>
              <a:cxn ang="T6">
                <a:pos x="T0" y="T1"/>
              </a:cxn>
              <a:cxn ang="T7">
                <a:pos x="T2" y="T3"/>
              </a:cxn>
              <a:cxn ang="T8">
                <a:pos x="T4" y="T5"/>
              </a:cxn>
            </a:cxnLst>
            <a:rect l="T9" t="T10" r="T11" b="T12"/>
            <a:pathLst>
              <a:path w="6" h="1587">
                <a:moveTo>
                  <a:pt x="0" y="0"/>
                </a:moveTo>
                <a:lnTo>
                  <a:pt x="0" y="0"/>
                </a:lnTo>
                <a:lnTo>
                  <a:pt x="6"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147" name="Line 132"/>
          <p:cNvSpPr>
            <a:spLocks noChangeShapeType="1"/>
          </p:cNvSpPr>
          <p:nvPr/>
        </p:nvSpPr>
        <p:spPr bwMode="auto">
          <a:xfrm>
            <a:off x="7800975" y="3268663"/>
            <a:ext cx="1588" cy="1587"/>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48" name="Line 133"/>
          <p:cNvSpPr>
            <a:spLocks noChangeShapeType="1"/>
          </p:cNvSpPr>
          <p:nvPr/>
        </p:nvSpPr>
        <p:spPr bwMode="auto">
          <a:xfrm>
            <a:off x="7800975" y="3268663"/>
            <a:ext cx="9525" cy="1587"/>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49" name="Freeform 134"/>
          <p:cNvSpPr>
            <a:spLocks/>
          </p:cNvSpPr>
          <p:nvPr/>
        </p:nvSpPr>
        <p:spPr bwMode="auto">
          <a:xfrm>
            <a:off x="7810500" y="3268663"/>
            <a:ext cx="180975" cy="1587"/>
          </a:xfrm>
          <a:custGeom>
            <a:avLst/>
            <a:gdLst>
              <a:gd name="T0" fmla="*/ 0 w 114"/>
              <a:gd name="T1" fmla="*/ 0 h 1587"/>
              <a:gd name="T2" fmla="*/ 2147483647 w 114"/>
              <a:gd name="T3" fmla="*/ 0 h 1587"/>
              <a:gd name="T4" fmla="*/ 2147483647 w 114"/>
              <a:gd name="T5" fmla="*/ 0 h 1587"/>
              <a:gd name="T6" fmla="*/ 2147483647 w 114"/>
              <a:gd name="T7" fmla="*/ 0 h 1587"/>
              <a:gd name="T8" fmla="*/ 2147483647 w 114"/>
              <a:gd name="T9" fmla="*/ 0 h 1587"/>
              <a:gd name="T10" fmla="*/ 0 60000 65536"/>
              <a:gd name="T11" fmla="*/ 0 60000 65536"/>
              <a:gd name="T12" fmla="*/ 0 60000 65536"/>
              <a:gd name="T13" fmla="*/ 0 60000 65536"/>
              <a:gd name="T14" fmla="*/ 0 60000 65536"/>
              <a:gd name="T15" fmla="*/ 0 w 114"/>
              <a:gd name="T16" fmla="*/ 0 h 1587"/>
              <a:gd name="T17" fmla="*/ 114 w 114"/>
              <a:gd name="T18" fmla="*/ 1587 h 1587"/>
            </a:gdLst>
            <a:ahLst/>
            <a:cxnLst>
              <a:cxn ang="T10">
                <a:pos x="T0" y="T1"/>
              </a:cxn>
              <a:cxn ang="T11">
                <a:pos x="T2" y="T3"/>
              </a:cxn>
              <a:cxn ang="T12">
                <a:pos x="T4" y="T5"/>
              </a:cxn>
              <a:cxn ang="T13">
                <a:pos x="T6" y="T7"/>
              </a:cxn>
              <a:cxn ang="T14">
                <a:pos x="T8" y="T9"/>
              </a:cxn>
            </a:cxnLst>
            <a:rect l="T15" t="T16" r="T17" b="T18"/>
            <a:pathLst>
              <a:path w="114" h="1587">
                <a:moveTo>
                  <a:pt x="0" y="0"/>
                </a:moveTo>
                <a:lnTo>
                  <a:pt x="18" y="0"/>
                </a:lnTo>
                <a:lnTo>
                  <a:pt x="48" y="0"/>
                </a:lnTo>
                <a:lnTo>
                  <a:pt x="84" y="0"/>
                </a:lnTo>
                <a:lnTo>
                  <a:pt x="114"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150" name="Line 135"/>
          <p:cNvSpPr>
            <a:spLocks noChangeShapeType="1"/>
          </p:cNvSpPr>
          <p:nvPr/>
        </p:nvSpPr>
        <p:spPr bwMode="auto">
          <a:xfrm>
            <a:off x="7753350" y="2982913"/>
            <a:ext cx="19050" cy="1587"/>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51" name="Freeform 136"/>
          <p:cNvSpPr>
            <a:spLocks/>
          </p:cNvSpPr>
          <p:nvPr/>
        </p:nvSpPr>
        <p:spPr bwMode="auto">
          <a:xfrm>
            <a:off x="7772400" y="2982913"/>
            <a:ext cx="19050" cy="1587"/>
          </a:xfrm>
          <a:custGeom>
            <a:avLst/>
            <a:gdLst>
              <a:gd name="T0" fmla="*/ 0 w 12"/>
              <a:gd name="T1" fmla="*/ 0 h 1587"/>
              <a:gd name="T2" fmla="*/ 2147483647 w 12"/>
              <a:gd name="T3" fmla="*/ 0 h 1587"/>
              <a:gd name="T4" fmla="*/ 2147483647 w 12"/>
              <a:gd name="T5" fmla="*/ 0 h 1587"/>
              <a:gd name="T6" fmla="*/ 0 60000 65536"/>
              <a:gd name="T7" fmla="*/ 0 60000 65536"/>
              <a:gd name="T8" fmla="*/ 0 60000 65536"/>
              <a:gd name="T9" fmla="*/ 0 w 12"/>
              <a:gd name="T10" fmla="*/ 0 h 1587"/>
              <a:gd name="T11" fmla="*/ 12 w 12"/>
              <a:gd name="T12" fmla="*/ 1587 h 1587"/>
            </a:gdLst>
            <a:ahLst/>
            <a:cxnLst>
              <a:cxn ang="T6">
                <a:pos x="T0" y="T1"/>
              </a:cxn>
              <a:cxn ang="T7">
                <a:pos x="T2" y="T3"/>
              </a:cxn>
              <a:cxn ang="T8">
                <a:pos x="T4" y="T5"/>
              </a:cxn>
            </a:cxnLst>
            <a:rect l="T9" t="T10" r="T11" b="T12"/>
            <a:pathLst>
              <a:path w="12" h="1587">
                <a:moveTo>
                  <a:pt x="0" y="0"/>
                </a:moveTo>
                <a:lnTo>
                  <a:pt x="6" y="0"/>
                </a:lnTo>
                <a:lnTo>
                  <a:pt x="12"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152" name="Line 137"/>
          <p:cNvSpPr>
            <a:spLocks noChangeShapeType="1"/>
          </p:cNvSpPr>
          <p:nvPr/>
        </p:nvSpPr>
        <p:spPr bwMode="auto">
          <a:xfrm>
            <a:off x="7791450" y="2982913"/>
            <a:ext cx="1588" cy="1587"/>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53" name="Freeform 138"/>
          <p:cNvSpPr>
            <a:spLocks/>
          </p:cNvSpPr>
          <p:nvPr/>
        </p:nvSpPr>
        <p:spPr bwMode="auto">
          <a:xfrm>
            <a:off x="7791450" y="2982913"/>
            <a:ext cx="9525" cy="1587"/>
          </a:xfrm>
          <a:custGeom>
            <a:avLst/>
            <a:gdLst>
              <a:gd name="T0" fmla="*/ 0 w 6"/>
              <a:gd name="T1" fmla="*/ 0 h 1587"/>
              <a:gd name="T2" fmla="*/ 0 w 6"/>
              <a:gd name="T3" fmla="*/ 0 h 1587"/>
              <a:gd name="T4" fmla="*/ 2147483647 w 6"/>
              <a:gd name="T5" fmla="*/ 0 h 1587"/>
              <a:gd name="T6" fmla="*/ 0 60000 65536"/>
              <a:gd name="T7" fmla="*/ 0 60000 65536"/>
              <a:gd name="T8" fmla="*/ 0 60000 65536"/>
              <a:gd name="T9" fmla="*/ 0 w 6"/>
              <a:gd name="T10" fmla="*/ 0 h 1587"/>
              <a:gd name="T11" fmla="*/ 6 w 6"/>
              <a:gd name="T12" fmla="*/ 1587 h 1587"/>
            </a:gdLst>
            <a:ahLst/>
            <a:cxnLst>
              <a:cxn ang="T6">
                <a:pos x="T0" y="T1"/>
              </a:cxn>
              <a:cxn ang="T7">
                <a:pos x="T2" y="T3"/>
              </a:cxn>
              <a:cxn ang="T8">
                <a:pos x="T4" y="T5"/>
              </a:cxn>
            </a:cxnLst>
            <a:rect l="T9" t="T10" r="T11" b="T12"/>
            <a:pathLst>
              <a:path w="6" h="1587">
                <a:moveTo>
                  <a:pt x="0" y="0"/>
                </a:moveTo>
                <a:lnTo>
                  <a:pt x="0" y="0"/>
                </a:lnTo>
                <a:lnTo>
                  <a:pt x="6"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154" name="Line 139"/>
          <p:cNvSpPr>
            <a:spLocks noChangeShapeType="1"/>
          </p:cNvSpPr>
          <p:nvPr/>
        </p:nvSpPr>
        <p:spPr bwMode="auto">
          <a:xfrm>
            <a:off x="7800975" y="2982913"/>
            <a:ext cx="1588" cy="1587"/>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55" name="Line 140"/>
          <p:cNvSpPr>
            <a:spLocks noChangeShapeType="1"/>
          </p:cNvSpPr>
          <p:nvPr/>
        </p:nvSpPr>
        <p:spPr bwMode="auto">
          <a:xfrm>
            <a:off x="7800975" y="2982913"/>
            <a:ext cx="9525" cy="1587"/>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56" name="Freeform 141"/>
          <p:cNvSpPr>
            <a:spLocks/>
          </p:cNvSpPr>
          <p:nvPr/>
        </p:nvSpPr>
        <p:spPr bwMode="auto">
          <a:xfrm>
            <a:off x="7810500" y="2982913"/>
            <a:ext cx="180975" cy="1587"/>
          </a:xfrm>
          <a:custGeom>
            <a:avLst/>
            <a:gdLst>
              <a:gd name="T0" fmla="*/ 0 w 114"/>
              <a:gd name="T1" fmla="*/ 0 h 1587"/>
              <a:gd name="T2" fmla="*/ 2147483647 w 114"/>
              <a:gd name="T3" fmla="*/ 0 h 1587"/>
              <a:gd name="T4" fmla="*/ 2147483647 w 114"/>
              <a:gd name="T5" fmla="*/ 0 h 1587"/>
              <a:gd name="T6" fmla="*/ 2147483647 w 114"/>
              <a:gd name="T7" fmla="*/ 0 h 1587"/>
              <a:gd name="T8" fmla="*/ 2147483647 w 114"/>
              <a:gd name="T9" fmla="*/ 0 h 1587"/>
              <a:gd name="T10" fmla="*/ 0 60000 65536"/>
              <a:gd name="T11" fmla="*/ 0 60000 65536"/>
              <a:gd name="T12" fmla="*/ 0 60000 65536"/>
              <a:gd name="T13" fmla="*/ 0 60000 65536"/>
              <a:gd name="T14" fmla="*/ 0 60000 65536"/>
              <a:gd name="T15" fmla="*/ 0 w 114"/>
              <a:gd name="T16" fmla="*/ 0 h 1587"/>
              <a:gd name="T17" fmla="*/ 114 w 114"/>
              <a:gd name="T18" fmla="*/ 1587 h 1587"/>
            </a:gdLst>
            <a:ahLst/>
            <a:cxnLst>
              <a:cxn ang="T10">
                <a:pos x="T0" y="T1"/>
              </a:cxn>
              <a:cxn ang="T11">
                <a:pos x="T2" y="T3"/>
              </a:cxn>
              <a:cxn ang="T12">
                <a:pos x="T4" y="T5"/>
              </a:cxn>
              <a:cxn ang="T13">
                <a:pos x="T6" y="T7"/>
              </a:cxn>
              <a:cxn ang="T14">
                <a:pos x="T8" y="T9"/>
              </a:cxn>
            </a:cxnLst>
            <a:rect l="T15" t="T16" r="T17" b="T18"/>
            <a:pathLst>
              <a:path w="114" h="1587">
                <a:moveTo>
                  <a:pt x="0" y="0"/>
                </a:moveTo>
                <a:lnTo>
                  <a:pt x="18" y="0"/>
                </a:lnTo>
                <a:lnTo>
                  <a:pt x="48" y="0"/>
                </a:lnTo>
                <a:lnTo>
                  <a:pt x="84" y="0"/>
                </a:lnTo>
                <a:lnTo>
                  <a:pt x="114"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157" name="Freeform 142"/>
          <p:cNvSpPr>
            <a:spLocks/>
          </p:cNvSpPr>
          <p:nvPr/>
        </p:nvSpPr>
        <p:spPr bwMode="auto">
          <a:xfrm>
            <a:off x="7772400" y="2706688"/>
            <a:ext cx="19050" cy="1587"/>
          </a:xfrm>
          <a:custGeom>
            <a:avLst/>
            <a:gdLst>
              <a:gd name="T0" fmla="*/ 0 w 12"/>
              <a:gd name="T1" fmla="*/ 0 h 1587"/>
              <a:gd name="T2" fmla="*/ 2147483647 w 12"/>
              <a:gd name="T3" fmla="*/ 0 h 1587"/>
              <a:gd name="T4" fmla="*/ 2147483647 w 12"/>
              <a:gd name="T5" fmla="*/ 0 h 1587"/>
              <a:gd name="T6" fmla="*/ 0 60000 65536"/>
              <a:gd name="T7" fmla="*/ 0 60000 65536"/>
              <a:gd name="T8" fmla="*/ 0 60000 65536"/>
              <a:gd name="T9" fmla="*/ 0 w 12"/>
              <a:gd name="T10" fmla="*/ 0 h 1587"/>
              <a:gd name="T11" fmla="*/ 12 w 12"/>
              <a:gd name="T12" fmla="*/ 1587 h 1587"/>
            </a:gdLst>
            <a:ahLst/>
            <a:cxnLst>
              <a:cxn ang="T6">
                <a:pos x="T0" y="T1"/>
              </a:cxn>
              <a:cxn ang="T7">
                <a:pos x="T2" y="T3"/>
              </a:cxn>
              <a:cxn ang="T8">
                <a:pos x="T4" y="T5"/>
              </a:cxn>
            </a:cxnLst>
            <a:rect l="T9" t="T10" r="T11" b="T12"/>
            <a:pathLst>
              <a:path w="12" h="1587">
                <a:moveTo>
                  <a:pt x="0" y="0"/>
                </a:moveTo>
                <a:lnTo>
                  <a:pt x="6" y="0"/>
                </a:lnTo>
                <a:lnTo>
                  <a:pt x="12"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158" name="Line 143"/>
          <p:cNvSpPr>
            <a:spLocks noChangeShapeType="1"/>
          </p:cNvSpPr>
          <p:nvPr/>
        </p:nvSpPr>
        <p:spPr bwMode="auto">
          <a:xfrm>
            <a:off x="7791450" y="2706688"/>
            <a:ext cx="1588" cy="1587"/>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59" name="Freeform 144"/>
          <p:cNvSpPr>
            <a:spLocks/>
          </p:cNvSpPr>
          <p:nvPr/>
        </p:nvSpPr>
        <p:spPr bwMode="auto">
          <a:xfrm>
            <a:off x="7791450" y="2706688"/>
            <a:ext cx="9525" cy="1587"/>
          </a:xfrm>
          <a:custGeom>
            <a:avLst/>
            <a:gdLst>
              <a:gd name="T0" fmla="*/ 0 w 6"/>
              <a:gd name="T1" fmla="*/ 0 h 1587"/>
              <a:gd name="T2" fmla="*/ 0 w 6"/>
              <a:gd name="T3" fmla="*/ 0 h 1587"/>
              <a:gd name="T4" fmla="*/ 2147483647 w 6"/>
              <a:gd name="T5" fmla="*/ 0 h 1587"/>
              <a:gd name="T6" fmla="*/ 0 60000 65536"/>
              <a:gd name="T7" fmla="*/ 0 60000 65536"/>
              <a:gd name="T8" fmla="*/ 0 60000 65536"/>
              <a:gd name="T9" fmla="*/ 0 w 6"/>
              <a:gd name="T10" fmla="*/ 0 h 1587"/>
              <a:gd name="T11" fmla="*/ 6 w 6"/>
              <a:gd name="T12" fmla="*/ 1587 h 1587"/>
            </a:gdLst>
            <a:ahLst/>
            <a:cxnLst>
              <a:cxn ang="T6">
                <a:pos x="T0" y="T1"/>
              </a:cxn>
              <a:cxn ang="T7">
                <a:pos x="T2" y="T3"/>
              </a:cxn>
              <a:cxn ang="T8">
                <a:pos x="T4" y="T5"/>
              </a:cxn>
            </a:cxnLst>
            <a:rect l="T9" t="T10" r="T11" b="T12"/>
            <a:pathLst>
              <a:path w="6" h="1587">
                <a:moveTo>
                  <a:pt x="0" y="0"/>
                </a:moveTo>
                <a:lnTo>
                  <a:pt x="0" y="0"/>
                </a:lnTo>
                <a:lnTo>
                  <a:pt x="6"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160" name="Line 145"/>
          <p:cNvSpPr>
            <a:spLocks noChangeShapeType="1"/>
          </p:cNvSpPr>
          <p:nvPr/>
        </p:nvSpPr>
        <p:spPr bwMode="auto">
          <a:xfrm>
            <a:off x="7800975" y="2706688"/>
            <a:ext cx="1588" cy="1587"/>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61" name="Line 146"/>
          <p:cNvSpPr>
            <a:spLocks noChangeShapeType="1"/>
          </p:cNvSpPr>
          <p:nvPr/>
        </p:nvSpPr>
        <p:spPr bwMode="auto">
          <a:xfrm>
            <a:off x="7800975" y="2706688"/>
            <a:ext cx="9525" cy="1587"/>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62" name="Freeform 147"/>
          <p:cNvSpPr>
            <a:spLocks/>
          </p:cNvSpPr>
          <p:nvPr/>
        </p:nvSpPr>
        <p:spPr bwMode="auto">
          <a:xfrm>
            <a:off x="7810500" y="2706688"/>
            <a:ext cx="180975" cy="1587"/>
          </a:xfrm>
          <a:custGeom>
            <a:avLst/>
            <a:gdLst>
              <a:gd name="T0" fmla="*/ 0 w 114"/>
              <a:gd name="T1" fmla="*/ 0 h 1587"/>
              <a:gd name="T2" fmla="*/ 2147483647 w 114"/>
              <a:gd name="T3" fmla="*/ 0 h 1587"/>
              <a:gd name="T4" fmla="*/ 2147483647 w 114"/>
              <a:gd name="T5" fmla="*/ 0 h 1587"/>
              <a:gd name="T6" fmla="*/ 2147483647 w 114"/>
              <a:gd name="T7" fmla="*/ 0 h 1587"/>
              <a:gd name="T8" fmla="*/ 2147483647 w 114"/>
              <a:gd name="T9" fmla="*/ 0 h 1587"/>
              <a:gd name="T10" fmla="*/ 0 60000 65536"/>
              <a:gd name="T11" fmla="*/ 0 60000 65536"/>
              <a:gd name="T12" fmla="*/ 0 60000 65536"/>
              <a:gd name="T13" fmla="*/ 0 60000 65536"/>
              <a:gd name="T14" fmla="*/ 0 60000 65536"/>
              <a:gd name="T15" fmla="*/ 0 w 114"/>
              <a:gd name="T16" fmla="*/ 0 h 1587"/>
              <a:gd name="T17" fmla="*/ 114 w 114"/>
              <a:gd name="T18" fmla="*/ 1587 h 1587"/>
            </a:gdLst>
            <a:ahLst/>
            <a:cxnLst>
              <a:cxn ang="T10">
                <a:pos x="T0" y="T1"/>
              </a:cxn>
              <a:cxn ang="T11">
                <a:pos x="T2" y="T3"/>
              </a:cxn>
              <a:cxn ang="T12">
                <a:pos x="T4" y="T5"/>
              </a:cxn>
              <a:cxn ang="T13">
                <a:pos x="T6" y="T7"/>
              </a:cxn>
              <a:cxn ang="T14">
                <a:pos x="T8" y="T9"/>
              </a:cxn>
            </a:cxnLst>
            <a:rect l="T15" t="T16" r="T17" b="T18"/>
            <a:pathLst>
              <a:path w="114" h="1587">
                <a:moveTo>
                  <a:pt x="0" y="0"/>
                </a:moveTo>
                <a:lnTo>
                  <a:pt x="18" y="0"/>
                </a:lnTo>
                <a:lnTo>
                  <a:pt x="48" y="0"/>
                </a:lnTo>
                <a:lnTo>
                  <a:pt x="84" y="0"/>
                </a:lnTo>
                <a:lnTo>
                  <a:pt x="114"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163" name="Line 148"/>
          <p:cNvSpPr>
            <a:spLocks noChangeShapeType="1"/>
          </p:cNvSpPr>
          <p:nvPr/>
        </p:nvSpPr>
        <p:spPr bwMode="auto">
          <a:xfrm>
            <a:off x="7791450" y="2432050"/>
            <a:ext cx="1588" cy="1588"/>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64" name="Freeform 149"/>
          <p:cNvSpPr>
            <a:spLocks/>
          </p:cNvSpPr>
          <p:nvPr/>
        </p:nvSpPr>
        <p:spPr bwMode="auto">
          <a:xfrm>
            <a:off x="7791450" y="2432050"/>
            <a:ext cx="9525" cy="1588"/>
          </a:xfrm>
          <a:custGeom>
            <a:avLst/>
            <a:gdLst>
              <a:gd name="T0" fmla="*/ 0 w 6"/>
              <a:gd name="T1" fmla="*/ 0 h 1588"/>
              <a:gd name="T2" fmla="*/ 0 w 6"/>
              <a:gd name="T3" fmla="*/ 0 h 1588"/>
              <a:gd name="T4" fmla="*/ 2147483647 w 6"/>
              <a:gd name="T5" fmla="*/ 0 h 1588"/>
              <a:gd name="T6" fmla="*/ 0 60000 65536"/>
              <a:gd name="T7" fmla="*/ 0 60000 65536"/>
              <a:gd name="T8" fmla="*/ 0 60000 65536"/>
              <a:gd name="T9" fmla="*/ 0 w 6"/>
              <a:gd name="T10" fmla="*/ 0 h 1588"/>
              <a:gd name="T11" fmla="*/ 6 w 6"/>
              <a:gd name="T12" fmla="*/ 1588 h 1588"/>
            </a:gdLst>
            <a:ahLst/>
            <a:cxnLst>
              <a:cxn ang="T6">
                <a:pos x="T0" y="T1"/>
              </a:cxn>
              <a:cxn ang="T7">
                <a:pos x="T2" y="T3"/>
              </a:cxn>
              <a:cxn ang="T8">
                <a:pos x="T4" y="T5"/>
              </a:cxn>
            </a:cxnLst>
            <a:rect l="T9" t="T10" r="T11" b="T12"/>
            <a:pathLst>
              <a:path w="6" h="1588">
                <a:moveTo>
                  <a:pt x="0" y="0"/>
                </a:moveTo>
                <a:lnTo>
                  <a:pt x="0" y="0"/>
                </a:lnTo>
                <a:lnTo>
                  <a:pt x="6"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165" name="Line 150"/>
          <p:cNvSpPr>
            <a:spLocks noChangeShapeType="1"/>
          </p:cNvSpPr>
          <p:nvPr/>
        </p:nvSpPr>
        <p:spPr bwMode="auto">
          <a:xfrm>
            <a:off x="7800975" y="2432050"/>
            <a:ext cx="1588" cy="1588"/>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66" name="Line 151"/>
          <p:cNvSpPr>
            <a:spLocks noChangeShapeType="1"/>
          </p:cNvSpPr>
          <p:nvPr/>
        </p:nvSpPr>
        <p:spPr bwMode="auto">
          <a:xfrm>
            <a:off x="7800975" y="2432050"/>
            <a:ext cx="9525" cy="1588"/>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67" name="Freeform 152"/>
          <p:cNvSpPr>
            <a:spLocks/>
          </p:cNvSpPr>
          <p:nvPr/>
        </p:nvSpPr>
        <p:spPr bwMode="auto">
          <a:xfrm>
            <a:off x="7810500" y="2432050"/>
            <a:ext cx="180975" cy="1588"/>
          </a:xfrm>
          <a:custGeom>
            <a:avLst/>
            <a:gdLst>
              <a:gd name="T0" fmla="*/ 0 w 114"/>
              <a:gd name="T1" fmla="*/ 0 h 1588"/>
              <a:gd name="T2" fmla="*/ 2147483647 w 114"/>
              <a:gd name="T3" fmla="*/ 0 h 1588"/>
              <a:gd name="T4" fmla="*/ 2147483647 w 114"/>
              <a:gd name="T5" fmla="*/ 0 h 1588"/>
              <a:gd name="T6" fmla="*/ 2147483647 w 114"/>
              <a:gd name="T7" fmla="*/ 0 h 1588"/>
              <a:gd name="T8" fmla="*/ 2147483647 w 114"/>
              <a:gd name="T9" fmla="*/ 0 h 1588"/>
              <a:gd name="T10" fmla="*/ 0 60000 65536"/>
              <a:gd name="T11" fmla="*/ 0 60000 65536"/>
              <a:gd name="T12" fmla="*/ 0 60000 65536"/>
              <a:gd name="T13" fmla="*/ 0 60000 65536"/>
              <a:gd name="T14" fmla="*/ 0 60000 65536"/>
              <a:gd name="T15" fmla="*/ 0 w 114"/>
              <a:gd name="T16" fmla="*/ 0 h 1588"/>
              <a:gd name="T17" fmla="*/ 114 w 114"/>
              <a:gd name="T18" fmla="*/ 1588 h 1588"/>
            </a:gdLst>
            <a:ahLst/>
            <a:cxnLst>
              <a:cxn ang="T10">
                <a:pos x="T0" y="T1"/>
              </a:cxn>
              <a:cxn ang="T11">
                <a:pos x="T2" y="T3"/>
              </a:cxn>
              <a:cxn ang="T12">
                <a:pos x="T4" y="T5"/>
              </a:cxn>
              <a:cxn ang="T13">
                <a:pos x="T6" y="T7"/>
              </a:cxn>
              <a:cxn ang="T14">
                <a:pos x="T8" y="T9"/>
              </a:cxn>
            </a:cxnLst>
            <a:rect l="T15" t="T16" r="T17" b="T18"/>
            <a:pathLst>
              <a:path w="114" h="1588">
                <a:moveTo>
                  <a:pt x="0" y="0"/>
                </a:moveTo>
                <a:lnTo>
                  <a:pt x="18" y="0"/>
                </a:lnTo>
                <a:lnTo>
                  <a:pt x="48" y="0"/>
                </a:lnTo>
                <a:lnTo>
                  <a:pt x="84" y="0"/>
                </a:lnTo>
                <a:lnTo>
                  <a:pt x="114"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168" name="Line 153"/>
          <p:cNvSpPr>
            <a:spLocks noChangeShapeType="1"/>
          </p:cNvSpPr>
          <p:nvPr/>
        </p:nvSpPr>
        <p:spPr bwMode="auto">
          <a:xfrm>
            <a:off x="7791450" y="2155825"/>
            <a:ext cx="9525" cy="1588"/>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69" name="Line 154"/>
          <p:cNvSpPr>
            <a:spLocks noChangeShapeType="1"/>
          </p:cNvSpPr>
          <p:nvPr/>
        </p:nvSpPr>
        <p:spPr bwMode="auto">
          <a:xfrm>
            <a:off x="7800975" y="2155825"/>
            <a:ext cx="1588" cy="1588"/>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70" name="Line 155"/>
          <p:cNvSpPr>
            <a:spLocks noChangeShapeType="1"/>
          </p:cNvSpPr>
          <p:nvPr/>
        </p:nvSpPr>
        <p:spPr bwMode="auto">
          <a:xfrm>
            <a:off x="7800975" y="2155825"/>
            <a:ext cx="9525" cy="1588"/>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71" name="Freeform 156"/>
          <p:cNvSpPr>
            <a:spLocks/>
          </p:cNvSpPr>
          <p:nvPr/>
        </p:nvSpPr>
        <p:spPr bwMode="auto">
          <a:xfrm>
            <a:off x="7810500" y="2155825"/>
            <a:ext cx="180975" cy="1588"/>
          </a:xfrm>
          <a:custGeom>
            <a:avLst/>
            <a:gdLst>
              <a:gd name="T0" fmla="*/ 0 w 114"/>
              <a:gd name="T1" fmla="*/ 0 h 1588"/>
              <a:gd name="T2" fmla="*/ 2147483647 w 114"/>
              <a:gd name="T3" fmla="*/ 0 h 1588"/>
              <a:gd name="T4" fmla="*/ 2147483647 w 114"/>
              <a:gd name="T5" fmla="*/ 0 h 1588"/>
              <a:gd name="T6" fmla="*/ 2147483647 w 114"/>
              <a:gd name="T7" fmla="*/ 0 h 1588"/>
              <a:gd name="T8" fmla="*/ 2147483647 w 114"/>
              <a:gd name="T9" fmla="*/ 0 h 1588"/>
              <a:gd name="T10" fmla="*/ 0 60000 65536"/>
              <a:gd name="T11" fmla="*/ 0 60000 65536"/>
              <a:gd name="T12" fmla="*/ 0 60000 65536"/>
              <a:gd name="T13" fmla="*/ 0 60000 65536"/>
              <a:gd name="T14" fmla="*/ 0 60000 65536"/>
              <a:gd name="T15" fmla="*/ 0 w 114"/>
              <a:gd name="T16" fmla="*/ 0 h 1588"/>
              <a:gd name="T17" fmla="*/ 114 w 114"/>
              <a:gd name="T18" fmla="*/ 1588 h 1588"/>
            </a:gdLst>
            <a:ahLst/>
            <a:cxnLst>
              <a:cxn ang="T10">
                <a:pos x="T0" y="T1"/>
              </a:cxn>
              <a:cxn ang="T11">
                <a:pos x="T2" y="T3"/>
              </a:cxn>
              <a:cxn ang="T12">
                <a:pos x="T4" y="T5"/>
              </a:cxn>
              <a:cxn ang="T13">
                <a:pos x="T6" y="T7"/>
              </a:cxn>
              <a:cxn ang="T14">
                <a:pos x="T8" y="T9"/>
              </a:cxn>
            </a:cxnLst>
            <a:rect l="T15" t="T16" r="T17" b="T18"/>
            <a:pathLst>
              <a:path w="114" h="1588">
                <a:moveTo>
                  <a:pt x="0" y="0"/>
                </a:moveTo>
                <a:lnTo>
                  <a:pt x="18" y="0"/>
                </a:lnTo>
                <a:lnTo>
                  <a:pt x="48" y="0"/>
                </a:lnTo>
                <a:lnTo>
                  <a:pt x="84" y="0"/>
                </a:lnTo>
                <a:lnTo>
                  <a:pt x="114"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172" name="Line 157"/>
          <p:cNvSpPr>
            <a:spLocks noChangeShapeType="1"/>
          </p:cNvSpPr>
          <p:nvPr/>
        </p:nvSpPr>
        <p:spPr bwMode="auto">
          <a:xfrm>
            <a:off x="7800975" y="1879600"/>
            <a:ext cx="1588" cy="1588"/>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73" name="Line 158"/>
          <p:cNvSpPr>
            <a:spLocks noChangeShapeType="1"/>
          </p:cNvSpPr>
          <p:nvPr/>
        </p:nvSpPr>
        <p:spPr bwMode="auto">
          <a:xfrm>
            <a:off x="7800975" y="1879600"/>
            <a:ext cx="9525" cy="1588"/>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74" name="Freeform 159"/>
          <p:cNvSpPr>
            <a:spLocks/>
          </p:cNvSpPr>
          <p:nvPr/>
        </p:nvSpPr>
        <p:spPr bwMode="auto">
          <a:xfrm>
            <a:off x="7810500" y="1879600"/>
            <a:ext cx="180975" cy="1588"/>
          </a:xfrm>
          <a:custGeom>
            <a:avLst/>
            <a:gdLst>
              <a:gd name="T0" fmla="*/ 0 w 114"/>
              <a:gd name="T1" fmla="*/ 0 h 1588"/>
              <a:gd name="T2" fmla="*/ 2147483647 w 114"/>
              <a:gd name="T3" fmla="*/ 0 h 1588"/>
              <a:gd name="T4" fmla="*/ 2147483647 w 114"/>
              <a:gd name="T5" fmla="*/ 0 h 1588"/>
              <a:gd name="T6" fmla="*/ 2147483647 w 114"/>
              <a:gd name="T7" fmla="*/ 0 h 1588"/>
              <a:gd name="T8" fmla="*/ 2147483647 w 114"/>
              <a:gd name="T9" fmla="*/ 0 h 1588"/>
              <a:gd name="T10" fmla="*/ 0 60000 65536"/>
              <a:gd name="T11" fmla="*/ 0 60000 65536"/>
              <a:gd name="T12" fmla="*/ 0 60000 65536"/>
              <a:gd name="T13" fmla="*/ 0 60000 65536"/>
              <a:gd name="T14" fmla="*/ 0 60000 65536"/>
              <a:gd name="T15" fmla="*/ 0 w 114"/>
              <a:gd name="T16" fmla="*/ 0 h 1588"/>
              <a:gd name="T17" fmla="*/ 114 w 114"/>
              <a:gd name="T18" fmla="*/ 1588 h 1588"/>
            </a:gdLst>
            <a:ahLst/>
            <a:cxnLst>
              <a:cxn ang="T10">
                <a:pos x="T0" y="T1"/>
              </a:cxn>
              <a:cxn ang="T11">
                <a:pos x="T2" y="T3"/>
              </a:cxn>
              <a:cxn ang="T12">
                <a:pos x="T4" y="T5"/>
              </a:cxn>
              <a:cxn ang="T13">
                <a:pos x="T6" y="T7"/>
              </a:cxn>
              <a:cxn ang="T14">
                <a:pos x="T8" y="T9"/>
              </a:cxn>
            </a:cxnLst>
            <a:rect l="T15" t="T16" r="T17" b="T18"/>
            <a:pathLst>
              <a:path w="114" h="1588">
                <a:moveTo>
                  <a:pt x="0" y="0"/>
                </a:moveTo>
                <a:lnTo>
                  <a:pt x="18" y="0"/>
                </a:lnTo>
                <a:lnTo>
                  <a:pt x="48" y="0"/>
                </a:lnTo>
                <a:lnTo>
                  <a:pt x="84" y="0"/>
                </a:lnTo>
                <a:lnTo>
                  <a:pt x="114"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175" name="Line 160"/>
          <p:cNvSpPr>
            <a:spLocks noChangeShapeType="1"/>
          </p:cNvSpPr>
          <p:nvPr/>
        </p:nvSpPr>
        <p:spPr bwMode="auto">
          <a:xfrm>
            <a:off x="7800975" y="1603375"/>
            <a:ext cx="1588" cy="1588"/>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76" name="Line 161"/>
          <p:cNvSpPr>
            <a:spLocks noChangeShapeType="1"/>
          </p:cNvSpPr>
          <p:nvPr/>
        </p:nvSpPr>
        <p:spPr bwMode="auto">
          <a:xfrm>
            <a:off x="7800975" y="1603375"/>
            <a:ext cx="9525" cy="1588"/>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77" name="Freeform 162"/>
          <p:cNvSpPr>
            <a:spLocks/>
          </p:cNvSpPr>
          <p:nvPr/>
        </p:nvSpPr>
        <p:spPr bwMode="auto">
          <a:xfrm>
            <a:off x="7810500" y="1603375"/>
            <a:ext cx="180975" cy="1588"/>
          </a:xfrm>
          <a:custGeom>
            <a:avLst/>
            <a:gdLst>
              <a:gd name="T0" fmla="*/ 0 w 114"/>
              <a:gd name="T1" fmla="*/ 0 h 1588"/>
              <a:gd name="T2" fmla="*/ 2147483647 w 114"/>
              <a:gd name="T3" fmla="*/ 0 h 1588"/>
              <a:gd name="T4" fmla="*/ 2147483647 w 114"/>
              <a:gd name="T5" fmla="*/ 0 h 1588"/>
              <a:gd name="T6" fmla="*/ 2147483647 w 114"/>
              <a:gd name="T7" fmla="*/ 0 h 1588"/>
              <a:gd name="T8" fmla="*/ 2147483647 w 114"/>
              <a:gd name="T9" fmla="*/ 0 h 1588"/>
              <a:gd name="T10" fmla="*/ 0 60000 65536"/>
              <a:gd name="T11" fmla="*/ 0 60000 65536"/>
              <a:gd name="T12" fmla="*/ 0 60000 65536"/>
              <a:gd name="T13" fmla="*/ 0 60000 65536"/>
              <a:gd name="T14" fmla="*/ 0 60000 65536"/>
              <a:gd name="T15" fmla="*/ 0 w 114"/>
              <a:gd name="T16" fmla="*/ 0 h 1588"/>
              <a:gd name="T17" fmla="*/ 114 w 114"/>
              <a:gd name="T18" fmla="*/ 1588 h 1588"/>
            </a:gdLst>
            <a:ahLst/>
            <a:cxnLst>
              <a:cxn ang="T10">
                <a:pos x="T0" y="T1"/>
              </a:cxn>
              <a:cxn ang="T11">
                <a:pos x="T2" y="T3"/>
              </a:cxn>
              <a:cxn ang="T12">
                <a:pos x="T4" y="T5"/>
              </a:cxn>
              <a:cxn ang="T13">
                <a:pos x="T6" y="T7"/>
              </a:cxn>
              <a:cxn ang="T14">
                <a:pos x="T8" y="T9"/>
              </a:cxn>
            </a:cxnLst>
            <a:rect l="T15" t="T16" r="T17" b="T18"/>
            <a:pathLst>
              <a:path w="114" h="1588">
                <a:moveTo>
                  <a:pt x="0" y="0"/>
                </a:moveTo>
                <a:lnTo>
                  <a:pt x="18" y="0"/>
                </a:lnTo>
                <a:lnTo>
                  <a:pt x="48" y="0"/>
                </a:lnTo>
                <a:lnTo>
                  <a:pt x="84" y="0"/>
                </a:lnTo>
                <a:lnTo>
                  <a:pt x="114"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178" name="Line 163"/>
          <p:cNvSpPr>
            <a:spLocks noChangeShapeType="1"/>
          </p:cNvSpPr>
          <p:nvPr/>
        </p:nvSpPr>
        <p:spPr bwMode="auto">
          <a:xfrm>
            <a:off x="7800975" y="1319213"/>
            <a:ext cx="9525" cy="1587"/>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79" name="Freeform 164"/>
          <p:cNvSpPr>
            <a:spLocks/>
          </p:cNvSpPr>
          <p:nvPr/>
        </p:nvSpPr>
        <p:spPr bwMode="auto">
          <a:xfrm>
            <a:off x="7810500" y="1319213"/>
            <a:ext cx="180975" cy="1587"/>
          </a:xfrm>
          <a:custGeom>
            <a:avLst/>
            <a:gdLst>
              <a:gd name="T0" fmla="*/ 0 w 114"/>
              <a:gd name="T1" fmla="*/ 0 h 1587"/>
              <a:gd name="T2" fmla="*/ 2147483647 w 114"/>
              <a:gd name="T3" fmla="*/ 0 h 1587"/>
              <a:gd name="T4" fmla="*/ 2147483647 w 114"/>
              <a:gd name="T5" fmla="*/ 0 h 1587"/>
              <a:gd name="T6" fmla="*/ 2147483647 w 114"/>
              <a:gd name="T7" fmla="*/ 0 h 1587"/>
              <a:gd name="T8" fmla="*/ 2147483647 w 114"/>
              <a:gd name="T9" fmla="*/ 0 h 1587"/>
              <a:gd name="T10" fmla="*/ 0 60000 65536"/>
              <a:gd name="T11" fmla="*/ 0 60000 65536"/>
              <a:gd name="T12" fmla="*/ 0 60000 65536"/>
              <a:gd name="T13" fmla="*/ 0 60000 65536"/>
              <a:gd name="T14" fmla="*/ 0 60000 65536"/>
              <a:gd name="T15" fmla="*/ 0 w 114"/>
              <a:gd name="T16" fmla="*/ 0 h 1587"/>
              <a:gd name="T17" fmla="*/ 114 w 114"/>
              <a:gd name="T18" fmla="*/ 1587 h 1587"/>
            </a:gdLst>
            <a:ahLst/>
            <a:cxnLst>
              <a:cxn ang="T10">
                <a:pos x="T0" y="T1"/>
              </a:cxn>
              <a:cxn ang="T11">
                <a:pos x="T2" y="T3"/>
              </a:cxn>
              <a:cxn ang="T12">
                <a:pos x="T4" y="T5"/>
              </a:cxn>
              <a:cxn ang="T13">
                <a:pos x="T6" y="T7"/>
              </a:cxn>
              <a:cxn ang="T14">
                <a:pos x="T8" y="T9"/>
              </a:cxn>
            </a:cxnLst>
            <a:rect l="T15" t="T16" r="T17" b="T18"/>
            <a:pathLst>
              <a:path w="114" h="1587">
                <a:moveTo>
                  <a:pt x="0" y="0"/>
                </a:moveTo>
                <a:lnTo>
                  <a:pt x="18" y="0"/>
                </a:lnTo>
                <a:lnTo>
                  <a:pt x="48" y="0"/>
                </a:lnTo>
                <a:lnTo>
                  <a:pt x="84" y="0"/>
                </a:lnTo>
                <a:lnTo>
                  <a:pt x="114" y="0"/>
                </a:lnTo>
              </a:path>
            </a:pathLst>
          </a:custGeom>
          <a:noFill/>
          <a:ln w="9525">
            <a:solidFill>
              <a:srgbClr val="000000"/>
            </a:solidFill>
            <a:round/>
            <a:headEnd/>
            <a:tailEnd/>
          </a:ln>
        </p:spPr>
        <p:txBody>
          <a:bodyPr/>
          <a:lstStyle/>
          <a:p>
            <a:endParaRPr lang="en-US">
              <a:solidFill>
                <a:srgbClr val="000000"/>
              </a:solidFill>
              <a:latin typeface="Arial"/>
            </a:endParaRPr>
          </a:p>
        </p:txBody>
      </p:sp>
      <p:sp>
        <p:nvSpPr>
          <p:cNvPr id="257180" name="Line 165"/>
          <p:cNvSpPr>
            <a:spLocks noChangeShapeType="1"/>
          </p:cNvSpPr>
          <p:nvPr/>
        </p:nvSpPr>
        <p:spPr bwMode="auto">
          <a:xfrm>
            <a:off x="7810500" y="1042988"/>
            <a:ext cx="180975" cy="1587"/>
          </a:xfrm>
          <a:prstGeom prst="line">
            <a:avLst/>
          </a:prstGeom>
          <a:noFill/>
          <a:ln w="9525">
            <a:solidFill>
              <a:srgbClr val="000000"/>
            </a:solidFill>
            <a:round/>
            <a:headEnd/>
            <a:tailEnd/>
          </a:ln>
        </p:spPr>
        <p:txBody>
          <a:bodyPr/>
          <a:lstStyle/>
          <a:p>
            <a:endParaRPr lang="en-US">
              <a:solidFill>
                <a:srgbClr val="000000"/>
              </a:solidFill>
              <a:latin typeface="Arial"/>
            </a:endParaRPr>
          </a:p>
        </p:txBody>
      </p:sp>
      <p:sp>
        <p:nvSpPr>
          <p:cNvPr id="257181" name="Oval 166"/>
          <p:cNvSpPr>
            <a:spLocks noChangeArrowheads="1"/>
          </p:cNvSpPr>
          <p:nvPr/>
        </p:nvSpPr>
        <p:spPr bwMode="auto">
          <a:xfrm>
            <a:off x="5805488" y="4608513"/>
            <a:ext cx="66675" cy="66675"/>
          </a:xfrm>
          <a:prstGeom prst="ellipse">
            <a:avLst/>
          </a:prstGeom>
          <a:solidFill>
            <a:srgbClr val="FFFFFF"/>
          </a:solidFill>
          <a:ln w="9525">
            <a:solidFill>
              <a:srgbClr val="000000"/>
            </a:solidFill>
            <a:round/>
            <a:headEnd/>
            <a:tailEnd/>
          </a:ln>
        </p:spPr>
        <p:txBody>
          <a:bodyPr/>
          <a:lstStyle/>
          <a:p>
            <a:endParaRPr lang="en-US">
              <a:solidFill>
                <a:srgbClr val="000000"/>
              </a:solidFill>
              <a:latin typeface="Arial"/>
            </a:endParaRPr>
          </a:p>
        </p:txBody>
      </p:sp>
      <p:sp>
        <p:nvSpPr>
          <p:cNvPr id="257182" name="Oval 167"/>
          <p:cNvSpPr>
            <a:spLocks noChangeArrowheads="1"/>
          </p:cNvSpPr>
          <p:nvPr/>
        </p:nvSpPr>
        <p:spPr bwMode="auto">
          <a:xfrm>
            <a:off x="7059613" y="4608513"/>
            <a:ext cx="66675" cy="66675"/>
          </a:xfrm>
          <a:prstGeom prst="ellipse">
            <a:avLst/>
          </a:prstGeom>
          <a:solidFill>
            <a:srgbClr val="000000"/>
          </a:solidFill>
          <a:ln w="9525">
            <a:solidFill>
              <a:srgbClr val="000000"/>
            </a:solidFill>
            <a:round/>
            <a:headEnd/>
            <a:tailEnd/>
          </a:ln>
        </p:spPr>
        <p:txBody>
          <a:bodyPr/>
          <a:lstStyle/>
          <a:p>
            <a:endParaRPr lang="en-US">
              <a:solidFill>
                <a:srgbClr val="000000"/>
              </a:solidFill>
              <a:latin typeface="Arial"/>
            </a:endParaRPr>
          </a:p>
        </p:txBody>
      </p:sp>
      <p:sp>
        <p:nvSpPr>
          <p:cNvPr id="257183" name="Oval 168"/>
          <p:cNvSpPr>
            <a:spLocks noChangeArrowheads="1"/>
          </p:cNvSpPr>
          <p:nvPr/>
        </p:nvSpPr>
        <p:spPr bwMode="auto">
          <a:xfrm>
            <a:off x="5984875" y="4332288"/>
            <a:ext cx="66675" cy="66675"/>
          </a:xfrm>
          <a:prstGeom prst="ellipse">
            <a:avLst/>
          </a:prstGeom>
          <a:solidFill>
            <a:srgbClr val="FFFFFF"/>
          </a:solidFill>
          <a:ln w="9525">
            <a:solidFill>
              <a:srgbClr val="000000"/>
            </a:solidFill>
            <a:round/>
            <a:headEnd/>
            <a:tailEnd/>
          </a:ln>
        </p:spPr>
        <p:txBody>
          <a:bodyPr/>
          <a:lstStyle/>
          <a:p>
            <a:endParaRPr lang="en-US">
              <a:solidFill>
                <a:srgbClr val="000000"/>
              </a:solidFill>
              <a:latin typeface="Arial"/>
            </a:endParaRPr>
          </a:p>
        </p:txBody>
      </p:sp>
      <p:sp>
        <p:nvSpPr>
          <p:cNvPr id="257184" name="Oval 169"/>
          <p:cNvSpPr>
            <a:spLocks noChangeArrowheads="1"/>
          </p:cNvSpPr>
          <p:nvPr/>
        </p:nvSpPr>
        <p:spPr bwMode="auto">
          <a:xfrm>
            <a:off x="6451600" y="4332288"/>
            <a:ext cx="66675" cy="66675"/>
          </a:xfrm>
          <a:prstGeom prst="ellipse">
            <a:avLst/>
          </a:prstGeom>
          <a:solidFill>
            <a:srgbClr val="000000"/>
          </a:solidFill>
          <a:ln w="9525">
            <a:solidFill>
              <a:srgbClr val="000000"/>
            </a:solidFill>
            <a:round/>
            <a:headEnd/>
            <a:tailEnd/>
          </a:ln>
        </p:spPr>
        <p:txBody>
          <a:bodyPr/>
          <a:lstStyle/>
          <a:p>
            <a:endParaRPr lang="en-US">
              <a:solidFill>
                <a:srgbClr val="000000"/>
              </a:solidFill>
              <a:latin typeface="Arial"/>
            </a:endParaRPr>
          </a:p>
        </p:txBody>
      </p:sp>
      <p:sp>
        <p:nvSpPr>
          <p:cNvPr id="257185" name="Oval 170"/>
          <p:cNvSpPr>
            <a:spLocks noChangeArrowheads="1"/>
          </p:cNvSpPr>
          <p:nvPr/>
        </p:nvSpPr>
        <p:spPr bwMode="auto">
          <a:xfrm>
            <a:off x="6699250" y="4332288"/>
            <a:ext cx="66675" cy="66675"/>
          </a:xfrm>
          <a:prstGeom prst="ellipse">
            <a:avLst/>
          </a:prstGeom>
          <a:solidFill>
            <a:srgbClr val="000000"/>
          </a:solidFill>
          <a:ln w="9525">
            <a:solidFill>
              <a:srgbClr val="000000"/>
            </a:solidFill>
            <a:round/>
            <a:headEnd/>
            <a:tailEnd/>
          </a:ln>
        </p:spPr>
        <p:txBody>
          <a:bodyPr/>
          <a:lstStyle/>
          <a:p>
            <a:endParaRPr lang="en-US">
              <a:solidFill>
                <a:srgbClr val="000000"/>
              </a:solidFill>
              <a:latin typeface="Arial"/>
            </a:endParaRPr>
          </a:p>
        </p:txBody>
      </p:sp>
      <p:sp>
        <p:nvSpPr>
          <p:cNvPr id="257186" name="Oval 171"/>
          <p:cNvSpPr>
            <a:spLocks noChangeArrowheads="1"/>
          </p:cNvSpPr>
          <p:nvPr/>
        </p:nvSpPr>
        <p:spPr bwMode="auto">
          <a:xfrm>
            <a:off x="7326313" y="4057650"/>
            <a:ext cx="66675" cy="66675"/>
          </a:xfrm>
          <a:prstGeom prst="ellipse">
            <a:avLst/>
          </a:prstGeom>
          <a:solidFill>
            <a:srgbClr val="FFFFFF"/>
          </a:solidFill>
          <a:ln w="9525">
            <a:solidFill>
              <a:srgbClr val="000000"/>
            </a:solidFill>
            <a:round/>
            <a:headEnd/>
            <a:tailEnd/>
          </a:ln>
        </p:spPr>
        <p:txBody>
          <a:bodyPr/>
          <a:lstStyle/>
          <a:p>
            <a:endParaRPr lang="en-US">
              <a:solidFill>
                <a:srgbClr val="000000"/>
              </a:solidFill>
              <a:latin typeface="Arial"/>
            </a:endParaRPr>
          </a:p>
        </p:txBody>
      </p:sp>
      <p:sp>
        <p:nvSpPr>
          <p:cNvPr id="257187" name="Oval 172"/>
          <p:cNvSpPr>
            <a:spLocks noChangeArrowheads="1"/>
          </p:cNvSpPr>
          <p:nvPr/>
        </p:nvSpPr>
        <p:spPr bwMode="auto">
          <a:xfrm>
            <a:off x="7450138" y="4057650"/>
            <a:ext cx="66675" cy="66675"/>
          </a:xfrm>
          <a:prstGeom prst="ellipse">
            <a:avLst/>
          </a:prstGeom>
          <a:solidFill>
            <a:srgbClr val="000000"/>
          </a:solidFill>
          <a:ln w="9525">
            <a:solidFill>
              <a:srgbClr val="000000"/>
            </a:solidFill>
            <a:round/>
            <a:headEnd/>
            <a:tailEnd/>
          </a:ln>
        </p:spPr>
        <p:txBody>
          <a:bodyPr/>
          <a:lstStyle/>
          <a:p>
            <a:endParaRPr lang="en-US">
              <a:solidFill>
                <a:srgbClr val="000000"/>
              </a:solidFill>
              <a:latin typeface="Arial"/>
            </a:endParaRPr>
          </a:p>
        </p:txBody>
      </p:sp>
      <p:sp>
        <p:nvSpPr>
          <p:cNvPr id="257188" name="Oval 173"/>
          <p:cNvSpPr>
            <a:spLocks noChangeArrowheads="1"/>
          </p:cNvSpPr>
          <p:nvPr/>
        </p:nvSpPr>
        <p:spPr bwMode="auto">
          <a:xfrm>
            <a:off x="7593013" y="3781425"/>
            <a:ext cx="66675" cy="66675"/>
          </a:xfrm>
          <a:prstGeom prst="ellipse">
            <a:avLst/>
          </a:prstGeom>
          <a:solidFill>
            <a:srgbClr val="000000"/>
          </a:solidFill>
          <a:ln w="9525">
            <a:solidFill>
              <a:srgbClr val="000000"/>
            </a:solidFill>
            <a:round/>
            <a:headEnd/>
            <a:tailEnd/>
          </a:ln>
        </p:spPr>
        <p:txBody>
          <a:bodyPr/>
          <a:lstStyle/>
          <a:p>
            <a:endParaRPr lang="en-US">
              <a:solidFill>
                <a:srgbClr val="000000"/>
              </a:solidFill>
              <a:latin typeface="Arial"/>
            </a:endParaRPr>
          </a:p>
        </p:txBody>
      </p:sp>
      <p:sp>
        <p:nvSpPr>
          <p:cNvPr id="257189" name="Oval 174"/>
          <p:cNvSpPr>
            <a:spLocks noChangeArrowheads="1"/>
          </p:cNvSpPr>
          <p:nvPr/>
        </p:nvSpPr>
        <p:spPr bwMode="auto">
          <a:xfrm>
            <a:off x="7650163" y="3505200"/>
            <a:ext cx="65087" cy="66675"/>
          </a:xfrm>
          <a:prstGeom prst="ellipse">
            <a:avLst/>
          </a:prstGeom>
          <a:solidFill>
            <a:srgbClr val="000000"/>
          </a:solidFill>
          <a:ln w="9525">
            <a:solidFill>
              <a:srgbClr val="000000"/>
            </a:solidFill>
            <a:round/>
            <a:headEnd/>
            <a:tailEnd/>
          </a:ln>
        </p:spPr>
        <p:txBody>
          <a:bodyPr/>
          <a:lstStyle/>
          <a:p>
            <a:endParaRPr lang="en-US">
              <a:solidFill>
                <a:srgbClr val="000000"/>
              </a:solidFill>
              <a:latin typeface="Arial"/>
            </a:endParaRPr>
          </a:p>
        </p:txBody>
      </p:sp>
      <p:sp>
        <p:nvSpPr>
          <p:cNvPr id="257190" name="Oval 175"/>
          <p:cNvSpPr>
            <a:spLocks noChangeArrowheads="1"/>
          </p:cNvSpPr>
          <p:nvPr/>
        </p:nvSpPr>
        <p:spPr bwMode="auto">
          <a:xfrm>
            <a:off x="7688263" y="3230563"/>
            <a:ext cx="65087" cy="66675"/>
          </a:xfrm>
          <a:prstGeom prst="ellipse">
            <a:avLst/>
          </a:prstGeom>
          <a:solidFill>
            <a:srgbClr val="000000"/>
          </a:solidFill>
          <a:ln w="9525">
            <a:solidFill>
              <a:srgbClr val="000000"/>
            </a:solidFill>
            <a:round/>
            <a:headEnd/>
            <a:tailEnd/>
          </a:ln>
        </p:spPr>
        <p:txBody>
          <a:bodyPr/>
          <a:lstStyle/>
          <a:p>
            <a:endParaRPr lang="en-US">
              <a:solidFill>
                <a:srgbClr val="000000"/>
              </a:solidFill>
              <a:latin typeface="Arial"/>
            </a:endParaRPr>
          </a:p>
        </p:txBody>
      </p:sp>
      <p:sp>
        <p:nvSpPr>
          <p:cNvPr id="257191" name="Oval 176"/>
          <p:cNvSpPr>
            <a:spLocks noChangeArrowheads="1"/>
          </p:cNvSpPr>
          <p:nvPr/>
        </p:nvSpPr>
        <p:spPr bwMode="auto">
          <a:xfrm>
            <a:off x="7715250" y="2944813"/>
            <a:ext cx="66675" cy="66675"/>
          </a:xfrm>
          <a:prstGeom prst="ellipse">
            <a:avLst/>
          </a:prstGeom>
          <a:solidFill>
            <a:srgbClr val="000000"/>
          </a:solidFill>
          <a:ln w="9525">
            <a:solidFill>
              <a:srgbClr val="000000"/>
            </a:solidFill>
            <a:round/>
            <a:headEnd/>
            <a:tailEnd/>
          </a:ln>
        </p:spPr>
        <p:txBody>
          <a:bodyPr/>
          <a:lstStyle/>
          <a:p>
            <a:endParaRPr lang="en-US">
              <a:solidFill>
                <a:srgbClr val="000000"/>
              </a:solidFill>
              <a:latin typeface="Arial"/>
            </a:endParaRPr>
          </a:p>
        </p:txBody>
      </p:sp>
      <p:sp>
        <p:nvSpPr>
          <p:cNvPr id="257192" name="Oval 177"/>
          <p:cNvSpPr>
            <a:spLocks noChangeArrowheads="1"/>
          </p:cNvSpPr>
          <p:nvPr/>
        </p:nvSpPr>
        <p:spPr bwMode="auto">
          <a:xfrm>
            <a:off x="7734300" y="2668588"/>
            <a:ext cx="66675" cy="66675"/>
          </a:xfrm>
          <a:prstGeom prst="ellipse">
            <a:avLst/>
          </a:prstGeom>
          <a:solidFill>
            <a:srgbClr val="000000"/>
          </a:solidFill>
          <a:ln w="9525">
            <a:solidFill>
              <a:srgbClr val="000000"/>
            </a:solidFill>
            <a:round/>
            <a:headEnd/>
            <a:tailEnd/>
          </a:ln>
        </p:spPr>
        <p:txBody>
          <a:bodyPr/>
          <a:lstStyle/>
          <a:p>
            <a:endParaRPr lang="en-US">
              <a:solidFill>
                <a:srgbClr val="000000"/>
              </a:solidFill>
              <a:latin typeface="Arial"/>
            </a:endParaRPr>
          </a:p>
        </p:txBody>
      </p:sp>
      <p:sp>
        <p:nvSpPr>
          <p:cNvPr id="257193" name="Oval 178"/>
          <p:cNvSpPr>
            <a:spLocks noChangeArrowheads="1"/>
          </p:cNvSpPr>
          <p:nvPr/>
        </p:nvSpPr>
        <p:spPr bwMode="auto">
          <a:xfrm>
            <a:off x="7753350" y="2393950"/>
            <a:ext cx="66675" cy="65088"/>
          </a:xfrm>
          <a:prstGeom prst="ellipse">
            <a:avLst/>
          </a:prstGeom>
          <a:solidFill>
            <a:srgbClr val="000000"/>
          </a:solidFill>
          <a:ln w="9525">
            <a:solidFill>
              <a:srgbClr val="000000"/>
            </a:solidFill>
            <a:round/>
            <a:headEnd/>
            <a:tailEnd/>
          </a:ln>
        </p:spPr>
        <p:txBody>
          <a:bodyPr/>
          <a:lstStyle/>
          <a:p>
            <a:endParaRPr lang="en-US">
              <a:solidFill>
                <a:srgbClr val="000000"/>
              </a:solidFill>
              <a:latin typeface="Arial"/>
            </a:endParaRPr>
          </a:p>
        </p:txBody>
      </p:sp>
      <p:sp>
        <p:nvSpPr>
          <p:cNvPr id="257194" name="Oval 179"/>
          <p:cNvSpPr>
            <a:spLocks noChangeArrowheads="1"/>
          </p:cNvSpPr>
          <p:nvPr/>
        </p:nvSpPr>
        <p:spPr bwMode="auto">
          <a:xfrm>
            <a:off x="7753350" y="2117725"/>
            <a:ext cx="66675" cy="66675"/>
          </a:xfrm>
          <a:prstGeom prst="ellipse">
            <a:avLst/>
          </a:prstGeom>
          <a:solidFill>
            <a:srgbClr val="000000"/>
          </a:solidFill>
          <a:ln w="9525">
            <a:solidFill>
              <a:srgbClr val="000000"/>
            </a:solidFill>
            <a:round/>
            <a:headEnd/>
            <a:tailEnd/>
          </a:ln>
        </p:spPr>
        <p:txBody>
          <a:bodyPr/>
          <a:lstStyle/>
          <a:p>
            <a:endParaRPr lang="en-US">
              <a:solidFill>
                <a:srgbClr val="000000"/>
              </a:solidFill>
              <a:latin typeface="Arial"/>
            </a:endParaRPr>
          </a:p>
        </p:txBody>
      </p:sp>
      <p:sp>
        <p:nvSpPr>
          <p:cNvPr id="257195" name="Oval 180"/>
          <p:cNvSpPr>
            <a:spLocks noChangeArrowheads="1"/>
          </p:cNvSpPr>
          <p:nvPr/>
        </p:nvSpPr>
        <p:spPr bwMode="auto">
          <a:xfrm>
            <a:off x="7762875" y="1841500"/>
            <a:ext cx="66675" cy="66675"/>
          </a:xfrm>
          <a:prstGeom prst="ellipse">
            <a:avLst/>
          </a:prstGeom>
          <a:solidFill>
            <a:srgbClr val="000000"/>
          </a:solidFill>
          <a:ln w="9525">
            <a:solidFill>
              <a:srgbClr val="000000"/>
            </a:solidFill>
            <a:round/>
            <a:headEnd/>
            <a:tailEnd/>
          </a:ln>
        </p:spPr>
        <p:txBody>
          <a:bodyPr/>
          <a:lstStyle/>
          <a:p>
            <a:endParaRPr lang="en-US">
              <a:solidFill>
                <a:srgbClr val="000000"/>
              </a:solidFill>
              <a:latin typeface="Arial"/>
            </a:endParaRPr>
          </a:p>
        </p:txBody>
      </p:sp>
      <p:sp>
        <p:nvSpPr>
          <p:cNvPr id="257196" name="Oval 181"/>
          <p:cNvSpPr>
            <a:spLocks noChangeArrowheads="1"/>
          </p:cNvSpPr>
          <p:nvPr/>
        </p:nvSpPr>
        <p:spPr bwMode="auto">
          <a:xfrm>
            <a:off x="7762875" y="1565275"/>
            <a:ext cx="66675" cy="66675"/>
          </a:xfrm>
          <a:prstGeom prst="ellipse">
            <a:avLst/>
          </a:prstGeom>
          <a:solidFill>
            <a:srgbClr val="000000"/>
          </a:solidFill>
          <a:ln w="9525">
            <a:solidFill>
              <a:srgbClr val="000000"/>
            </a:solidFill>
            <a:round/>
            <a:headEnd/>
            <a:tailEnd/>
          </a:ln>
        </p:spPr>
        <p:txBody>
          <a:bodyPr/>
          <a:lstStyle/>
          <a:p>
            <a:endParaRPr lang="en-US">
              <a:solidFill>
                <a:srgbClr val="000000"/>
              </a:solidFill>
              <a:latin typeface="Arial"/>
            </a:endParaRPr>
          </a:p>
        </p:txBody>
      </p:sp>
      <p:sp>
        <p:nvSpPr>
          <p:cNvPr id="257197" name="Oval 182"/>
          <p:cNvSpPr>
            <a:spLocks noChangeArrowheads="1"/>
          </p:cNvSpPr>
          <p:nvPr/>
        </p:nvSpPr>
        <p:spPr bwMode="auto">
          <a:xfrm>
            <a:off x="7762875" y="1281113"/>
            <a:ext cx="66675" cy="66675"/>
          </a:xfrm>
          <a:prstGeom prst="ellipse">
            <a:avLst/>
          </a:prstGeom>
          <a:solidFill>
            <a:srgbClr val="000000"/>
          </a:solidFill>
          <a:ln w="9525">
            <a:solidFill>
              <a:srgbClr val="000000"/>
            </a:solidFill>
            <a:round/>
            <a:headEnd/>
            <a:tailEnd/>
          </a:ln>
        </p:spPr>
        <p:txBody>
          <a:bodyPr/>
          <a:lstStyle/>
          <a:p>
            <a:endParaRPr lang="en-US">
              <a:solidFill>
                <a:srgbClr val="000000"/>
              </a:solidFill>
              <a:latin typeface="Arial"/>
            </a:endParaRPr>
          </a:p>
        </p:txBody>
      </p:sp>
      <p:sp>
        <p:nvSpPr>
          <p:cNvPr id="257198" name="Oval 183"/>
          <p:cNvSpPr>
            <a:spLocks noChangeArrowheads="1"/>
          </p:cNvSpPr>
          <p:nvPr/>
        </p:nvSpPr>
        <p:spPr bwMode="auto">
          <a:xfrm>
            <a:off x="7772400" y="1004888"/>
            <a:ext cx="66675" cy="66675"/>
          </a:xfrm>
          <a:prstGeom prst="ellipse">
            <a:avLst/>
          </a:prstGeom>
          <a:solidFill>
            <a:srgbClr val="000000"/>
          </a:solidFill>
          <a:ln w="9525">
            <a:solidFill>
              <a:srgbClr val="000000"/>
            </a:solidFill>
            <a:round/>
            <a:headEnd/>
            <a:tailEnd/>
          </a:ln>
        </p:spPr>
        <p:txBody>
          <a:bodyPr/>
          <a:lstStyle/>
          <a:p>
            <a:endParaRPr lang="en-US">
              <a:solidFill>
                <a:srgbClr val="000000"/>
              </a:solidFill>
              <a:latin typeface="Arial"/>
            </a:endParaRPr>
          </a:p>
        </p:txBody>
      </p:sp>
      <p:sp>
        <p:nvSpPr>
          <p:cNvPr id="257199" name="Rectangle 184"/>
          <p:cNvSpPr>
            <a:spLocks noChangeArrowheads="1"/>
          </p:cNvSpPr>
          <p:nvPr/>
        </p:nvSpPr>
        <p:spPr bwMode="auto">
          <a:xfrm>
            <a:off x="6878638" y="4675188"/>
            <a:ext cx="466725" cy="12223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a:rPr>
              <a:t>2000 BCE</a:t>
            </a:r>
            <a:endParaRPr lang="en-US">
              <a:solidFill>
                <a:srgbClr val="000000"/>
              </a:solidFill>
              <a:latin typeface="Arial"/>
            </a:endParaRPr>
          </a:p>
        </p:txBody>
      </p:sp>
      <p:sp>
        <p:nvSpPr>
          <p:cNvPr id="257200" name="Rectangle 185"/>
          <p:cNvSpPr>
            <a:spLocks noChangeArrowheads="1"/>
          </p:cNvSpPr>
          <p:nvPr/>
        </p:nvSpPr>
        <p:spPr bwMode="auto">
          <a:xfrm>
            <a:off x="5016500" y="4579938"/>
            <a:ext cx="769938" cy="12223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a:rPr>
              <a:t> Milk (9000 BCE)</a:t>
            </a:r>
            <a:endParaRPr lang="en-US">
              <a:solidFill>
                <a:srgbClr val="000000"/>
              </a:solidFill>
              <a:latin typeface="Arial"/>
            </a:endParaRPr>
          </a:p>
        </p:txBody>
      </p:sp>
      <p:sp>
        <p:nvSpPr>
          <p:cNvPr id="257201" name="Rectangle 186"/>
          <p:cNvSpPr>
            <a:spLocks noChangeArrowheads="1"/>
          </p:cNvSpPr>
          <p:nvPr/>
        </p:nvSpPr>
        <p:spPr bwMode="auto">
          <a:xfrm>
            <a:off x="6623050" y="4398963"/>
            <a:ext cx="806450" cy="12223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a:rPr>
              <a:t> Beer (4000 BCE)</a:t>
            </a:r>
            <a:endParaRPr lang="en-US">
              <a:solidFill>
                <a:srgbClr val="000000"/>
              </a:solidFill>
              <a:latin typeface="Arial"/>
            </a:endParaRPr>
          </a:p>
        </p:txBody>
      </p:sp>
      <p:sp>
        <p:nvSpPr>
          <p:cNvPr id="257202" name="Rectangle 187"/>
          <p:cNvSpPr>
            <a:spLocks noChangeArrowheads="1"/>
          </p:cNvSpPr>
          <p:nvPr/>
        </p:nvSpPr>
        <p:spPr bwMode="auto">
          <a:xfrm>
            <a:off x="6137275" y="4200525"/>
            <a:ext cx="822325" cy="122238"/>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a:rPr>
              <a:t> Wine (5400 BCE)</a:t>
            </a:r>
            <a:endParaRPr lang="en-US">
              <a:solidFill>
                <a:srgbClr val="000000"/>
              </a:solidFill>
              <a:latin typeface="Arial"/>
            </a:endParaRPr>
          </a:p>
        </p:txBody>
      </p:sp>
      <p:sp>
        <p:nvSpPr>
          <p:cNvPr id="257203" name="Rectangle 188"/>
          <p:cNvSpPr>
            <a:spLocks noChangeArrowheads="1"/>
          </p:cNvSpPr>
          <p:nvPr/>
        </p:nvSpPr>
        <p:spPr bwMode="auto">
          <a:xfrm>
            <a:off x="5138738" y="4227513"/>
            <a:ext cx="857250" cy="12223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a:rPr>
              <a:t> Wine, Beer, Juice </a:t>
            </a:r>
            <a:endParaRPr lang="en-US">
              <a:solidFill>
                <a:srgbClr val="000000"/>
              </a:solidFill>
              <a:latin typeface="Arial"/>
            </a:endParaRPr>
          </a:p>
        </p:txBody>
      </p:sp>
      <p:sp>
        <p:nvSpPr>
          <p:cNvPr id="257204" name="Rectangle 189"/>
          <p:cNvSpPr>
            <a:spLocks noChangeArrowheads="1"/>
          </p:cNvSpPr>
          <p:nvPr/>
        </p:nvSpPr>
        <p:spPr bwMode="auto">
          <a:xfrm>
            <a:off x="5291138" y="4370388"/>
            <a:ext cx="533400" cy="12223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a:rPr>
              <a:t>(8000 BCE)</a:t>
            </a:r>
            <a:endParaRPr lang="en-US">
              <a:solidFill>
                <a:srgbClr val="000000"/>
              </a:solidFill>
              <a:latin typeface="Arial"/>
            </a:endParaRPr>
          </a:p>
        </p:txBody>
      </p:sp>
      <p:sp>
        <p:nvSpPr>
          <p:cNvPr id="257205" name="Rectangle 190"/>
          <p:cNvSpPr>
            <a:spLocks noChangeArrowheads="1"/>
          </p:cNvSpPr>
          <p:nvPr/>
        </p:nvSpPr>
        <p:spPr bwMode="auto">
          <a:xfrm>
            <a:off x="7373938" y="3933825"/>
            <a:ext cx="407987" cy="122238"/>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a:rPr>
              <a:t>(206 AD)</a:t>
            </a:r>
            <a:endParaRPr lang="en-US">
              <a:solidFill>
                <a:srgbClr val="000000"/>
              </a:solidFill>
              <a:latin typeface="Arial"/>
            </a:endParaRPr>
          </a:p>
        </p:txBody>
      </p:sp>
      <p:sp>
        <p:nvSpPr>
          <p:cNvPr id="257206" name="Rectangle 191"/>
          <p:cNvSpPr>
            <a:spLocks noChangeArrowheads="1"/>
          </p:cNvSpPr>
          <p:nvPr/>
        </p:nvSpPr>
        <p:spPr bwMode="auto">
          <a:xfrm>
            <a:off x="6604000" y="4029075"/>
            <a:ext cx="709613" cy="122238"/>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a:rPr>
              <a:t> Tea (500 BCE)</a:t>
            </a:r>
            <a:endParaRPr lang="en-US">
              <a:solidFill>
                <a:srgbClr val="000000"/>
              </a:solidFill>
              <a:latin typeface="Arial"/>
            </a:endParaRPr>
          </a:p>
        </p:txBody>
      </p:sp>
      <p:sp>
        <p:nvSpPr>
          <p:cNvPr id="257207" name="Rectangle 192"/>
          <p:cNvSpPr>
            <a:spLocks noChangeArrowheads="1"/>
          </p:cNvSpPr>
          <p:nvPr/>
        </p:nvSpPr>
        <p:spPr bwMode="auto">
          <a:xfrm>
            <a:off x="6248400" y="3763963"/>
            <a:ext cx="1350963" cy="12223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a:rPr>
              <a:t> Brandy Distilled (1000-1500) </a:t>
            </a:r>
          </a:p>
        </p:txBody>
      </p:sp>
      <p:sp>
        <p:nvSpPr>
          <p:cNvPr id="257208" name="Rectangle 194"/>
          <p:cNvSpPr>
            <a:spLocks noChangeArrowheads="1"/>
          </p:cNvSpPr>
          <p:nvPr/>
        </p:nvSpPr>
        <p:spPr bwMode="auto">
          <a:xfrm>
            <a:off x="6704013" y="3476625"/>
            <a:ext cx="915987" cy="122238"/>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a:rPr>
              <a:t> Coffee (1300-1500)</a:t>
            </a:r>
            <a:endParaRPr lang="en-US">
              <a:solidFill>
                <a:srgbClr val="000000"/>
              </a:solidFill>
              <a:latin typeface="Arial"/>
            </a:endParaRPr>
          </a:p>
        </p:txBody>
      </p:sp>
      <p:sp>
        <p:nvSpPr>
          <p:cNvPr id="257209" name="Rectangle 195"/>
          <p:cNvSpPr>
            <a:spLocks noChangeArrowheads="1"/>
          </p:cNvSpPr>
          <p:nvPr/>
        </p:nvSpPr>
        <p:spPr bwMode="auto">
          <a:xfrm>
            <a:off x="6553200" y="3200400"/>
            <a:ext cx="1127125" cy="122238"/>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a:rPr>
              <a:t> Lemonade (1500-1600) </a:t>
            </a:r>
          </a:p>
        </p:txBody>
      </p:sp>
      <p:sp>
        <p:nvSpPr>
          <p:cNvPr id="257210" name="Rectangle 197"/>
          <p:cNvSpPr>
            <a:spLocks noChangeArrowheads="1"/>
          </p:cNvSpPr>
          <p:nvPr/>
        </p:nvSpPr>
        <p:spPr bwMode="auto">
          <a:xfrm>
            <a:off x="6781800" y="2925763"/>
            <a:ext cx="898525" cy="12223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a:rPr>
              <a:t> Liquor (1700-1800)</a:t>
            </a:r>
          </a:p>
        </p:txBody>
      </p:sp>
      <p:sp>
        <p:nvSpPr>
          <p:cNvPr id="257211" name="Rectangle 199"/>
          <p:cNvSpPr>
            <a:spLocks noChangeArrowheads="1"/>
          </p:cNvSpPr>
          <p:nvPr/>
        </p:nvSpPr>
        <p:spPr bwMode="auto">
          <a:xfrm>
            <a:off x="6623050" y="2640013"/>
            <a:ext cx="1057275" cy="12223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a:rPr>
              <a:t> Carbonation (1760-70)</a:t>
            </a:r>
            <a:endParaRPr lang="en-US">
              <a:solidFill>
                <a:srgbClr val="000000"/>
              </a:solidFill>
              <a:latin typeface="Arial"/>
            </a:endParaRPr>
          </a:p>
        </p:txBody>
      </p:sp>
      <p:sp>
        <p:nvSpPr>
          <p:cNvPr id="257212" name="Rectangle 200"/>
          <p:cNvSpPr>
            <a:spLocks noChangeArrowheads="1"/>
          </p:cNvSpPr>
          <p:nvPr/>
        </p:nvSpPr>
        <p:spPr bwMode="auto">
          <a:xfrm>
            <a:off x="6546850" y="2365375"/>
            <a:ext cx="1147763" cy="122238"/>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a:rPr>
              <a:t> Pasteurization (1860-64)</a:t>
            </a:r>
            <a:endParaRPr lang="en-US">
              <a:solidFill>
                <a:srgbClr val="000000"/>
              </a:solidFill>
              <a:latin typeface="Arial"/>
            </a:endParaRPr>
          </a:p>
        </p:txBody>
      </p:sp>
      <p:sp>
        <p:nvSpPr>
          <p:cNvPr id="257213" name="Rectangle 201"/>
          <p:cNvSpPr>
            <a:spLocks noChangeArrowheads="1"/>
          </p:cNvSpPr>
          <p:nvPr/>
        </p:nvSpPr>
        <p:spPr bwMode="auto">
          <a:xfrm>
            <a:off x="6878638" y="2089150"/>
            <a:ext cx="828675" cy="122238"/>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a:rPr>
              <a:t> Coca Cola (1886)</a:t>
            </a:r>
            <a:endParaRPr lang="en-US">
              <a:solidFill>
                <a:srgbClr val="000000"/>
              </a:solidFill>
              <a:latin typeface="Arial"/>
            </a:endParaRPr>
          </a:p>
        </p:txBody>
      </p:sp>
      <p:sp>
        <p:nvSpPr>
          <p:cNvPr id="257214" name="Rectangle 202"/>
          <p:cNvSpPr>
            <a:spLocks noChangeArrowheads="1"/>
          </p:cNvSpPr>
          <p:nvPr/>
        </p:nvSpPr>
        <p:spPr bwMode="auto">
          <a:xfrm>
            <a:off x="6399213" y="1754188"/>
            <a:ext cx="1295400" cy="244475"/>
          </a:xfrm>
          <a:prstGeom prst="rect">
            <a:avLst/>
          </a:prstGeom>
          <a:noFill/>
          <a:ln w="9525">
            <a:noFill/>
            <a:miter lim="800000"/>
            <a:headEnd/>
            <a:tailEnd/>
          </a:ln>
        </p:spPr>
        <p:txBody>
          <a:bodyPr wrap="none" lIns="0" tIns="0" rIns="0" bIns="0">
            <a:spAutoFit/>
          </a:bodyPr>
          <a:lstStyle/>
          <a:p>
            <a:pPr algn="ctr"/>
            <a:r>
              <a:rPr lang="en-US" sz="800">
                <a:solidFill>
                  <a:srgbClr val="000000"/>
                </a:solidFill>
                <a:latin typeface="Arial"/>
              </a:rPr>
              <a:t> US Milk Intake 45 gal/capita</a:t>
            </a:r>
          </a:p>
          <a:p>
            <a:pPr algn="ctr"/>
            <a:r>
              <a:rPr lang="en-US" sz="800">
                <a:solidFill>
                  <a:srgbClr val="000000"/>
                </a:solidFill>
                <a:latin typeface="Arial"/>
              </a:rPr>
              <a:t>(1945) </a:t>
            </a:r>
            <a:endParaRPr lang="en-US">
              <a:solidFill>
                <a:srgbClr val="000000"/>
              </a:solidFill>
              <a:latin typeface="Arial"/>
            </a:endParaRPr>
          </a:p>
        </p:txBody>
      </p:sp>
      <p:sp>
        <p:nvSpPr>
          <p:cNvPr id="257215" name="Rectangle 204"/>
          <p:cNvSpPr>
            <a:spLocks noChangeArrowheads="1"/>
          </p:cNvSpPr>
          <p:nvPr/>
        </p:nvSpPr>
        <p:spPr bwMode="auto">
          <a:xfrm>
            <a:off x="6438900" y="1524000"/>
            <a:ext cx="1255713" cy="122238"/>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a:rPr>
              <a:t> Juice Concentrates (1945) </a:t>
            </a:r>
          </a:p>
        </p:txBody>
      </p:sp>
      <p:sp>
        <p:nvSpPr>
          <p:cNvPr id="257216" name="Rectangle 206"/>
          <p:cNvSpPr>
            <a:spLocks noChangeArrowheads="1"/>
          </p:cNvSpPr>
          <p:nvPr/>
        </p:nvSpPr>
        <p:spPr bwMode="auto">
          <a:xfrm>
            <a:off x="6248400" y="1203325"/>
            <a:ext cx="1446213" cy="24447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a:rPr>
              <a:t> US Coffee Intake 46 gal/capita </a:t>
            </a:r>
          </a:p>
          <a:p>
            <a:r>
              <a:rPr lang="en-US" sz="800">
                <a:solidFill>
                  <a:srgbClr val="000000"/>
                </a:solidFill>
                <a:latin typeface="Arial"/>
              </a:rPr>
              <a:t>(1946) </a:t>
            </a:r>
            <a:endParaRPr lang="en-US">
              <a:solidFill>
                <a:srgbClr val="000000"/>
              </a:solidFill>
              <a:latin typeface="Arial"/>
            </a:endParaRPr>
          </a:p>
        </p:txBody>
      </p:sp>
      <p:sp>
        <p:nvSpPr>
          <p:cNvPr id="257217" name="Rectangle 208"/>
          <p:cNvSpPr>
            <a:spLocks noChangeArrowheads="1"/>
          </p:cNvSpPr>
          <p:nvPr/>
        </p:nvSpPr>
        <p:spPr bwMode="auto">
          <a:xfrm>
            <a:off x="6356350" y="914400"/>
            <a:ext cx="1355725" cy="24447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a:rPr>
              <a:t>US Soda Intake 52/gal/capita </a:t>
            </a:r>
          </a:p>
          <a:p>
            <a:r>
              <a:rPr lang="en-US" sz="800">
                <a:solidFill>
                  <a:srgbClr val="000000"/>
                </a:solidFill>
                <a:latin typeface="Arial"/>
              </a:rPr>
              <a:t>(2004) </a:t>
            </a:r>
          </a:p>
        </p:txBody>
      </p:sp>
      <p:pic>
        <p:nvPicPr>
          <p:cNvPr id="145484" name="Picture 76" descr="man1"/>
          <p:cNvPicPr>
            <a:picLocks noChangeAspect="1" noChangeArrowheads="1"/>
          </p:cNvPicPr>
          <p:nvPr/>
        </p:nvPicPr>
        <p:blipFill>
          <a:blip r:embed="rId2" cstate="print"/>
          <a:srcRect/>
          <a:stretch>
            <a:fillRect/>
          </a:stretch>
        </p:blipFill>
        <p:spPr bwMode="auto">
          <a:xfrm>
            <a:off x="766763" y="5776913"/>
            <a:ext cx="877887" cy="928687"/>
          </a:xfrm>
          <a:prstGeom prst="rect">
            <a:avLst/>
          </a:prstGeom>
          <a:noFill/>
          <a:ln w="9525">
            <a:noFill/>
            <a:miter lim="800000"/>
            <a:headEnd/>
            <a:tailEnd/>
          </a:ln>
        </p:spPr>
      </p:pic>
      <p:pic>
        <p:nvPicPr>
          <p:cNvPr id="145485" name="Picture 77" descr="man 2"/>
          <p:cNvPicPr>
            <a:picLocks noChangeAspect="1" noChangeArrowheads="1"/>
          </p:cNvPicPr>
          <p:nvPr/>
        </p:nvPicPr>
        <p:blipFill>
          <a:blip r:embed="rId3" cstate="print"/>
          <a:srcRect/>
          <a:stretch>
            <a:fillRect/>
          </a:stretch>
        </p:blipFill>
        <p:spPr bwMode="auto">
          <a:xfrm>
            <a:off x="1663700" y="5343525"/>
            <a:ext cx="887413" cy="1362075"/>
          </a:xfrm>
          <a:prstGeom prst="rect">
            <a:avLst/>
          </a:prstGeom>
          <a:noFill/>
          <a:ln w="9525">
            <a:noFill/>
            <a:miter lim="800000"/>
            <a:headEnd/>
            <a:tailEnd/>
          </a:ln>
        </p:spPr>
      </p:pic>
      <p:pic>
        <p:nvPicPr>
          <p:cNvPr id="145486" name="Picture 78" descr="man3"/>
          <p:cNvPicPr>
            <a:picLocks noChangeAspect="1" noChangeArrowheads="1"/>
          </p:cNvPicPr>
          <p:nvPr/>
        </p:nvPicPr>
        <p:blipFill>
          <a:blip r:embed="rId4" cstate="print"/>
          <a:srcRect/>
          <a:stretch>
            <a:fillRect/>
          </a:stretch>
        </p:blipFill>
        <p:spPr bwMode="auto">
          <a:xfrm>
            <a:off x="2549525" y="5122863"/>
            <a:ext cx="722313" cy="1582737"/>
          </a:xfrm>
          <a:prstGeom prst="rect">
            <a:avLst/>
          </a:prstGeom>
          <a:noFill/>
          <a:ln w="9525">
            <a:noFill/>
            <a:miter lim="800000"/>
            <a:headEnd/>
            <a:tailEnd/>
          </a:ln>
        </p:spPr>
      </p:pic>
      <p:pic>
        <p:nvPicPr>
          <p:cNvPr id="145487" name="Picture 79" descr="man5"/>
          <p:cNvPicPr>
            <a:picLocks noChangeAspect="1" noChangeArrowheads="1"/>
          </p:cNvPicPr>
          <p:nvPr/>
        </p:nvPicPr>
        <p:blipFill>
          <a:blip r:embed="rId5" cstate="print"/>
          <a:srcRect/>
          <a:stretch>
            <a:fillRect/>
          </a:stretch>
        </p:blipFill>
        <p:spPr bwMode="auto">
          <a:xfrm>
            <a:off x="5778500" y="4773613"/>
            <a:ext cx="904875" cy="1931987"/>
          </a:xfrm>
          <a:prstGeom prst="rect">
            <a:avLst/>
          </a:prstGeom>
          <a:noFill/>
          <a:ln w="9525">
            <a:noFill/>
            <a:miter lim="800000"/>
            <a:headEnd/>
            <a:tailEnd/>
          </a:ln>
        </p:spPr>
      </p:pic>
      <p:pic>
        <p:nvPicPr>
          <p:cNvPr id="145488" name="Picture 80" descr="man6"/>
          <p:cNvPicPr>
            <a:picLocks noChangeAspect="1" noChangeArrowheads="1"/>
          </p:cNvPicPr>
          <p:nvPr/>
        </p:nvPicPr>
        <p:blipFill>
          <a:blip r:embed="rId6" cstate="print"/>
          <a:srcRect/>
          <a:stretch>
            <a:fillRect/>
          </a:stretch>
        </p:blipFill>
        <p:spPr bwMode="auto">
          <a:xfrm>
            <a:off x="7988300" y="4876800"/>
            <a:ext cx="850900" cy="1828800"/>
          </a:xfrm>
          <a:prstGeom prst="rect">
            <a:avLst/>
          </a:prstGeom>
          <a:noFill/>
          <a:ln w="9525">
            <a:noFill/>
            <a:miter lim="800000"/>
            <a:headEnd/>
            <a:tailEnd/>
          </a:ln>
        </p:spPr>
      </p:pic>
      <p:pic>
        <p:nvPicPr>
          <p:cNvPr id="145489" name="Picture 81" descr="man4"/>
          <p:cNvPicPr>
            <a:picLocks noChangeAspect="1" noChangeArrowheads="1"/>
          </p:cNvPicPr>
          <p:nvPr/>
        </p:nvPicPr>
        <p:blipFill>
          <a:blip r:embed="rId7" cstate="print"/>
          <a:srcRect/>
          <a:stretch>
            <a:fillRect/>
          </a:stretch>
        </p:blipFill>
        <p:spPr bwMode="auto">
          <a:xfrm>
            <a:off x="3959225" y="4953000"/>
            <a:ext cx="904875" cy="1752600"/>
          </a:xfrm>
          <a:prstGeom prst="rect">
            <a:avLst/>
          </a:prstGeom>
          <a:noFill/>
          <a:ln w="9525">
            <a:noFill/>
            <a:miter lim="800000"/>
            <a:headEnd/>
            <a:tailEnd/>
          </a:ln>
        </p:spPr>
      </p:pic>
    </p:spTree>
    <p:extLst>
      <p:ext uri="{BB962C8B-B14F-4D97-AF65-F5344CB8AC3E}">
        <p14:creationId xmlns:p14="http://schemas.microsoft.com/office/powerpoint/2010/main" val="212473775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145484"/>
                                        </p:tgtEl>
                                        <p:attrNameLst>
                                          <p:attrName>style.visibility</p:attrName>
                                        </p:attrNameLst>
                                      </p:cBhvr>
                                      <p:to>
                                        <p:strVal val="visible"/>
                                      </p:to>
                                    </p:set>
                                    <p:anim calcmode="lin" valueType="num">
                                      <p:cBhvr additive="base">
                                        <p:cTn id="7" dur="1000" fill="hold"/>
                                        <p:tgtEl>
                                          <p:spTgt spid="145484"/>
                                        </p:tgtEl>
                                        <p:attrNameLst>
                                          <p:attrName>ppt_x</p:attrName>
                                        </p:attrNameLst>
                                      </p:cBhvr>
                                      <p:tavLst>
                                        <p:tav tm="0">
                                          <p:val>
                                            <p:strVal val="0-#ppt_w/2"/>
                                          </p:val>
                                        </p:tav>
                                        <p:tav tm="100000">
                                          <p:val>
                                            <p:strVal val="#ppt_x"/>
                                          </p:val>
                                        </p:tav>
                                      </p:tavLst>
                                    </p:anim>
                                    <p:anim calcmode="lin" valueType="num">
                                      <p:cBhvr additive="base">
                                        <p:cTn id="8" dur="1000" fill="hold"/>
                                        <p:tgtEl>
                                          <p:spTgt spid="14548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1000"/>
                                  </p:stCondLst>
                                  <p:childTnLst>
                                    <p:set>
                                      <p:cBhvr>
                                        <p:cTn id="11" dur="1" fill="hold">
                                          <p:stCondLst>
                                            <p:cond delay="0"/>
                                          </p:stCondLst>
                                        </p:cTn>
                                        <p:tgtEl>
                                          <p:spTgt spid="145485"/>
                                        </p:tgtEl>
                                        <p:attrNameLst>
                                          <p:attrName>style.visibility</p:attrName>
                                        </p:attrNameLst>
                                      </p:cBhvr>
                                      <p:to>
                                        <p:strVal val="visible"/>
                                      </p:to>
                                    </p:set>
                                    <p:anim calcmode="lin" valueType="num">
                                      <p:cBhvr additive="base">
                                        <p:cTn id="12" dur="1000" fill="hold"/>
                                        <p:tgtEl>
                                          <p:spTgt spid="145485"/>
                                        </p:tgtEl>
                                        <p:attrNameLst>
                                          <p:attrName>ppt_x</p:attrName>
                                        </p:attrNameLst>
                                      </p:cBhvr>
                                      <p:tavLst>
                                        <p:tav tm="0">
                                          <p:val>
                                            <p:strVal val="0-#ppt_w/2"/>
                                          </p:val>
                                        </p:tav>
                                        <p:tav tm="100000">
                                          <p:val>
                                            <p:strVal val="#ppt_x"/>
                                          </p:val>
                                        </p:tav>
                                      </p:tavLst>
                                    </p:anim>
                                    <p:anim calcmode="lin" valueType="num">
                                      <p:cBhvr additive="base">
                                        <p:cTn id="13" dur="1000" fill="hold"/>
                                        <p:tgtEl>
                                          <p:spTgt spid="145485"/>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nodeType="afterEffect">
                                  <p:stCondLst>
                                    <p:cond delay="1000"/>
                                  </p:stCondLst>
                                  <p:childTnLst>
                                    <p:set>
                                      <p:cBhvr>
                                        <p:cTn id="16" dur="1" fill="hold">
                                          <p:stCondLst>
                                            <p:cond delay="0"/>
                                          </p:stCondLst>
                                        </p:cTn>
                                        <p:tgtEl>
                                          <p:spTgt spid="145486"/>
                                        </p:tgtEl>
                                        <p:attrNameLst>
                                          <p:attrName>style.visibility</p:attrName>
                                        </p:attrNameLst>
                                      </p:cBhvr>
                                      <p:to>
                                        <p:strVal val="visible"/>
                                      </p:to>
                                    </p:set>
                                    <p:anim calcmode="lin" valueType="num">
                                      <p:cBhvr additive="base">
                                        <p:cTn id="17" dur="1000" fill="hold"/>
                                        <p:tgtEl>
                                          <p:spTgt spid="145486"/>
                                        </p:tgtEl>
                                        <p:attrNameLst>
                                          <p:attrName>ppt_x</p:attrName>
                                        </p:attrNameLst>
                                      </p:cBhvr>
                                      <p:tavLst>
                                        <p:tav tm="0">
                                          <p:val>
                                            <p:strVal val="0-#ppt_w/2"/>
                                          </p:val>
                                        </p:tav>
                                        <p:tav tm="100000">
                                          <p:val>
                                            <p:strVal val="#ppt_x"/>
                                          </p:val>
                                        </p:tav>
                                      </p:tavLst>
                                    </p:anim>
                                    <p:anim calcmode="lin" valueType="num">
                                      <p:cBhvr additive="base">
                                        <p:cTn id="18" dur="1000" fill="hold"/>
                                        <p:tgtEl>
                                          <p:spTgt spid="145486"/>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8" fill="hold" nodeType="afterEffect">
                                  <p:stCondLst>
                                    <p:cond delay="1000"/>
                                  </p:stCondLst>
                                  <p:childTnLst>
                                    <p:set>
                                      <p:cBhvr>
                                        <p:cTn id="21" dur="1" fill="hold">
                                          <p:stCondLst>
                                            <p:cond delay="0"/>
                                          </p:stCondLst>
                                        </p:cTn>
                                        <p:tgtEl>
                                          <p:spTgt spid="145489"/>
                                        </p:tgtEl>
                                        <p:attrNameLst>
                                          <p:attrName>style.visibility</p:attrName>
                                        </p:attrNameLst>
                                      </p:cBhvr>
                                      <p:to>
                                        <p:strVal val="visible"/>
                                      </p:to>
                                    </p:set>
                                    <p:anim calcmode="lin" valueType="num">
                                      <p:cBhvr additive="base">
                                        <p:cTn id="22" dur="1000" fill="hold"/>
                                        <p:tgtEl>
                                          <p:spTgt spid="145489"/>
                                        </p:tgtEl>
                                        <p:attrNameLst>
                                          <p:attrName>ppt_x</p:attrName>
                                        </p:attrNameLst>
                                      </p:cBhvr>
                                      <p:tavLst>
                                        <p:tav tm="0">
                                          <p:val>
                                            <p:strVal val="0-#ppt_w/2"/>
                                          </p:val>
                                        </p:tav>
                                        <p:tav tm="100000">
                                          <p:val>
                                            <p:strVal val="#ppt_x"/>
                                          </p:val>
                                        </p:tav>
                                      </p:tavLst>
                                    </p:anim>
                                    <p:anim calcmode="lin" valueType="num">
                                      <p:cBhvr additive="base">
                                        <p:cTn id="23" dur="1000" fill="hold"/>
                                        <p:tgtEl>
                                          <p:spTgt spid="145489"/>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8" fill="hold" nodeType="afterEffect">
                                  <p:stCondLst>
                                    <p:cond delay="1000"/>
                                  </p:stCondLst>
                                  <p:childTnLst>
                                    <p:set>
                                      <p:cBhvr>
                                        <p:cTn id="26" dur="1" fill="hold">
                                          <p:stCondLst>
                                            <p:cond delay="0"/>
                                          </p:stCondLst>
                                        </p:cTn>
                                        <p:tgtEl>
                                          <p:spTgt spid="145487"/>
                                        </p:tgtEl>
                                        <p:attrNameLst>
                                          <p:attrName>style.visibility</p:attrName>
                                        </p:attrNameLst>
                                      </p:cBhvr>
                                      <p:to>
                                        <p:strVal val="visible"/>
                                      </p:to>
                                    </p:set>
                                    <p:anim calcmode="lin" valueType="num">
                                      <p:cBhvr additive="base">
                                        <p:cTn id="27" dur="1000" fill="hold"/>
                                        <p:tgtEl>
                                          <p:spTgt spid="145487"/>
                                        </p:tgtEl>
                                        <p:attrNameLst>
                                          <p:attrName>ppt_x</p:attrName>
                                        </p:attrNameLst>
                                      </p:cBhvr>
                                      <p:tavLst>
                                        <p:tav tm="0">
                                          <p:val>
                                            <p:strVal val="0-#ppt_w/2"/>
                                          </p:val>
                                        </p:tav>
                                        <p:tav tm="100000">
                                          <p:val>
                                            <p:strVal val="#ppt_x"/>
                                          </p:val>
                                        </p:tav>
                                      </p:tavLst>
                                    </p:anim>
                                    <p:anim calcmode="lin" valueType="num">
                                      <p:cBhvr additive="base">
                                        <p:cTn id="28" dur="1000" fill="hold"/>
                                        <p:tgtEl>
                                          <p:spTgt spid="145487"/>
                                        </p:tgtEl>
                                        <p:attrNameLst>
                                          <p:attrName>ppt_y</p:attrName>
                                        </p:attrNameLst>
                                      </p:cBhvr>
                                      <p:tavLst>
                                        <p:tav tm="0">
                                          <p:val>
                                            <p:strVal val="#ppt_y"/>
                                          </p:val>
                                        </p:tav>
                                        <p:tav tm="100000">
                                          <p:val>
                                            <p:strVal val="#ppt_y"/>
                                          </p:val>
                                        </p:tav>
                                      </p:tavLst>
                                    </p:anim>
                                  </p:childTnLst>
                                </p:cTn>
                              </p:par>
                            </p:childTnLst>
                          </p:cTn>
                        </p:par>
                        <p:par>
                          <p:cTn id="29" fill="hold">
                            <p:stCondLst>
                              <p:cond delay="10000"/>
                            </p:stCondLst>
                            <p:childTnLst>
                              <p:par>
                                <p:cTn id="30" presetID="2" presetClass="entr" presetSubtype="8" fill="hold" nodeType="afterEffect">
                                  <p:stCondLst>
                                    <p:cond delay="1000"/>
                                  </p:stCondLst>
                                  <p:childTnLst>
                                    <p:set>
                                      <p:cBhvr>
                                        <p:cTn id="31" dur="1" fill="hold">
                                          <p:stCondLst>
                                            <p:cond delay="0"/>
                                          </p:stCondLst>
                                        </p:cTn>
                                        <p:tgtEl>
                                          <p:spTgt spid="145488"/>
                                        </p:tgtEl>
                                        <p:attrNameLst>
                                          <p:attrName>style.visibility</p:attrName>
                                        </p:attrNameLst>
                                      </p:cBhvr>
                                      <p:to>
                                        <p:strVal val="visible"/>
                                      </p:to>
                                    </p:set>
                                    <p:anim calcmode="lin" valueType="num">
                                      <p:cBhvr additive="base">
                                        <p:cTn id="32" dur="1000" fill="hold"/>
                                        <p:tgtEl>
                                          <p:spTgt spid="145488"/>
                                        </p:tgtEl>
                                        <p:attrNameLst>
                                          <p:attrName>ppt_x</p:attrName>
                                        </p:attrNameLst>
                                      </p:cBhvr>
                                      <p:tavLst>
                                        <p:tav tm="0">
                                          <p:val>
                                            <p:strVal val="0-#ppt_w/2"/>
                                          </p:val>
                                        </p:tav>
                                        <p:tav tm="100000">
                                          <p:val>
                                            <p:strVal val="#ppt_x"/>
                                          </p:val>
                                        </p:tav>
                                      </p:tavLst>
                                    </p:anim>
                                    <p:anim calcmode="lin" valueType="num">
                                      <p:cBhvr additive="base">
                                        <p:cTn id="33" dur="1000" fill="hold"/>
                                        <p:tgtEl>
                                          <p:spTgt spid="1454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684" y="146368"/>
            <a:ext cx="7830633" cy="846034"/>
          </a:xfrm>
        </p:spPr>
        <p:txBody>
          <a:bodyPr>
            <a:normAutofit/>
          </a:bodyPr>
          <a:lstStyle/>
          <a:p>
            <a:r>
              <a:rPr lang="en-US" sz="2000" b="0" dirty="0" smtClean="0">
                <a:latin typeface="Arial" panose="020B0604020202020204" pitchFamily="34" charset="0"/>
                <a:cs typeface="Arial" panose="020B0604020202020204" pitchFamily="34" charset="0"/>
              </a:rPr>
              <a:t>Trends in Diet Beverage US among US Children(2-18), 1977-2008</a:t>
            </a:r>
            <a:endParaRPr lang="en-US" sz="2000" b="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742160"/>
              </p:ext>
            </p:extLst>
          </p:nvPr>
        </p:nvGraphicFramePr>
        <p:xfrm>
          <a:off x="1447798" y="1017587"/>
          <a:ext cx="6248404" cy="4354515"/>
        </p:xfrm>
        <a:graphic>
          <a:graphicData uri="http://schemas.openxmlformats.org/drawingml/2006/table">
            <a:tbl>
              <a:tblPr firstRow="1" bandRow="1">
                <a:tableStyleId>{5C22544A-7EE6-4342-B048-85BDC9FD1C3A}</a:tableStyleId>
              </a:tblPr>
              <a:tblGrid>
                <a:gridCol w="1562101"/>
                <a:gridCol w="1562101"/>
                <a:gridCol w="1562101"/>
                <a:gridCol w="1562101"/>
              </a:tblGrid>
              <a:tr h="792571">
                <a:tc>
                  <a:txBody>
                    <a:bodyPr/>
                    <a:lstStyle/>
                    <a:p>
                      <a:pPr marL="0" marR="0" algn="ctr">
                        <a:lnSpc>
                          <a:spcPct val="115000"/>
                        </a:lnSpc>
                        <a:spcBef>
                          <a:spcPts val="0"/>
                        </a:spcBef>
                        <a:spcAft>
                          <a:spcPts val="0"/>
                        </a:spcAft>
                      </a:pPr>
                      <a:r>
                        <a:rPr lang="en-US" sz="2000" b="0" dirty="0">
                          <a:solidFill>
                            <a:schemeClr val="tx1"/>
                          </a:solidFill>
                          <a:latin typeface="+mj-lt"/>
                          <a:ea typeface="Times New Roman"/>
                        </a:rPr>
                        <a:t>Year</a:t>
                      </a:r>
                    </a:p>
                  </a:txBody>
                  <a:tcPr marL="68554" marR="68554" marT="0" marB="0" anchor="ctr"/>
                </a:tc>
                <a:tc>
                  <a:txBody>
                    <a:bodyPr/>
                    <a:lstStyle/>
                    <a:p>
                      <a:pPr marL="0" marR="0" algn="ctr">
                        <a:lnSpc>
                          <a:spcPct val="115000"/>
                        </a:lnSpc>
                        <a:spcBef>
                          <a:spcPts val="0"/>
                        </a:spcBef>
                        <a:spcAft>
                          <a:spcPts val="0"/>
                        </a:spcAft>
                      </a:pPr>
                      <a:r>
                        <a:rPr lang="en-US" sz="2000" b="0" dirty="0">
                          <a:solidFill>
                            <a:schemeClr val="tx1"/>
                          </a:solidFill>
                          <a:latin typeface="+mj-lt"/>
                          <a:ea typeface="Times New Roman"/>
                        </a:rPr>
                        <a:t>Grams per capita</a:t>
                      </a:r>
                    </a:p>
                  </a:txBody>
                  <a:tcPr marL="68554" marR="68554" marT="0" marB="0" anchor="ctr"/>
                </a:tc>
                <a:tc>
                  <a:txBody>
                    <a:bodyPr/>
                    <a:lstStyle/>
                    <a:p>
                      <a:pPr marL="0" marR="0" algn="ctr">
                        <a:lnSpc>
                          <a:spcPct val="115000"/>
                        </a:lnSpc>
                        <a:spcBef>
                          <a:spcPts val="0"/>
                        </a:spcBef>
                        <a:spcAft>
                          <a:spcPts val="0"/>
                        </a:spcAft>
                      </a:pPr>
                      <a:r>
                        <a:rPr lang="en-US" sz="2000" b="0" dirty="0">
                          <a:solidFill>
                            <a:schemeClr val="tx1"/>
                          </a:solidFill>
                          <a:latin typeface="+mj-lt"/>
                          <a:ea typeface="Times New Roman"/>
                        </a:rPr>
                        <a:t>% of pop. Consuming</a:t>
                      </a:r>
                    </a:p>
                  </a:txBody>
                  <a:tcPr marL="68554" marR="68554" marT="0" marB="0" anchor="ctr"/>
                </a:tc>
                <a:tc>
                  <a:txBody>
                    <a:bodyPr/>
                    <a:lstStyle/>
                    <a:p>
                      <a:pPr marL="0" marR="0" algn="ctr">
                        <a:lnSpc>
                          <a:spcPct val="115000"/>
                        </a:lnSpc>
                        <a:spcBef>
                          <a:spcPts val="0"/>
                        </a:spcBef>
                        <a:spcAft>
                          <a:spcPts val="0"/>
                        </a:spcAft>
                      </a:pPr>
                      <a:r>
                        <a:rPr lang="en-US" sz="2000" b="0" dirty="0" smtClean="0">
                          <a:solidFill>
                            <a:schemeClr val="tx1"/>
                          </a:solidFill>
                          <a:latin typeface="+mj-lt"/>
                          <a:ea typeface="Times New Roman"/>
                        </a:rPr>
                        <a:t>mL </a:t>
                      </a:r>
                      <a:r>
                        <a:rPr lang="en-US" sz="2000" b="0" dirty="0">
                          <a:solidFill>
                            <a:schemeClr val="tx1"/>
                          </a:solidFill>
                          <a:latin typeface="+mj-lt"/>
                          <a:ea typeface="Times New Roman"/>
                        </a:rPr>
                        <a:t>per consumer</a:t>
                      </a:r>
                    </a:p>
                  </a:txBody>
                  <a:tcPr marL="68554" marR="68554" marT="0" marB="0" anchor="ctr"/>
                </a:tc>
              </a:tr>
              <a:tr h="445243">
                <a:tc>
                  <a:txBody>
                    <a:bodyPr/>
                    <a:lstStyle/>
                    <a:p>
                      <a:pPr marL="0" marR="0" algn="l">
                        <a:lnSpc>
                          <a:spcPct val="115000"/>
                        </a:lnSpc>
                        <a:spcBef>
                          <a:spcPts val="0"/>
                        </a:spcBef>
                        <a:spcAft>
                          <a:spcPts val="0"/>
                        </a:spcAft>
                      </a:pPr>
                      <a:r>
                        <a:rPr lang="en-US" sz="1800" b="0" dirty="0">
                          <a:latin typeface="+mj-lt"/>
                          <a:ea typeface="Times New Roman"/>
                        </a:rPr>
                        <a:t>1977</a:t>
                      </a:r>
                    </a:p>
                  </a:txBody>
                  <a:tcPr marL="182880" marR="45702" anchor="ctr"/>
                </a:tc>
                <a:tc>
                  <a:txBody>
                    <a:bodyPr/>
                    <a:lstStyle/>
                    <a:p>
                      <a:pPr algn="ctr" fontAlgn="b"/>
                      <a:r>
                        <a:rPr lang="en-US" sz="2000" b="0" i="0" u="none" strike="noStrike">
                          <a:solidFill>
                            <a:srgbClr val="000000"/>
                          </a:solidFill>
                          <a:latin typeface="+mj-lt"/>
                        </a:rPr>
                        <a:t>11</a:t>
                      </a:r>
                    </a:p>
                  </a:txBody>
                  <a:tcPr marL="9525" marR="9525" marT="9525" marB="0" anchor="ctr"/>
                </a:tc>
                <a:tc>
                  <a:txBody>
                    <a:bodyPr/>
                    <a:lstStyle/>
                    <a:p>
                      <a:pPr algn="ctr" fontAlgn="b"/>
                      <a:r>
                        <a:rPr lang="en-US" sz="2000" b="0" i="0" u="none" strike="noStrike">
                          <a:solidFill>
                            <a:srgbClr val="000000"/>
                          </a:solidFill>
                          <a:latin typeface="+mj-lt"/>
                        </a:rPr>
                        <a:t>4.9</a:t>
                      </a:r>
                    </a:p>
                  </a:txBody>
                  <a:tcPr marL="9525" marR="9525" marT="9525" marB="0" anchor="ctr"/>
                </a:tc>
                <a:tc>
                  <a:txBody>
                    <a:bodyPr/>
                    <a:lstStyle/>
                    <a:p>
                      <a:pPr algn="ctr" fontAlgn="b"/>
                      <a:r>
                        <a:rPr lang="en-US" sz="2000" b="0" i="0" u="none" strike="noStrike">
                          <a:solidFill>
                            <a:srgbClr val="000000"/>
                          </a:solidFill>
                          <a:latin typeface="+mj-lt"/>
                        </a:rPr>
                        <a:t>226</a:t>
                      </a:r>
                    </a:p>
                  </a:txBody>
                  <a:tcPr marL="9525" marR="9525" marT="9525" marB="0" anchor="ctr"/>
                </a:tc>
              </a:tr>
              <a:tr h="445243">
                <a:tc>
                  <a:txBody>
                    <a:bodyPr/>
                    <a:lstStyle/>
                    <a:p>
                      <a:pPr marL="0" marR="0" algn="l">
                        <a:lnSpc>
                          <a:spcPct val="115000"/>
                        </a:lnSpc>
                        <a:spcBef>
                          <a:spcPts val="0"/>
                        </a:spcBef>
                        <a:spcAft>
                          <a:spcPts val="0"/>
                        </a:spcAft>
                      </a:pPr>
                      <a:r>
                        <a:rPr lang="en-US" sz="1800" b="0" dirty="0">
                          <a:latin typeface="+mj-lt"/>
                          <a:ea typeface="Times New Roman"/>
                        </a:rPr>
                        <a:t>1989-91</a:t>
                      </a:r>
                    </a:p>
                  </a:txBody>
                  <a:tcPr marL="182880" marR="45702" anchor="ctr"/>
                </a:tc>
                <a:tc>
                  <a:txBody>
                    <a:bodyPr/>
                    <a:lstStyle/>
                    <a:p>
                      <a:pPr algn="ctr" fontAlgn="b"/>
                      <a:r>
                        <a:rPr lang="en-US" sz="2000" b="0" i="0" u="none" strike="noStrike">
                          <a:solidFill>
                            <a:srgbClr val="000000"/>
                          </a:solidFill>
                          <a:latin typeface="+mj-lt"/>
                        </a:rPr>
                        <a:t>17</a:t>
                      </a:r>
                    </a:p>
                  </a:txBody>
                  <a:tcPr marL="9525" marR="9525" marT="9525" marB="0" anchor="ctr"/>
                </a:tc>
                <a:tc>
                  <a:txBody>
                    <a:bodyPr/>
                    <a:lstStyle/>
                    <a:p>
                      <a:pPr algn="ctr" fontAlgn="b"/>
                      <a:r>
                        <a:rPr lang="en-US" sz="2000" b="0" i="0" u="none" strike="noStrike">
                          <a:solidFill>
                            <a:srgbClr val="000000"/>
                          </a:solidFill>
                          <a:latin typeface="+mj-lt"/>
                        </a:rPr>
                        <a:t>6.1</a:t>
                      </a:r>
                    </a:p>
                  </a:txBody>
                  <a:tcPr marL="9525" marR="9525" marT="9525" marB="0" anchor="ctr"/>
                </a:tc>
                <a:tc>
                  <a:txBody>
                    <a:bodyPr/>
                    <a:lstStyle/>
                    <a:p>
                      <a:pPr algn="ctr" fontAlgn="b"/>
                      <a:r>
                        <a:rPr lang="en-US" sz="2000" b="0" i="0" u="none" strike="noStrike">
                          <a:solidFill>
                            <a:srgbClr val="000000"/>
                          </a:solidFill>
                          <a:latin typeface="+mj-lt"/>
                        </a:rPr>
                        <a:t>276</a:t>
                      </a:r>
                    </a:p>
                  </a:txBody>
                  <a:tcPr marL="9525" marR="9525" marT="9525" marB="0" anchor="ctr"/>
                </a:tc>
              </a:tr>
              <a:tr h="445243">
                <a:tc>
                  <a:txBody>
                    <a:bodyPr/>
                    <a:lstStyle/>
                    <a:p>
                      <a:pPr marL="0" marR="0" algn="l">
                        <a:lnSpc>
                          <a:spcPct val="115000"/>
                        </a:lnSpc>
                        <a:spcBef>
                          <a:spcPts val="0"/>
                        </a:spcBef>
                        <a:spcAft>
                          <a:spcPts val="0"/>
                        </a:spcAft>
                      </a:pPr>
                      <a:r>
                        <a:rPr lang="en-US" sz="1800" b="0" dirty="0" smtClean="0">
                          <a:latin typeface="+mj-lt"/>
                          <a:ea typeface="Times New Roman"/>
                        </a:rPr>
                        <a:t>1994-98</a:t>
                      </a:r>
                      <a:endParaRPr lang="en-US" sz="1800" b="0" dirty="0">
                        <a:latin typeface="+mj-lt"/>
                        <a:ea typeface="Times New Roman"/>
                      </a:endParaRPr>
                    </a:p>
                  </a:txBody>
                  <a:tcPr marL="182880" marR="45702" anchor="ctr"/>
                </a:tc>
                <a:tc>
                  <a:txBody>
                    <a:bodyPr/>
                    <a:lstStyle/>
                    <a:p>
                      <a:pPr algn="ctr" fontAlgn="b"/>
                      <a:r>
                        <a:rPr lang="en-US" sz="2000" b="0" i="0" u="none" strike="noStrike" dirty="0">
                          <a:solidFill>
                            <a:srgbClr val="000000"/>
                          </a:solidFill>
                          <a:latin typeface="+mj-lt"/>
                        </a:rPr>
                        <a:t>33</a:t>
                      </a:r>
                    </a:p>
                  </a:txBody>
                  <a:tcPr marL="9525" marR="9525" marT="9525" marB="0" anchor="ctr"/>
                </a:tc>
                <a:tc>
                  <a:txBody>
                    <a:bodyPr/>
                    <a:lstStyle/>
                    <a:p>
                      <a:pPr algn="ctr" fontAlgn="b"/>
                      <a:r>
                        <a:rPr lang="en-US" sz="2000" b="0" i="0" u="none" strike="noStrike">
                          <a:solidFill>
                            <a:srgbClr val="000000"/>
                          </a:solidFill>
                          <a:latin typeface="+mj-lt"/>
                        </a:rPr>
                        <a:t>12.0</a:t>
                      </a:r>
                    </a:p>
                  </a:txBody>
                  <a:tcPr marL="9525" marR="9525" marT="9525" marB="0" anchor="ctr"/>
                </a:tc>
                <a:tc>
                  <a:txBody>
                    <a:bodyPr/>
                    <a:lstStyle/>
                    <a:p>
                      <a:pPr algn="ctr" fontAlgn="b"/>
                      <a:r>
                        <a:rPr lang="en-US" sz="2000" b="0" i="0" u="none" strike="noStrike">
                          <a:solidFill>
                            <a:srgbClr val="000000"/>
                          </a:solidFill>
                          <a:latin typeface="+mj-lt"/>
                        </a:rPr>
                        <a:t>278</a:t>
                      </a:r>
                    </a:p>
                  </a:txBody>
                  <a:tcPr marL="9525" marR="9525" marT="9525" marB="0" anchor="ctr"/>
                </a:tc>
              </a:tr>
              <a:tr h="445243">
                <a:tc>
                  <a:txBody>
                    <a:bodyPr/>
                    <a:lstStyle/>
                    <a:p>
                      <a:pPr marL="0" marR="0" algn="l">
                        <a:lnSpc>
                          <a:spcPct val="115000"/>
                        </a:lnSpc>
                        <a:spcBef>
                          <a:spcPts val="0"/>
                        </a:spcBef>
                        <a:spcAft>
                          <a:spcPts val="0"/>
                        </a:spcAft>
                      </a:pPr>
                      <a:r>
                        <a:rPr lang="en-US" sz="1800" b="0" dirty="0">
                          <a:latin typeface="+mj-lt"/>
                          <a:ea typeface="Times New Roman"/>
                        </a:rPr>
                        <a:t>2003-2004</a:t>
                      </a:r>
                    </a:p>
                  </a:txBody>
                  <a:tcPr marL="182880" marR="45702" anchor="ctr"/>
                </a:tc>
                <a:tc>
                  <a:txBody>
                    <a:bodyPr/>
                    <a:lstStyle/>
                    <a:p>
                      <a:pPr algn="ctr" fontAlgn="b"/>
                      <a:r>
                        <a:rPr lang="en-US" sz="2000" b="0" i="0" u="none" strike="noStrike" dirty="0">
                          <a:solidFill>
                            <a:srgbClr val="000000"/>
                          </a:solidFill>
                          <a:latin typeface="+mj-lt"/>
                        </a:rPr>
                        <a:t>40</a:t>
                      </a:r>
                    </a:p>
                  </a:txBody>
                  <a:tcPr marL="9525" marR="9525" marT="9525" marB="0" anchor="ctr"/>
                </a:tc>
                <a:tc>
                  <a:txBody>
                    <a:bodyPr/>
                    <a:lstStyle/>
                    <a:p>
                      <a:pPr algn="ctr" fontAlgn="b"/>
                      <a:r>
                        <a:rPr lang="en-US" sz="2000" b="0" i="0" u="none" strike="noStrike">
                          <a:solidFill>
                            <a:srgbClr val="000000"/>
                          </a:solidFill>
                          <a:latin typeface="+mj-lt"/>
                        </a:rPr>
                        <a:t>12.8</a:t>
                      </a:r>
                    </a:p>
                  </a:txBody>
                  <a:tcPr marL="9525" marR="9525" marT="9525" marB="0" anchor="ctr"/>
                </a:tc>
                <a:tc>
                  <a:txBody>
                    <a:bodyPr/>
                    <a:lstStyle/>
                    <a:p>
                      <a:pPr algn="ctr" fontAlgn="b"/>
                      <a:r>
                        <a:rPr lang="en-US" sz="2000" b="0" i="0" u="none" strike="noStrike">
                          <a:solidFill>
                            <a:srgbClr val="000000"/>
                          </a:solidFill>
                          <a:latin typeface="+mj-lt"/>
                        </a:rPr>
                        <a:t>315</a:t>
                      </a:r>
                    </a:p>
                  </a:txBody>
                  <a:tcPr marL="9525" marR="9525" marT="9525" marB="0" anchor="ctr"/>
                </a:tc>
              </a:tr>
              <a:tr h="445243">
                <a:tc>
                  <a:txBody>
                    <a:bodyPr/>
                    <a:lstStyle/>
                    <a:p>
                      <a:pPr marL="0" marR="0" algn="l">
                        <a:lnSpc>
                          <a:spcPct val="115000"/>
                        </a:lnSpc>
                        <a:spcBef>
                          <a:spcPts val="0"/>
                        </a:spcBef>
                        <a:spcAft>
                          <a:spcPts val="0"/>
                        </a:spcAft>
                      </a:pPr>
                      <a:r>
                        <a:rPr lang="en-US" sz="1800" b="0" dirty="0" smtClean="0">
                          <a:latin typeface="+mj-lt"/>
                          <a:ea typeface="Times New Roman"/>
                        </a:rPr>
                        <a:t>2005-6</a:t>
                      </a:r>
                      <a:endParaRPr lang="en-US" sz="1800" b="0" dirty="0">
                        <a:latin typeface="+mj-lt"/>
                        <a:ea typeface="Times New Roman"/>
                      </a:endParaRPr>
                    </a:p>
                  </a:txBody>
                  <a:tcPr marL="182880" marR="45702" anchor="ctr"/>
                </a:tc>
                <a:tc>
                  <a:txBody>
                    <a:bodyPr/>
                    <a:lstStyle/>
                    <a:p>
                      <a:pPr algn="ctr" fontAlgn="b"/>
                      <a:r>
                        <a:rPr lang="en-US" sz="2000" b="0" i="0" u="none" strike="noStrike">
                          <a:solidFill>
                            <a:srgbClr val="000000"/>
                          </a:solidFill>
                          <a:latin typeface="+mj-lt"/>
                        </a:rPr>
                        <a:t>38</a:t>
                      </a:r>
                    </a:p>
                  </a:txBody>
                  <a:tcPr marL="9525" marR="9525" marT="9525" marB="0" anchor="ctr"/>
                </a:tc>
                <a:tc>
                  <a:txBody>
                    <a:bodyPr/>
                    <a:lstStyle/>
                    <a:p>
                      <a:pPr algn="ctr" fontAlgn="b"/>
                      <a:r>
                        <a:rPr lang="en-US" sz="2000" b="0" i="0" u="none" strike="noStrike">
                          <a:solidFill>
                            <a:srgbClr val="000000"/>
                          </a:solidFill>
                          <a:latin typeface="+mj-lt"/>
                        </a:rPr>
                        <a:t>15.3</a:t>
                      </a:r>
                    </a:p>
                  </a:txBody>
                  <a:tcPr marL="9525" marR="9525" marT="9525" marB="0" anchor="ctr"/>
                </a:tc>
                <a:tc>
                  <a:txBody>
                    <a:bodyPr/>
                    <a:lstStyle/>
                    <a:p>
                      <a:pPr algn="ctr" fontAlgn="b"/>
                      <a:r>
                        <a:rPr lang="en-US" sz="2000" b="0" i="0" u="none" strike="noStrike">
                          <a:solidFill>
                            <a:srgbClr val="000000"/>
                          </a:solidFill>
                          <a:latin typeface="+mj-lt"/>
                        </a:rPr>
                        <a:t>246</a:t>
                      </a:r>
                    </a:p>
                  </a:txBody>
                  <a:tcPr marL="9525" marR="9525" marT="9525" marB="0" anchor="ctr"/>
                </a:tc>
              </a:tr>
              <a:tr h="445243">
                <a:tc>
                  <a:txBody>
                    <a:bodyPr/>
                    <a:lstStyle/>
                    <a:p>
                      <a:pPr marL="0" marR="0" algn="l">
                        <a:lnSpc>
                          <a:spcPct val="115000"/>
                        </a:lnSpc>
                        <a:spcBef>
                          <a:spcPts val="0"/>
                        </a:spcBef>
                        <a:spcAft>
                          <a:spcPts val="0"/>
                        </a:spcAft>
                      </a:pPr>
                      <a:r>
                        <a:rPr lang="en-US" sz="1800" b="0" dirty="0" smtClean="0">
                          <a:latin typeface="+mj-lt"/>
                          <a:ea typeface="Times New Roman"/>
                        </a:rPr>
                        <a:t>2007-8</a:t>
                      </a:r>
                      <a:endParaRPr lang="en-US" sz="1800" b="0" dirty="0">
                        <a:latin typeface="+mj-lt"/>
                        <a:ea typeface="Times New Roman"/>
                      </a:endParaRPr>
                    </a:p>
                  </a:txBody>
                  <a:tcPr marL="182880" marR="45702" anchor="ctr"/>
                </a:tc>
                <a:tc>
                  <a:txBody>
                    <a:bodyPr/>
                    <a:lstStyle/>
                    <a:p>
                      <a:pPr algn="ctr" fontAlgn="b"/>
                      <a:r>
                        <a:rPr lang="en-US" sz="2000" b="0" i="0" u="none" strike="noStrike">
                          <a:solidFill>
                            <a:srgbClr val="000000"/>
                          </a:solidFill>
                          <a:latin typeface="+mj-lt"/>
                        </a:rPr>
                        <a:t>43</a:t>
                      </a:r>
                    </a:p>
                  </a:txBody>
                  <a:tcPr marL="9525" marR="9525" marT="9525" marB="0" anchor="ctr"/>
                </a:tc>
                <a:tc>
                  <a:txBody>
                    <a:bodyPr/>
                    <a:lstStyle/>
                    <a:p>
                      <a:pPr algn="ctr" fontAlgn="b"/>
                      <a:r>
                        <a:rPr lang="en-US" sz="2000" b="0" i="0" u="none" strike="noStrike">
                          <a:solidFill>
                            <a:srgbClr val="000000"/>
                          </a:solidFill>
                          <a:latin typeface="+mj-lt"/>
                        </a:rPr>
                        <a:t>16.1</a:t>
                      </a:r>
                    </a:p>
                  </a:txBody>
                  <a:tcPr marL="9525" marR="9525" marT="9525" marB="0" anchor="ctr"/>
                </a:tc>
                <a:tc>
                  <a:txBody>
                    <a:bodyPr/>
                    <a:lstStyle/>
                    <a:p>
                      <a:pPr algn="ctr" fontAlgn="b"/>
                      <a:r>
                        <a:rPr lang="en-US" sz="2000" b="0" i="0" u="none" strike="noStrike" dirty="0">
                          <a:solidFill>
                            <a:srgbClr val="000000"/>
                          </a:solidFill>
                          <a:latin typeface="+mj-lt"/>
                        </a:rPr>
                        <a:t>265</a:t>
                      </a:r>
                    </a:p>
                  </a:txBody>
                  <a:tcPr marL="9525" marR="9525" marT="9525" marB="0" anchor="ctr"/>
                </a:tc>
              </a:tr>
              <a:tr h="445243">
                <a:tc>
                  <a:txBody>
                    <a:bodyPr/>
                    <a:lstStyle/>
                    <a:p>
                      <a:pPr marL="0" marR="0" algn="l">
                        <a:lnSpc>
                          <a:spcPct val="115000"/>
                        </a:lnSpc>
                        <a:spcBef>
                          <a:spcPts val="0"/>
                        </a:spcBef>
                        <a:spcAft>
                          <a:spcPts val="0"/>
                        </a:spcAft>
                      </a:pPr>
                      <a:r>
                        <a:rPr lang="en-US" sz="1800" b="0" dirty="0" smtClean="0">
                          <a:latin typeface="+mj-lt"/>
                          <a:ea typeface="Times New Roman"/>
                        </a:rPr>
                        <a:t>2009-10</a:t>
                      </a:r>
                      <a:endParaRPr lang="en-US" sz="1800" b="0" dirty="0">
                        <a:latin typeface="+mj-lt"/>
                        <a:ea typeface="Times New Roman"/>
                      </a:endParaRPr>
                    </a:p>
                  </a:txBody>
                  <a:tcPr marL="182880" marR="45702" anchor="ctr"/>
                </a:tc>
                <a:tc>
                  <a:txBody>
                    <a:bodyPr/>
                    <a:lstStyle/>
                    <a:p>
                      <a:pPr algn="ctr" fontAlgn="b"/>
                      <a:endParaRPr lang="en-US" sz="2000" b="0" i="0" u="none" strike="noStrike">
                        <a:solidFill>
                          <a:srgbClr val="000000"/>
                        </a:solidFill>
                        <a:latin typeface="+mj-lt"/>
                      </a:endParaRPr>
                    </a:p>
                  </a:txBody>
                  <a:tcPr marL="9525" marR="9525" marT="9525" marB="0" anchor="ctr"/>
                </a:tc>
                <a:tc>
                  <a:txBody>
                    <a:bodyPr/>
                    <a:lstStyle/>
                    <a:p>
                      <a:pPr algn="ctr" fontAlgn="b"/>
                      <a:endParaRPr lang="en-US" sz="2000" b="0" i="0" u="none" strike="noStrike">
                        <a:solidFill>
                          <a:srgbClr val="000000"/>
                        </a:solidFill>
                        <a:latin typeface="+mj-lt"/>
                      </a:endParaRPr>
                    </a:p>
                  </a:txBody>
                  <a:tcPr marL="9525" marR="9525" marT="9525" marB="0" anchor="ctr"/>
                </a:tc>
                <a:tc>
                  <a:txBody>
                    <a:bodyPr/>
                    <a:lstStyle/>
                    <a:p>
                      <a:pPr algn="ctr" fontAlgn="b"/>
                      <a:endParaRPr lang="en-US" sz="2000" b="0" i="0" u="none" strike="noStrike" dirty="0">
                        <a:solidFill>
                          <a:srgbClr val="000000"/>
                        </a:solidFill>
                        <a:latin typeface="+mj-lt"/>
                      </a:endParaRPr>
                    </a:p>
                  </a:txBody>
                  <a:tcPr marL="9525" marR="9525" marT="9525" marB="0" anchor="ctr"/>
                </a:tc>
              </a:tr>
              <a:tr h="445243">
                <a:tc>
                  <a:txBody>
                    <a:bodyPr/>
                    <a:lstStyle/>
                    <a:p>
                      <a:pPr marL="0" marR="0" algn="l">
                        <a:lnSpc>
                          <a:spcPct val="115000"/>
                        </a:lnSpc>
                        <a:spcBef>
                          <a:spcPts val="0"/>
                        </a:spcBef>
                        <a:spcAft>
                          <a:spcPts val="0"/>
                        </a:spcAft>
                      </a:pPr>
                      <a:r>
                        <a:rPr lang="en-US" sz="1800" b="0" dirty="0" smtClean="0">
                          <a:latin typeface="+mj-lt"/>
                          <a:ea typeface="Times New Roman"/>
                        </a:rPr>
                        <a:t>2011-12</a:t>
                      </a:r>
                      <a:endParaRPr lang="en-US" sz="1800" b="0" dirty="0">
                        <a:latin typeface="+mj-lt"/>
                        <a:ea typeface="Times New Roman"/>
                      </a:endParaRPr>
                    </a:p>
                  </a:txBody>
                  <a:tcPr marL="182880" marR="45702" anchor="ctr"/>
                </a:tc>
                <a:tc>
                  <a:txBody>
                    <a:bodyPr/>
                    <a:lstStyle/>
                    <a:p>
                      <a:pPr algn="ctr" fontAlgn="b"/>
                      <a:endParaRPr lang="en-US" sz="2000" b="0" i="0" u="none" strike="noStrike">
                        <a:solidFill>
                          <a:srgbClr val="000000"/>
                        </a:solidFill>
                        <a:latin typeface="+mj-lt"/>
                      </a:endParaRPr>
                    </a:p>
                  </a:txBody>
                  <a:tcPr marL="9525" marR="9525" marT="9525" marB="0" anchor="ctr"/>
                </a:tc>
                <a:tc>
                  <a:txBody>
                    <a:bodyPr/>
                    <a:lstStyle/>
                    <a:p>
                      <a:pPr algn="ctr" fontAlgn="b"/>
                      <a:endParaRPr lang="en-US" sz="2000" b="0" i="0" u="none" strike="noStrike">
                        <a:solidFill>
                          <a:srgbClr val="000000"/>
                        </a:solidFill>
                        <a:latin typeface="+mj-lt"/>
                      </a:endParaRPr>
                    </a:p>
                  </a:txBody>
                  <a:tcPr marL="9525" marR="9525" marT="9525" marB="0" anchor="ctr"/>
                </a:tc>
                <a:tc>
                  <a:txBody>
                    <a:bodyPr/>
                    <a:lstStyle/>
                    <a:p>
                      <a:pPr algn="ctr" fontAlgn="b"/>
                      <a:endParaRPr lang="en-US" sz="2000" b="0" i="0" u="none" strike="noStrike" dirty="0">
                        <a:solidFill>
                          <a:srgbClr val="000000"/>
                        </a:solidFill>
                        <a:latin typeface="+mj-lt"/>
                      </a:endParaRPr>
                    </a:p>
                  </a:txBody>
                  <a:tcPr marL="9525" marR="9525" marT="9525" marB="0" anchor="ctr"/>
                </a:tc>
              </a:tr>
            </a:tbl>
          </a:graphicData>
        </a:graphic>
      </p:graphicFrame>
      <p:sp>
        <p:nvSpPr>
          <p:cNvPr id="5" name="TextBox 4"/>
          <p:cNvSpPr txBox="1"/>
          <p:nvPr/>
        </p:nvSpPr>
        <p:spPr>
          <a:xfrm>
            <a:off x="792999" y="5824703"/>
            <a:ext cx="2892138" cy="246221"/>
          </a:xfrm>
          <a:prstGeom prst="rect">
            <a:avLst/>
          </a:prstGeom>
          <a:noFill/>
        </p:spPr>
        <p:txBody>
          <a:bodyPr wrap="none" rtlCol="0">
            <a:spAutoFit/>
          </a:bodyPr>
          <a:lstStyle/>
          <a:p>
            <a:r>
              <a:rPr lang="en-US" sz="1000" dirty="0" smtClean="0"/>
              <a:t>Source: nationally representative NHANES data</a:t>
            </a:r>
            <a:endParaRPr lang="en-US" sz="1000" dirty="0"/>
          </a:p>
        </p:txBody>
      </p:sp>
    </p:spTree>
    <p:extLst>
      <p:ext uri="{BB962C8B-B14F-4D97-AF65-F5344CB8AC3E}">
        <p14:creationId xmlns:p14="http://schemas.microsoft.com/office/powerpoint/2010/main" val="1764318490"/>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Large-Scale Regulatory Options</a:t>
            </a:r>
            <a:endParaRPr lang="en-US" sz="3200" dirty="0"/>
          </a:p>
        </p:txBody>
      </p:sp>
      <p:sp>
        <p:nvSpPr>
          <p:cNvPr id="3" name="Content Placeholder 2"/>
          <p:cNvSpPr>
            <a:spLocks noGrp="1"/>
          </p:cNvSpPr>
          <p:nvPr>
            <p:ph idx="1"/>
          </p:nvPr>
        </p:nvSpPr>
        <p:spPr>
          <a:xfrm>
            <a:off x="458788" y="1790701"/>
            <a:ext cx="8226425" cy="4152900"/>
          </a:xfrm>
        </p:spPr>
        <p:txBody>
          <a:bodyPr/>
          <a:lstStyle/>
          <a:p>
            <a:r>
              <a:rPr lang="en-US" dirty="0" smtClean="0"/>
              <a:t>Taxation of sugar - ideal, very unlikely</a:t>
            </a:r>
          </a:p>
          <a:p>
            <a:r>
              <a:rPr lang="en-US" dirty="0" smtClean="0"/>
              <a:t>Taxation at the manufacturer level of kcal in SSB’s</a:t>
            </a:r>
          </a:p>
          <a:p>
            <a:r>
              <a:rPr lang="en-US" dirty="0" smtClean="0"/>
              <a:t>Marketing controls</a:t>
            </a:r>
          </a:p>
          <a:p>
            <a:r>
              <a:rPr lang="en-US" dirty="0" smtClean="0"/>
              <a:t>Front-of-the-label profiling linked with marketing controls</a:t>
            </a:r>
          </a:p>
          <a:p>
            <a:r>
              <a:rPr lang="en-US" dirty="0" smtClean="0"/>
              <a:t>Controls in selected institutions, e.g. schools</a:t>
            </a:r>
          </a:p>
          <a:p>
            <a:r>
              <a:rPr lang="en-US" dirty="0" smtClean="0"/>
              <a:t>Food system changes</a:t>
            </a:r>
            <a:endParaRPr lang="en-US" dirty="0"/>
          </a:p>
        </p:txBody>
      </p:sp>
    </p:spTree>
    <p:extLst>
      <p:ext uri="{BB962C8B-B14F-4D97-AF65-F5344CB8AC3E}">
        <p14:creationId xmlns:p14="http://schemas.microsoft.com/office/powerpoint/2010/main" val="1161436474"/>
      </p:ext>
    </p:extLst>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9" y="0"/>
            <a:ext cx="7313612" cy="776377"/>
          </a:xfrm>
        </p:spPr>
        <p:txBody>
          <a:bodyPr/>
          <a:lstStyle/>
          <a:p>
            <a:r>
              <a:rPr lang="en-US" sz="3200" dirty="0" smtClean="0"/>
              <a:t>Taxation	</a:t>
            </a:r>
            <a:endParaRPr lang="en-US" sz="3200" dirty="0"/>
          </a:p>
        </p:txBody>
      </p:sp>
      <p:sp>
        <p:nvSpPr>
          <p:cNvPr id="3" name="Content Placeholder 2"/>
          <p:cNvSpPr>
            <a:spLocks noGrp="1"/>
          </p:cNvSpPr>
          <p:nvPr>
            <p:ph idx="1"/>
          </p:nvPr>
        </p:nvSpPr>
        <p:spPr>
          <a:xfrm>
            <a:off x="443103" y="703930"/>
            <a:ext cx="8226425" cy="4152900"/>
          </a:xfrm>
        </p:spPr>
        <p:txBody>
          <a:bodyPr/>
          <a:lstStyle/>
          <a:p>
            <a:r>
              <a:rPr lang="en-US" dirty="0" smtClean="0"/>
              <a:t>Egypt: SSB taxes: 25%, low consuming, no evaluation; Barbados 10% tax begins Aug 1, 2015</a:t>
            </a:r>
          </a:p>
          <a:p>
            <a:r>
              <a:rPr lang="en-US" dirty="0" smtClean="0"/>
              <a:t>France and Mexico SSB: about 10% tax, Mexican evaluation strong positive results but cannot reveal details until we publish. On website showed release: </a:t>
            </a:r>
            <a:r>
              <a:rPr lang="en-US" sz="1200" dirty="0"/>
              <a:t>. Preliminary results show a 6 percent average decline in purchases of taxed beverages over 2014 compared to pre-tax trends. This difference accelerated over 2014 and the reduction compared to pre-tax trends reached 12% by December 2014. All socioeconomic groups reduced purchases of taxed beverages. Reductions were higher among lower socio-economic households, averaging 9% decline over 2014 compared to pre-tax trends and up to a 17% decline by Dec 2014. Results also show roughly a 4 percent increase in purchases of untaxed beverages over 2014, mainly driven by an increase in purchased bottled plain water (tap water intake is not collected).</a:t>
            </a:r>
          </a:p>
          <a:p>
            <a:r>
              <a:rPr lang="en-US" dirty="0" smtClean="0"/>
              <a:t>Hungary—no evaluation</a:t>
            </a:r>
          </a:p>
          <a:p>
            <a:r>
              <a:rPr lang="en-US" dirty="0" smtClean="0"/>
              <a:t>Chile: 8% SSB began Jan 1, 2015 coupled with marketing and FOP controls which will slowly be instituted over 4 years. Will work on rigorous evaluation</a:t>
            </a:r>
          </a:p>
          <a:p>
            <a:r>
              <a:rPr lang="en-US" dirty="0" smtClean="0"/>
              <a:t>Selected Pacific Islands</a:t>
            </a:r>
            <a:endParaRPr lang="en-US" dirty="0"/>
          </a:p>
        </p:txBody>
      </p:sp>
    </p:spTree>
    <p:extLst>
      <p:ext uri="{BB962C8B-B14F-4D97-AF65-F5344CB8AC3E}">
        <p14:creationId xmlns:p14="http://schemas.microsoft.com/office/powerpoint/2010/main" val="1158432904"/>
      </p:ext>
    </p:extLst>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70" y="439270"/>
            <a:ext cx="8870461" cy="703729"/>
          </a:xfrm>
        </p:spPr>
        <p:txBody>
          <a:bodyPr/>
          <a:lstStyle/>
          <a:p>
            <a:r>
              <a:rPr lang="en-US" sz="3200" dirty="0" smtClean="0"/>
              <a:t>The Food Environment: </a:t>
            </a:r>
            <a:br>
              <a:rPr lang="en-US" sz="3200" dirty="0" smtClean="0"/>
            </a:br>
            <a:r>
              <a:rPr lang="en-US" sz="3200" dirty="0" smtClean="0"/>
              <a:t>Labeling and Claims</a:t>
            </a:r>
            <a:endParaRPr lang="en-US" sz="3200" dirty="0"/>
          </a:p>
        </p:txBody>
      </p:sp>
      <p:sp>
        <p:nvSpPr>
          <p:cNvPr id="3" name="Content Placeholder 2"/>
          <p:cNvSpPr>
            <a:spLocks noGrp="1"/>
          </p:cNvSpPr>
          <p:nvPr>
            <p:ph idx="1"/>
          </p:nvPr>
        </p:nvSpPr>
        <p:spPr>
          <a:xfrm>
            <a:off x="381000" y="1498060"/>
            <a:ext cx="8305801" cy="4385628"/>
          </a:xfrm>
        </p:spPr>
        <p:txBody>
          <a:bodyPr/>
          <a:lstStyle/>
          <a:p>
            <a:pPr>
              <a:spcBef>
                <a:spcPts val="400"/>
              </a:spcBef>
              <a:spcAft>
                <a:spcPts val="400"/>
              </a:spcAft>
            </a:pPr>
            <a:r>
              <a:rPr lang="en-US" sz="2000" b="1" dirty="0" smtClean="0"/>
              <a:t>Front-of-the-package—confusing</a:t>
            </a:r>
            <a:r>
              <a:rPr lang="en-US" sz="2000" dirty="0" smtClean="0"/>
              <a:t> </a:t>
            </a:r>
            <a:r>
              <a:rPr lang="en-US" sz="2000" dirty="0"/>
              <a:t>GDA’s of industry vs.</a:t>
            </a:r>
          </a:p>
          <a:p>
            <a:pPr lvl="1">
              <a:spcBef>
                <a:spcPts val="400"/>
              </a:spcBef>
              <a:spcAft>
                <a:spcPts val="400"/>
              </a:spcAft>
            </a:pPr>
            <a:r>
              <a:rPr lang="en-US" sz="2000" dirty="0"/>
              <a:t>	</a:t>
            </a:r>
            <a:r>
              <a:rPr lang="en-US" sz="2000" dirty="0" smtClean="0"/>
              <a:t>positive </a:t>
            </a:r>
            <a:r>
              <a:rPr lang="en-US" sz="2000" dirty="0"/>
              <a:t>health food labeling: Singapore, </a:t>
            </a:r>
            <a:r>
              <a:rPr lang="en-US" sz="2000" dirty="0" smtClean="0"/>
              <a:t>Malaysia, Mexico, </a:t>
            </a:r>
            <a:r>
              <a:rPr lang="en-US" sz="2000" dirty="0"/>
              <a:t>	</a:t>
            </a:r>
            <a:r>
              <a:rPr lang="en-US" sz="2000" dirty="0" smtClean="0"/>
              <a:t>Thailand, China have or are finalizing. India is beginning.  Law    	in Netherlands/Czech/others E Europe, </a:t>
            </a:r>
            <a:r>
              <a:rPr lang="en-US" sz="2000" dirty="0" err="1" smtClean="0"/>
              <a:t>Scandanavian</a:t>
            </a:r>
            <a:r>
              <a:rPr lang="en-US" sz="2000" dirty="0" smtClean="0"/>
              <a:t> Tick,    	new Health Stars Australia and New Zealand</a:t>
            </a:r>
            <a:endParaRPr lang="en-US" sz="2000" dirty="0"/>
          </a:p>
          <a:p>
            <a:pPr lvl="1">
              <a:spcBef>
                <a:spcPts val="400"/>
              </a:spcBef>
              <a:spcAft>
                <a:spcPts val="400"/>
              </a:spcAft>
            </a:pPr>
            <a:r>
              <a:rPr lang="en-US" sz="2000" dirty="0"/>
              <a:t>	</a:t>
            </a:r>
            <a:r>
              <a:rPr lang="en-US" sz="2000" dirty="0" smtClean="0"/>
              <a:t>negative logo: </a:t>
            </a:r>
            <a:r>
              <a:rPr lang="en-US" sz="2000" dirty="0"/>
              <a:t>Ecuador </a:t>
            </a:r>
            <a:r>
              <a:rPr lang="en-US" sz="2000" dirty="0" smtClean="0"/>
              <a:t>exists as law (now planning   	implementation with its own version of negative logo) </a:t>
            </a:r>
            <a:r>
              <a:rPr lang="en-US" sz="2000" dirty="0"/>
              <a:t>and </a:t>
            </a:r>
            <a:r>
              <a:rPr lang="en-US" sz="2000" dirty="0" smtClean="0"/>
              <a:t>	Chile (law </a:t>
            </a:r>
            <a:r>
              <a:rPr lang="en-US" sz="2000" dirty="0"/>
              <a:t>passed, </a:t>
            </a:r>
            <a:r>
              <a:rPr lang="en-US" sz="2000" dirty="0" smtClean="0"/>
              <a:t>not</a:t>
            </a:r>
            <a:r>
              <a:rPr lang="en-US" sz="2000" dirty="0"/>
              <a:t> </a:t>
            </a:r>
            <a:r>
              <a:rPr lang="en-US" sz="2000" dirty="0" smtClean="0"/>
              <a:t>implemented yet) </a:t>
            </a:r>
            <a:r>
              <a:rPr lang="en-US" sz="2000" dirty="0"/>
              <a:t>identify foods </a:t>
            </a:r>
            <a:r>
              <a:rPr lang="en-US" sz="2000" dirty="0" smtClean="0"/>
              <a:t>with 	unhealthy levels added sugar, sodium</a:t>
            </a:r>
            <a:r>
              <a:rPr lang="en-US" sz="2000" dirty="0"/>
              <a:t>, saturated </a:t>
            </a:r>
            <a:r>
              <a:rPr lang="en-US" sz="2000" dirty="0" smtClean="0"/>
              <a:t>fat.   </a:t>
            </a:r>
          </a:p>
          <a:p>
            <a:pPr marL="914400" lvl="2" indent="0">
              <a:spcBef>
                <a:spcPts val="400"/>
              </a:spcBef>
              <a:spcAft>
                <a:spcPts val="400"/>
              </a:spcAft>
              <a:buNone/>
            </a:pPr>
            <a:r>
              <a:rPr lang="en-US" sz="2000" dirty="0" smtClean="0"/>
              <a:t>Complex traffic lights. Negative on multiple items.</a:t>
            </a:r>
            <a:endParaRPr lang="en-US" sz="2000" dirty="0"/>
          </a:p>
          <a:p>
            <a:pPr lvl="1">
              <a:spcBef>
                <a:spcPts val="400"/>
              </a:spcBef>
              <a:spcAft>
                <a:spcPts val="400"/>
              </a:spcAft>
            </a:pPr>
            <a:r>
              <a:rPr lang="en-US" sz="2000" dirty="0"/>
              <a:t>	</a:t>
            </a:r>
            <a:r>
              <a:rPr lang="en-US" sz="2000" dirty="0" smtClean="0"/>
              <a:t>ban </a:t>
            </a:r>
            <a:r>
              <a:rPr lang="en-US" sz="2000" dirty="0"/>
              <a:t>images: Ecuador banned animal characters, 	cartoon personalities, celebrities to promote junk </a:t>
            </a:r>
            <a:r>
              <a:rPr lang="en-US" sz="2000" dirty="0" smtClean="0"/>
              <a:t>food.</a:t>
            </a:r>
            <a:endParaRPr lang="en-US" sz="2000" dirty="0"/>
          </a:p>
          <a:p>
            <a:r>
              <a:rPr lang="en-US" sz="2000" b="1" dirty="0" smtClean="0"/>
              <a:t>Ideal: Link labeling with marketing and later taxation. </a:t>
            </a:r>
            <a:br>
              <a:rPr lang="en-US" sz="2000" b="1" dirty="0" smtClean="0"/>
            </a:br>
            <a:r>
              <a:rPr lang="en-US" sz="2000" b="1" dirty="0" smtClean="0"/>
              <a:t>Some countries are doing this.</a:t>
            </a:r>
            <a:endParaRPr lang="en-US" sz="2000" b="1" dirty="0"/>
          </a:p>
        </p:txBody>
      </p:sp>
    </p:spTree>
    <p:extLst>
      <p:ext uri="{BB962C8B-B14F-4D97-AF65-F5344CB8AC3E}">
        <p14:creationId xmlns:p14="http://schemas.microsoft.com/office/powerpoint/2010/main" val="359447368"/>
      </p:ext>
    </p:extLst>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Imagen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210941" y="1426203"/>
            <a:ext cx="2125663" cy="169386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2467" name="Imagen 4"/>
          <p:cNvPicPr>
            <a:picLocks noChangeAspect="1"/>
          </p:cNvPicPr>
          <p:nvPr/>
        </p:nvPicPr>
        <p:blipFill rotWithShape="1">
          <a:blip r:embed="rId3">
            <a:extLst>
              <a:ext uri="{28A0092B-C50C-407E-A947-70E740481C1C}">
                <a14:useLocalDpi xmlns:a14="http://schemas.microsoft.com/office/drawing/2010/main"/>
              </a:ext>
            </a:extLst>
          </a:blip>
          <a:srcRect l="1039" t="3443" r="671" b="3122"/>
          <a:stretch/>
        </p:blipFill>
        <p:spPr bwMode="auto">
          <a:xfrm>
            <a:off x="672747" y="3375498"/>
            <a:ext cx="7663857" cy="212063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0" y="136187"/>
            <a:ext cx="9144000" cy="800843"/>
          </a:xfrm>
          <a:noFill/>
        </p:spPr>
        <p:txBody>
          <a:bodyPr/>
          <a:lstStyle/>
          <a:p>
            <a:pPr>
              <a:defRPr/>
            </a:pPr>
            <a:r>
              <a:rPr lang="es-CL" sz="3200" b="1" dirty="0" err="1" smtClean="0">
                <a:latin typeface="+mn-lt"/>
              </a:rPr>
              <a:t>Labeling</a:t>
            </a:r>
            <a:r>
              <a:rPr lang="es-CL" sz="3200" b="1" dirty="0" smtClean="0">
                <a:latin typeface="+mn-lt"/>
              </a:rPr>
              <a:t> </a:t>
            </a:r>
            <a:r>
              <a:rPr lang="es-CL" sz="3200" b="1" dirty="0" err="1" smtClean="0">
                <a:latin typeface="+mn-lt"/>
              </a:rPr>
              <a:t>Unhealthy</a:t>
            </a:r>
            <a:r>
              <a:rPr lang="es-CL" sz="3200" b="1" dirty="0" smtClean="0">
                <a:latin typeface="+mn-lt"/>
              </a:rPr>
              <a:t> Foods</a:t>
            </a:r>
            <a:endParaRPr lang="es-CL" sz="3200" b="1" dirty="0">
              <a:latin typeface="+mn-lt"/>
            </a:endParaRPr>
          </a:p>
        </p:txBody>
      </p:sp>
      <p:sp>
        <p:nvSpPr>
          <p:cNvPr id="62470" name="TextBox 1"/>
          <p:cNvSpPr txBox="1">
            <a:spLocks noChangeArrowheads="1"/>
          </p:cNvSpPr>
          <p:nvPr/>
        </p:nvSpPr>
        <p:spPr bwMode="auto">
          <a:xfrm>
            <a:off x="805336" y="2112576"/>
            <a:ext cx="55641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pPr>
            <a:r>
              <a:rPr lang="es-CL" altLang="en-US" sz="2400" i="1" dirty="0" smtClean="0">
                <a:solidFill>
                  <a:srgbClr val="000000"/>
                </a:solidFill>
                <a:latin typeface="Arial"/>
              </a:rPr>
              <a:t>10 % of front surface of the package</a:t>
            </a:r>
          </a:p>
          <a:p>
            <a:pPr defTabSz="457200" eaLnBrk="1" fontAlgn="base" hangingPunct="1">
              <a:spcBef>
                <a:spcPct val="0"/>
              </a:spcBef>
              <a:spcAft>
                <a:spcPct val="0"/>
              </a:spcAft>
            </a:pPr>
            <a:r>
              <a:rPr lang="es-CL" altLang="en-US" sz="2400" i="1" dirty="0" smtClean="0">
                <a:solidFill>
                  <a:srgbClr val="000000"/>
                </a:solidFill>
                <a:latin typeface="Arial"/>
              </a:rPr>
              <a:t>One for each high “critical nutrient”</a:t>
            </a:r>
          </a:p>
        </p:txBody>
      </p:sp>
    </p:spTree>
    <p:extLst>
      <p:ext uri="{BB962C8B-B14F-4D97-AF65-F5344CB8AC3E}">
        <p14:creationId xmlns:p14="http://schemas.microsoft.com/office/powerpoint/2010/main" val="3404706265"/>
      </p:ext>
    </p:extLst>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374" y="116730"/>
            <a:ext cx="8521430" cy="1143000"/>
          </a:xfrm>
        </p:spPr>
        <p:txBody>
          <a:bodyPr/>
          <a:lstStyle/>
          <a:p>
            <a:r>
              <a:rPr lang="en-US" sz="3000" dirty="0" smtClean="0"/>
              <a:t>The Food Environment: Marketing Controls Hampered by Big Food and Beverage Politics</a:t>
            </a:r>
            <a:endParaRPr lang="en-US" sz="3000" dirty="0"/>
          </a:p>
        </p:txBody>
      </p:sp>
      <p:sp>
        <p:nvSpPr>
          <p:cNvPr id="3" name="Content Placeholder 2"/>
          <p:cNvSpPr>
            <a:spLocks noGrp="1"/>
          </p:cNvSpPr>
          <p:nvPr>
            <p:ph idx="1"/>
          </p:nvPr>
        </p:nvSpPr>
        <p:spPr>
          <a:xfrm>
            <a:off x="381000" y="1502920"/>
            <a:ext cx="8328193" cy="3639839"/>
          </a:xfrm>
        </p:spPr>
        <p:txBody>
          <a:bodyPr/>
          <a:lstStyle/>
          <a:p>
            <a:pPr>
              <a:spcBef>
                <a:spcPts val="400"/>
              </a:spcBef>
              <a:spcAft>
                <a:spcPts val="400"/>
              </a:spcAft>
            </a:pPr>
            <a:r>
              <a:rPr lang="en-US" sz="2100" dirty="0" smtClean="0"/>
              <a:t>Chile: implementation of law to ban toys, control marketing of unhealthy foods high in saturated fat, add sugar and sodium in all media channels; a 3-year implementation in phases begins July 1, 2016. </a:t>
            </a:r>
          </a:p>
          <a:p>
            <a:pPr>
              <a:spcBef>
                <a:spcPts val="400"/>
              </a:spcBef>
              <a:spcAft>
                <a:spcPts val="400"/>
              </a:spcAft>
            </a:pPr>
            <a:r>
              <a:rPr lang="en-US" sz="2100" dirty="0" smtClean="0"/>
              <a:t>Brazil: comprehensive exemplary law held up by attorney general and legal challenges  </a:t>
            </a:r>
          </a:p>
          <a:p>
            <a:pPr>
              <a:spcBef>
                <a:spcPts val="400"/>
              </a:spcBef>
              <a:spcAft>
                <a:spcPts val="400"/>
              </a:spcAft>
            </a:pPr>
            <a:r>
              <a:rPr lang="en-US" sz="2100" dirty="0" smtClean="0"/>
              <a:t>Peru and Ecuador: strong laws, implementation not complete </a:t>
            </a:r>
          </a:p>
          <a:p>
            <a:pPr>
              <a:spcBef>
                <a:spcPts val="400"/>
              </a:spcBef>
              <a:spcAft>
                <a:spcPts val="400"/>
              </a:spcAft>
            </a:pPr>
            <a:r>
              <a:rPr lang="en-US" sz="2100" dirty="0" smtClean="0"/>
              <a:t>Industry voluntary self-regulation seems to be the major approach and no evaluation has shown this to be successful in any LMIC or any high income country.</a:t>
            </a:r>
          </a:p>
          <a:p>
            <a:pPr>
              <a:spcBef>
                <a:spcPts val="400"/>
              </a:spcBef>
              <a:spcAft>
                <a:spcPts val="400"/>
              </a:spcAft>
            </a:pPr>
            <a:r>
              <a:rPr lang="en-US" sz="2100" dirty="0" smtClean="0"/>
              <a:t>South Korea: ban for TV and internet specific food categories during kids’ programs and 5-7pm.</a:t>
            </a:r>
          </a:p>
          <a:p>
            <a:pPr>
              <a:spcBef>
                <a:spcPts val="400"/>
              </a:spcBef>
              <a:spcAft>
                <a:spcPts val="400"/>
              </a:spcAft>
            </a:pPr>
            <a:r>
              <a:rPr lang="en-US" sz="2100" dirty="0" smtClean="0"/>
              <a:t>Thailand planning marketing ban linked with FOP labeling</a:t>
            </a:r>
            <a:endParaRPr lang="en-US" sz="2100" dirty="0"/>
          </a:p>
        </p:txBody>
      </p:sp>
    </p:spTree>
    <p:extLst>
      <p:ext uri="{BB962C8B-B14F-4D97-AF65-F5344CB8AC3E}">
        <p14:creationId xmlns:p14="http://schemas.microsoft.com/office/powerpoint/2010/main" val="1534328317"/>
      </p:ext>
    </p:extLst>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731" y="286871"/>
            <a:ext cx="8226425" cy="1002044"/>
          </a:xfrm>
        </p:spPr>
        <p:txBody>
          <a:bodyPr/>
          <a:lstStyle/>
          <a:p>
            <a:r>
              <a:rPr lang="en-US" sz="3200" dirty="0" smtClean="0"/>
              <a:t>The Food Environment: School Restrictions Major Institution</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98060"/>
                <a:ext cx="8304213" cy="4117993"/>
              </a:xfrm>
            </p:spPr>
            <p:txBody>
              <a:bodyPr/>
              <a:lstStyle/>
              <a:p>
                <a:pPr>
                  <a:spcBef>
                    <a:spcPts val="400"/>
                  </a:spcBef>
                  <a:spcAft>
                    <a:spcPts val="400"/>
                  </a:spcAft>
                </a:pPr>
                <a:r>
                  <a:rPr lang="en-US" sz="2100" dirty="0" smtClean="0"/>
                  <a:t>Ideal—ban/allow same healthy/unhealthy foods and beverages</a:t>
                </a:r>
              </a:p>
              <a:p>
                <a:pPr>
                  <a:spcBef>
                    <a:spcPts val="400"/>
                  </a:spcBef>
                  <a:spcAft>
                    <a:spcPts val="400"/>
                  </a:spcAft>
                </a:pPr>
                <a:r>
                  <a:rPr lang="en-US" sz="2100" dirty="0" smtClean="0"/>
                  <a:t>Schools: banning of junk foods/SSBs completely (Peru, Ecuador, Costa Rico, UAE, Singapore, Western Pacific), mainly (Mexico, Thailand)</a:t>
                </a:r>
              </a:p>
              <a:p>
                <a:pPr>
                  <a:spcBef>
                    <a:spcPts val="400"/>
                  </a:spcBef>
                  <a:spcAft>
                    <a:spcPts val="400"/>
                  </a:spcAft>
                </a:pPr>
                <a:r>
                  <a:rPr lang="en-US" sz="2100" dirty="0" smtClean="0"/>
                  <a:t>In-school marketing: banned </a:t>
                </a:r>
              </a:p>
              <a:p>
                <a:pPr>
                  <a:spcBef>
                    <a:spcPts val="400"/>
                  </a:spcBef>
                  <a:spcAft>
                    <a:spcPts val="400"/>
                  </a:spcAft>
                </a:pPr>
                <a:r>
                  <a:rPr lang="en-US" sz="2100" dirty="0"/>
                  <a:t>Mexico: reformulation of milk </a:t>
                </a:r>
                <a:r>
                  <a:rPr lang="en-US" sz="2100" dirty="0" smtClean="0"/>
                  <a:t>from full fat to 1.5% fat for all government programs (</a:t>
                </a:r>
                <a14:m>
                  <m:oMath xmlns:m="http://schemas.openxmlformats.org/officeDocument/2006/math">
                    <m:r>
                      <a:rPr lang="en-US" sz="2100">
                        <a:latin typeface="Cambria Math"/>
                      </a:rPr>
                      <m:t>≈</m:t>
                    </m:r>
                  </m:oMath>
                </a14:m>
                <a:r>
                  <a:rPr lang="en-US" sz="2100" dirty="0" smtClean="0"/>
                  <a:t> 20 million affected). </a:t>
                </a:r>
              </a:p>
              <a:p>
                <a:pPr>
                  <a:spcBef>
                    <a:spcPts val="400"/>
                  </a:spcBef>
                  <a:spcAft>
                    <a:spcPts val="400"/>
                  </a:spcAft>
                </a:pPr>
                <a:r>
                  <a:rPr lang="en-US" sz="2100" dirty="0" smtClean="0"/>
                  <a:t>Brazil: most exemplary. Note below under food systems. Also ban SSB’s and snacks in many states. Indonesian snack law like Brazil law.</a:t>
                </a:r>
              </a:p>
              <a:p>
                <a:pPr>
                  <a:spcBef>
                    <a:spcPts val="400"/>
                  </a:spcBef>
                  <a:spcAft>
                    <a:spcPts val="400"/>
                  </a:spcAft>
                </a:pPr>
                <a:r>
                  <a:rPr lang="en-US" sz="2100" dirty="0" smtClean="0"/>
                  <a:t>Philippines: banned SSB’s</a:t>
                </a:r>
                <a:endParaRPr lang="en-US" sz="21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98060"/>
                <a:ext cx="8304213" cy="4117993"/>
              </a:xfrm>
              <a:blipFill rotWithShape="0">
                <a:blip r:embed="rId3"/>
                <a:stretch>
                  <a:fillRect l="-734" t="-1037" r="-1468" b="-2963"/>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2099024538"/>
              </p:ext>
            </p:extLst>
          </p:nvPr>
        </p:nvGraphicFramePr>
        <p:xfrm>
          <a:off x="6540500" y="3514725"/>
          <a:ext cx="127000" cy="127000"/>
        </p:xfrm>
        <a:graphic>
          <a:graphicData uri="http://schemas.openxmlformats.org/presentationml/2006/ole">
            <mc:AlternateContent xmlns:mc="http://schemas.openxmlformats.org/markup-compatibility/2006">
              <mc:Choice xmlns:v="urn:schemas-microsoft-com:vml" Requires="v">
                <p:oleObj spid="_x0000_s2259" name="Equation" r:id="rId4" imgW="126720" imgH="126720" progId="Equation.DSMT4">
                  <p:embed/>
                </p:oleObj>
              </mc:Choice>
              <mc:Fallback>
                <p:oleObj name="Equation" r:id="rId4" imgW="126720" imgH="126720" progId="Equation.DSMT4">
                  <p:embed/>
                  <p:pic>
                    <p:nvPicPr>
                      <p:cNvPr id="0" name=""/>
                      <p:cNvPicPr/>
                      <p:nvPr/>
                    </p:nvPicPr>
                    <p:blipFill>
                      <a:blip r:embed="rId5"/>
                      <a:stretch>
                        <a:fillRect/>
                      </a:stretch>
                    </p:blipFill>
                    <p:spPr>
                      <a:xfrm>
                        <a:off x="6540500" y="3514725"/>
                        <a:ext cx="127000" cy="127000"/>
                      </a:xfrm>
                      <a:prstGeom prst="rect">
                        <a:avLst/>
                      </a:prstGeom>
                    </p:spPr>
                  </p:pic>
                </p:oleObj>
              </mc:Fallback>
            </mc:AlternateContent>
          </a:graphicData>
        </a:graphic>
      </p:graphicFrame>
    </p:spTree>
    <p:extLst>
      <p:ext uri="{BB962C8B-B14F-4D97-AF65-F5344CB8AC3E}">
        <p14:creationId xmlns:p14="http://schemas.microsoft.com/office/powerpoint/2010/main" val="2734190712"/>
      </p:ext>
    </p:extLst>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466928"/>
            <a:ext cx="8226425" cy="746429"/>
          </a:xfrm>
        </p:spPr>
        <p:txBody>
          <a:bodyPr/>
          <a:lstStyle/>
          <a:p>
            <a:r>
              <a:rPr lang="en-US" sz="3200" dirty="0" smtClean="0"/>
              <a:t>Food Systems</a:t>
            </a:r>
            <a:endParaRPr lang="en-US" sz="3200" dirty="0"/>
          </a:p>
        </p:txBody>
      </p:sp>
      <p:sp>
        <p:nvSpPr>
          <p:cNvPr id="3" name="Content Placeholder 2"/>
          <p:cNvSpPr>
            <a:spLocks noGrp="1"/>
          </p:cNvSpPr>
          <p:nvPr>
            <p:ph idx="1"/>
          </p:nvPr>
        </p:nvSpPr>
        <p:spPr>
          <a:xfrm>
            <a:off x="381000" y="1498060"/>
            <a:ext cx="8198797" cy="3784630"/>
          </a:xfrm>
        </p:spPr>
        <p:txBody>
          <a:bodyPr/>
          <a:lstStyle/>
          <a:p>
            <a:pPr>
              <a:spcBef>
                <a:spcPts val="400"/>
              </a:spcBef>
              <a:spcAft>
                <a:spcPts val="400"/>
              </a:spcAft>
            </a:pPr>
            <a:r>
              <a:rPr lang="en-US" sz="2200" dirty="0" smtClean="0"/>
              <a:t>Brazil: most effective but needs serious impact evaluation. Schools must purchase 30% of food from local smaller family farms/cooperatives. Also 70% of food must be a basic unprocessed food.  No evaluation so unclear impact.  </a:t>
            </a:r>
          </a:p>
          <a:p>
            <a:pPr>
              <a:spcBef>
                <a:spcPts val="400"/>
              </a:spcBef>
              <a:spcAft>
                <a:spcPts val="400"/>
              </a:spcAft>
            </a:pPr>
            <a:r>
              <a:rPr lang="en-US" sz="2200" dirty="0" smtClean="0"/>
              <a:t>Singapore: put all hawkers into centers when can control the environment, have access to them for various programs.</a:t>
            </a:r>
          </a:p>
          <a:p>
            <a:pPr>
              <a:spcBef>
                <a:spcPts val="400"/>
              </a:spcBef>
              <a:spcAft>
                <a:spcPts val="400"/>
              </a:spcAft>
            </a:pPr>
            <a:r>
              <a:rPr lang="en-US" sz="2200" dirty="0" smtClean="0"/>
              <a:t>The push for farmers markets and farm to household sales minimal in LMIC’s (a high income country phenomena mainly)</a:t>
            </a:r>
          </a:p>
          <a:p>
            <a:pPr>
              <a:spcBef>
                <a:spcPts val="400"/>
              </a:spcBef>
              <a:spcAft>
                <a:spcPts val="400"/>
              </a:spcAft>
            </a:pPr>
            <a:r>
              <a:rPr lang="en-US" sz="2200" dirty="0" smtClean="0"/>
              <a:t>Urban and school gardening: limited systematic efforts</a:t>
            </a:r>
          </a:p>
          <a:p>
            <a:pPr>
              <a:spcBef>
                <a:spcPts val="400"/>
              </a:spcBef>
              <a:spcAft>
                <a:spcPts val="400"/>
              </a:spcAft>
            </a:pPr>
            <a:r>
              <a:rPr lang="en-US" sz="2200" dirty="0" smtClean="0"/>
              <a:t>Mainly ignoring retail sector and restaurant/fast food other than the Singapore effort and the front of the package labeling efforts</a:t>
            </a:r>
          </a:p>
        </p:txBody>
      </p:sp>
    </p:spTree>
    <p:extLst>
      <p:ext uri="{BB962C8B-B14F-4D97-AF65-F5344CB8AC3E}">
        <p14:creationId xmlns:p14="http://schemas.microsoft.com/office/powerpoint/2010/main" val="4288556540"/>
      </p:ext>
    </p:extLst>
  </p:cSld>
  <p:clrMapOvr>
    <a:masterClrMapping/>
  </p:clrMapOvr>
  <p:transition spd="slow">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8" y="440183"/>
            <a:ext cx="8226425" cy="800100"/>
          </a:xfrm>
        </p:spPr>
        <p:txBody>
          <a:bodyPr/>
          <a:lstStyle/>
          <a:p>
            <a:r>
              <a:rPr lang="en-US" sz="3200" dirty="0" smtClean="0"/>
              <a:t>Information and Education</a:t>
            </a:r>
            <a:endParaRPr lang="en-US" sz="3200" dirty="0"/>
          </a:p>
        </p:txBody>
      </p:sp>
      <p:sp>
        <p:nvSpPr>
          <p:cNvPr id="3" name="Content Placeholder 2"/>
          <p:cNvSpPr>
            <a:spLocks noGrp="1"/>
          </p:cNvSpPr>
          <p:nvPr>
            <p:ph idx="1"/>
          </p:nvPr>
        </p:nvSpPr>
        <p:spPr>
          <a:xfrm>
            <a:off x="381000" y="1380751"/>
            <a:ext cx="8432260" cy="3701155"/>
          </a:xfrm>
        </p:spPr>
        <p:txBody>
          <a:bodyPr/>
          <a:lstStyle/>
          <a:p>
            <a:pPr>
              <a:spcBef>
                <a:spcPts val="400"/>
              </a:spcBef>
              <a:spcAft>
                <a:spcPts val="400"/>
              </a:spcAft>
            </a:pPr>
            <a:r>
              <a:rPr lang="en-US" sz="2100" dirty="0" smtClean="0"/>
              <a:t>To date no evidence from any country that large-scale nutrition </a:t>
            </a:r>
            <a:r>
              <a:rPr lang="en-US" sz="2100" dirty="0"/>
              <a:t>e</a:t>
            </a:r>
            <a:r>
              <a:rPr lang="en-US" sz="2100" dirty="0" smtClean="0"/>
              <a:t>ducation has affected either what people eat or drink or how they move.  Thailand appears the strongest. </a:t>
            </a:r>
          </a:p>
          <a:p>
            <a:pPr>
              <a:spcBef>
                <a:spcPts val="400"/>
              </a:spcBef>
              <a:spcAft>
                <a:spcPts val="400"/>
              </a:spcAft>
            </a:pPr>
            <a:r>
              <a:rPr lang="en-US" sz="2100" dirty="0" smtClean="0"/>
              <a:t>Large-scale: Thailand unique effort at the village level with a focus on reducing waist circumference (Flat Belly Network), also reducing sugar and fat</a:t>
            </a:r>
          </a:p>
          <a:p>
            <a:pPr>
              <a:spcBef>
                <a:spcPts val="400"/>
              </a:spcBef>
              <a:spcAft>
                <a:spcPts val="400"/>
              </a:spcAft>
            </a:pPr>
            <a:r>
              <a:rPr lang="en-US" sz="2100" dirty="0" smtClean="0"/>
              <a:t>Dominant media today: food industry and retailers and food service sector. Trivial level of public health-related nutrition education</a:t>
            </a:r>
          </a:p>
          <a:p>
            <a:pPr>
              <a:spcBef>
                <a:spcPts val="400"/>
              </a:spcBef>
              <a:spcAft>
                <a:spcPts val="400"/>
              </a:spcAft>
            </a:pPr>
            <a:r>
              <a:rPr lang="en-US" sz="2100" dirty="0" smtClean="0"/>
              <a:t>Nutrition education in schools in many countries pushed. No focus on cooking or other skills and minimal impact shown to date.</a:t>
            </a:r>
          </a:p>
          <a:p>
            <a:pPr>
              <a:spcBef>
                <a:spcPts val="400"/>
              </a:spcBef>
              <a:spcAft>
                <a:spcPts val="400"/>
              </a:spcAft>
            </a:pPr>
            <a:r>
              <a:rPr lang="en-US" sz="2100" dirty="0" smtClean="0"/>
              <a:t>Few countries push for healthy food in hospitals and clinical diet and physical activity counseling (e.g. Brazil, Thailand)</a:t>
            </a:r>
          </a:p>
          <a:p>
            <a:pPr>
              <a:spcBef>
                <a:spcPts val="400"/>
              </a:spcBef>
              <a:spcAft>
                <a:spcPts val="400"/>
              </a:spcAft>
            </a:pPr>
            <a:r>
              <a:rPr lang="en-US" sz="2100" dirty="0" smtClean="0"/>
              <a:t>Workplace: limited efforts (e.g. Singapore)</a:t>
            </a:r>
            <a:endParaRPr lang="en-US" sz="2100" dirty="0"/>
          </a:p>
        </p:txBody>
      </p:sp>
    </p:spTree>
    <p:extLst>
      <p:ext uri="{BB962C8B-B14F-4D97-AF65-F5344CB8AC3E}">
        <p14:creationId xmlns:p14="http://schemas.microsoft.com/office/powerpoint/2010/main" val="678808198"/>
      </p:ext>
    </p:extLst>
  </p:cSld>
  <p:clrMapOvr>
    <a:masterClrMapping/>
  </p:clrMapOvr>
  <p:transition spd="slow">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214711" y="3632658"/>
            <a:ext cx="5701655" cy="15865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1507" name="Title 1"/>
          <p:cNvSpPr txBox="1">
            <a:spLocks/>
          </p:cNvSpPr>
          <p:nvPr/>
        </p:nvSpPr>
        <p:spPr bwMode="auto">
          <a:xfrm>
            <a:off x="378077" y="227556"/>
            <a:ext cx="86783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2800" b="1" dirty="0" smtClean="0">
                <a:solidFill>
                  <a:prstClr val="black"/>
                </a:solidFill>
                <a:latin typeface="Arial"/>
                <a:cs typeface="Times New Roman" pitchFamily="18" charset="0"/>
              </a:rPr>
              <a:t>Special Programs for Controlling </a:t>
            </a:r>
            <a:br>
              <a:rPr lang="en-US" altLang="en-US" sz="2800" b="1" dirty="0" smtClean="0">
                <a:solidFill>
                  <a:prstClr val="black"/>
                </a:solidFill>
                <a:latin typeface="Arial"/>
                <a:cs typeface="Times New Roman" pitchFamily="18" charset="0"/>
              </a:rPr>
            </a:br>
            <a:r>
              <a:rPr lang="en-US" altLang="en-US" sz="2800" b="1" dirty="0" smtClean="0">
                <a:solidFill>
                  <a:prstClr val="black"/>
                </a:solidFill>
                <a:latin typeface="Arial"/>
                <a:cs typeface="Times New Roman" pitchFamily="18" charset="0"/>
              </a:rPr>
              <a:t>Overweight and Obesity Problems </a:t>
            </a:r>
          </a:p>
        </p:txBody>
      </p:sp>
      <p:pic>
        <p:nvPicPr>
          <p:cNvPr id="21509" name="Picture 2" descr="C:\Users\2028knapp\Pictures\Milan_Bellagio  June 2013\presentation\ton3-3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60000" y="1233963"/>
            <a:ext cx="4729162" cy="2798762"/>
          </a:xfrm>
          <a:prstGeom prst="rect">
            <a:avLst/>
          </a:prstGeom>
          <a:ln w="12700">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2066790"/>
            <a:ext cx="4595446" cy="2424479"/>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3200" dirty="0">
              <a:solidFill>
                <a:prstClr val="white"/>
              </a:solidFill>
              <a:cs typeface="+mj-cs"/>
            </a:endParaRPr>
          </a:p>
          <a:p>
            <a:pPr marL="227013" indent="-227013" fontAlgn="base">
              <a:spcBef>
                <a:spcPct val="0"/>
              </a:spcBef>
              <a:spcAft>
                <a:spcPct val="0"/>
              </a:spcAft>
              <a:buFont typeface="Arial" panose="020B0604020202020204" pitchFamily="34" charset="0"/>
              <a:buChar char="•"/>
              <a:defRPr/>
            </a:pPr>
            <a:r>
              <a:rPr lang="en-US" sz="2800" dirty="0" smtClean="0">
                <a:solidFill>
                  <a:srgbClr val="000000"/>
                </a:solidFill>
                <a:cs typeface="+mj-cs"/>
              </a:rPr>
              <a:t>Sweet Enough Network</a:t>
            </a:r>
          </a:p>
          <a:p>
            <a:pPr marL="227013" indent="-227013" fontAlgn="base">
              <a:spcBef>
                <a:spcPct val="0"/>
              </a:spcBef>
              <a:spcAft>
                <a:spcPct val="0"/>
              </a:spcAft>
              <a:buFont typeface="Arial" panose="020B0604020202020204" pitchFamily="34" charset="0"/>
              <a:buChar char="•"/>
              <a:defRPr/>
            </a:pPr>
            <a:r>
              <a:rPr lang="en-US" sz="2800" dirty="0" smtClean="0">
                <a:solidFill>
                  <a:srgbClr val="000000"/>
                </a:solidFill>
                <a:cs typeface="+mj-cs"/>
              </a:rPr>
              <a:t>Thai People Flat </a:t>
            </a:r>
            <a:br>
              <a:rPr lang="en-US" sz="2800" dirty="0" smtClean="0">
                <a:solidFill>
                  <a:srgbClr val="000000"/>
                </a:solidFill>
                <a:cs typeface="+mj-cs"/>
              </a:rPr>
            </a:br>
            <a:r>
              <a:rPr lang="en-US" sz="2800" dirty="0" smtClean="0">
                <a:solidFill>
                  <a:srgbClr val="000000"/>
                </a:solidFill>
                <a:cs typeface="+mj-cs"/>
              </a:rPr>
              <a:t>Belly Network</a:t>
            </a:r>
            <a:endParaRPr lang="en-US" sz="2800" dirty="0">
              <a:solidFill>
                <a:srgbClr val="000000"/>
              </a:solidFill>
              <a:cs typeface="+mj-cs"/>
            </a:endParaRPr>
          </a:p>
          <a:p>
            <a:pPr algn="ctr" fontAlgn="base">
              <a:spcBef>
                <a:spcPct val="0"/>
              </a:spcBef>
              <a:spcAft>
                <a:spcPct val="0"/>
              </a:spcAft>
              <a:defRPr/>
            </a:pPr>
            <a:endParaRPr lang="th-TH" dirty="0">
              <a:solidFill>
                <a:prstClr val="white"/>
              </a:solidFill>
            </a:endParaRPr>
          </a:p>
        </p:txBody>
      </p:sp>
      <p:pic>
        <p:nvPicPr>
          <p:cNvPr id="21510" name="Picture 3" descr="C:\Users\2028knapp\Pictures\Milan_Bellagio  June 2013\presentation\lodpoong.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02014" y="3590925"/>
            <a:ext cx="4772510" cy="3124653"/>
          </a:xfrm>
          <a:prstGeom prst="rect">
            <a:avLst/>
          </a:prstGeom>
          <a:noFill/>
          <a:ln w="12700">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684013"/>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idx="4294967295"/>
          </p:nvPr>
        </p:nvSpPr>
        <p:spPr>
          <a:xfrm>
            <a:off x="0" y="274638"/>
            <a:ext cx="9144000" cy="1143000"/>
          </a:xfrm>
        </p:spPr>
        <p:txBody>
          <a:bodyPr anchorCtr="1"/>
          <a:lstStyle/>
          <a:p>
            <a:pPr eaLnBrk="1" hangingPunct="1"/>
            <a:r>
              <a:rPr lang="en-US" sz="3200" dirty="0" smtClean="0"/>
              <a:t>1. Sweeteners in Our Food Supply</a:t>
            </a:r>
          </a:p>
        </p:txBody>
      </p:sp>
      <p:sp>
        <p:nvSpPr>
          <p:cNvPr id="228355" name="Rectangle 3"/>
          <p:cNvSpPr>
            <a:spLocks noGrp="1" noChangeArrowheads="1"/>
          </p:cNvSpPr>
          <p:nvPr>
            <p:ph type="body" idx="4294967295"/>
          </p:nvPr>
        </p:nvSpPr>
        <p:spPr>
          <a:xfrm>
            <a:off x="915988" y="1827213"/>
            <a:ext cx="8228012" cy="3254375"/>
          </a:xfrm>
        </p:spPr>
        <p:txBody>
          <a:bodyPr/>
          <a:lstStyle/>
          <a:p>
            <a:pPr eaLnBrk="1" hangingPunct="1">
              <a:spcBef>
                <a:spcPts val="400"/>
              </a:spcBef>
              <a:spcAft>
                <a:spcPts val="400"/>
              </a:spcAft>
            </a:pPr>
            <a:r>
              <a:rPr lang="en-US" sz="2400" dirty="0" smtClean="0"/>
              <a:t>About 550,000 foods and beverages exist in our consumer packaged food and beverage system in </a:t>
            </a:r>
            <a:br>
              <a:rPr lang="en-US" sz="2400" dirty="0" smtClean="0"/>
            </a:br>
            <a:r>
              <a:rPr lang="en-US" sz="2400" dirty="0" smtClean="0"/>
              <a:t>the US.</a:t>
            </a:r>
          </a:p>
          <a:p>
            <a:pPr eaLnBrk="1" hangingPunct="1">
              <a:spcBef>
                <a:spcPts val="400"/>
              </a:spcBef>
              <a:spcAft>
                <a:spcPts val="400"/>
              </a:spcAft>
            </a:pPr>
            <a:r>
              <a:rPr lang="en-US" sz="2400" dirty="0" smtClean="0"/>
              <a:t>About 100,000 have unique ingredients.  Using these data from a nationally representative sample of about 60,000 households who daily scan all food purchases’ bar codes, we can identify the foods with sweeteners.</a:t>
            </a:r>
          </a:p>
          <a:p>
            <a:pPr eaLnBrk="1" hangingPunct="1">
              <a:spcBef>
                <a:spcPts val="400"/>
              </a:spcBef>
              <a:spcAft>
                <a:spcPts val="400"/>
              </a:spcAft>
            </a:pPr>
            <a:r>
              <a:rPr lang="en-US" sz="2400" dirty="0" smtClean="0"/>
              <a:t>Two sets of data—older published paper on difference from US NHANES data and our data with ingredients searched.</a:t>
            </a:r>
            <a:endParaRPr lang="en-US" sz="2400" dirty="0"/>
          </a:p>
          <a:p>
            <a:pPr eaLnBrk="1" hangingPunct="1">
              <a:spcBef>
                <a:spcPts val="400"/>
              </a:spcBef>
              <a:spcAft>
                <a:spcPts val="400"/>
              </a:spcAft>
            </a:pPr>
            <a:r>
              <a:rPr lang="en-US" sz="2400" dirty="0" smtClean="0"/>
              <a:t>Then new results—in press only</a:t>
            </a:r>
          </a:p>
        </p:txBody>
      </p:sp>
    </p:spTree>
    <p:extLst>
      <p:ext uri="{BB962C8B-B14F-4D97-AF65-F5344CB8AC3E}">
        <p14:creationId xmlns:p14="http://schemas.microsoft.com/office/powerpoint/2010/main" val="2893324358"/>
      </p:ext>
    </p:extLst>
  </p:cSld>
  <p:clrMapOvr>
    <a:masterClrMapping/>
  </p:clrMapOvr>
  <p:transition spd="slow">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906"/>
            <a:ext cx="8226425" cy="1026410"/>
          </a:xfrm>
        </p:spPr>
        <p:txBody>
          <a:bodyPr/>
          <a:lstStyle/>
          <a:p>
            <a:r>
              <a:rPr lang="en-US" sz="3200" dirty="0" smtClean="0"/>
              <a:t>LMIC’s Are Beginning to Take </a:t>
            </a:r>
            <a:br>
              <a:rPr lang="en-US" sz="3200" dirty="0" smtClean="0"/>
            </a:br>
            <a:r>
              <a:rPr lang="en-US" sz="3200" dirty="0" smtClean="0"/>
              <a:t>Serious Large-Scale Action</a:t>
            </a:r>
            <a:endParaRPr lang="en-US" sz="3200" dirty="0"/>
          </a:p>
        </p:txBody>
      </p:sp>
      <p:sp>
        <p:nvSpPr>
          <p:cNvPr id="3" name="Content Placeholder 2"/>
          <p:cNvSpPr>
            <a:spLocks noGrp="1"/>
          </p:cNvSpPr>
          <p:nvPr>
            <p:ph idx="1"/>
          </p:nvPr>
        </p:nvSpPr>
        <p:spPr>
          <a:xfrm>
            <a:off x="381000" y="1512648"/>
            <a:ext cx="8249621" cy="3497239"/>
          </a:xfrm>
        </p:spPr>
        <p:txBody>
          <a:bodyPr/>
          <a:lstStyle/>
          <a:p>
            <a:r>
              <a:rPr lang="en-US" sz="2200" dirty="0" smtClean="0"/>
              <a:t>The need and the will to take action is increasing among LMIC’s</a:t>
            </a:r>
          </a:p>
          <a:p>
            <a:r>
              <a:rPr lang="en-US" sz="2200" dirty="0" smtClean="0"/>
              <a:t>Mexico, Ecuador, Chile, Peru, Thailand, Singapore, and the Western Pacific Islands are just the beginning of this.</a:t>
            </a:r>
          </a:p>
          <a:p>
            <a:r>
              <a:rPr lang="en-US" sz="2200" dirty="0" smtClean="0"/>
              <a:t>Evidence is needed: serious push for rigorous evaluation is essential. </a:t>
            </a:r>
          </a:p>
          <a:p>
            <a:r>
              <a:rPr lang="en-US" sz="2200" dirty="0" smtClean="0"/>
              <a:t>A need to create one food and beverage standard and use across all controls: marketing, front-of-packing profiling, taxation</a:t>
            </a:r>
            <a:endParaRPr lang="en-US" sz="2200" dirty="0"/>
          </a:p>
        </p:txBody>
      </p:sp>
    </p:spTree>
    <p:extLst>
      <p:ext uri="{BB962C8B-B14F-4D97-AF65-F5344CB8AC3E}">
        <p14:creationId xmlns:p14="http://schemas.microsoft.com/office/powerpoint/2010/main" val="1025673807"/>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8354" name="Rectangle 2"/>
          <p:cNvSpPr>
            <a:spLocks noGrp="1" noChangeArrowheads="1"/>
          </p:cNvSpPr>
          <p:nvPr>
            <p:ph type="title" idx="4294967295"/>
          </p:nvPr>
        </p:nvSpPr>
        <p:spPr/>
        <p:txBody>
          <a:bodyPr anchorCtr="1"/>
          <a:lstStyle/>
          <a:p>
            <a:pPr eaLnBrk="1" hangingPunct="1"/>
            <a:r>
              <a:rPr lang="en-US" sz="3200" dirty="0" smtClean="0"/>
              <a:t> Sweeteners in Our Food Supply</a:t>
            </a:r>
          </a:p>
        </p:txBody>
      </p:sp>
      <p:sp>
        <p:nvSpPr>
          <p:cNvPr id="228355" name="Rectangle 3"/>
          <p:cNvSpPr>
            <a:spLocks noGrp="1" noChangeArrowheads="1"/>
          </p:cNvSpPr>
          <p:nvPr>
            <p:ph type="body" idx="4294967295"/>
          </p:nvPr>
        </p:nvSpPr>
        <p:spPr>
          <a:xfrm>
            <a:off x="443157" y="1344706"/>
            <a:ext cx="8228012" cy="3204906"/>
          </a:xfrm>
        </p:spPr>
        <p:txBody>
          <a:bodyPr/>
          <a:lstStyle/>
          <a:p>
            <a:pPr eaLnBrk="1" hangingPunct="1">
              <a:spcBef>
                <a:spcPts val="400"/>
              </a:spcBef>
              <a:spcAft>
                <a:spcPts val="400"/>
              </a:spcAft>
            </a:pPr>
            <a:r>
              <a:rPr lang="en-US" sz="2400" dirty="0">
                <a:latin typeface="+mj-lt"/>
              </a:rPr>
              <a:t>Key word searches at the ingredient list of each </a:t>
            </a:r>
            <a:r>
              <a:rPr lang="en-US" sz="2400" dirty="0" smtClean="0">
                <a:latin typeface="+mj-lt"/>
              </a:rPr>
              <a:t>product</a:t>
            </a:r>
            <a:endParaRPr lang="en-US" sz="2400" dirty="0">
              <a:latin typeface="+mj-lt"/>
            </a:endParaRPr>
          </a:p>
          <a:p>
            <a:pPr lvl="1"/>
            <a:r>
              <a:rPr lang="en-US" sz="1800" u="sng" dirty="0">
                <a:latin typeface="+mj-lt"/>
              </a:rPr>
              <a:t>Low-calorie sweeteners:</a:t>
            </a:r>
            <a:r>
              <a:rPr lang="en-US" sz="1800" dirty="0">
                <a:latin typeface="+mj-lt"/>
              </a:rPr>
              <a:t> artificial sweetener, aspartame, saccharin, sucralose, cyclamate, </a:t>
            </a:r>
            <a:r>
              <a:rPr lang="en-US" sz="1800" dirty="0" err="1">
                <a:latin typeface="+mj-lt"/>
              </a:rPr>
              <a:t>acesulfame</a:t>
            </a:r>
            <a:r>
              <a:rPr lang="en-US" sz="1800" dirty="0">
                <a:latin typeface="+mj-lt"/>
              </a:rPr>
              <a:t> K, stevia, sugar alcohols (i.e. xylitol) and brand name versions of each sweetener (i.e. </a:t>
            </a:r>
            <a:r>
              <a:rPr lang="en-US" sz="1800" i="1" dirty="0">
                <a:latin typeface="+mj-lt"/>
              </a:rPr>
              <a:t>Splenda</a:t>
            </a:r>
            <a:r>
              <a:rPr lang="en-US" sz="1800" dirty="0">
                <a:latin typeface="+mj-lt"/>
              </a:rPr>
              <a:t>) </a:t>
            </a:r>
          </a:p>
          <a:p>
            <a:pPr lvl="1" eaLnBrk="1" hangingPunct="1">
              <a:spcBef>
                <a:spcPts val="400"/>
              </a:spcBef>
              <a:spcAft>
                <a:spcPts val="400"/>
              </a:spcAft>
            </a:pPr>
            <a:r>
              <a:rPr lang="en-US" sz="1800" u="sng" dirty="0">
                <a:latin typeface="+mj-lt"/>
              </a:rPr>
              <a:t>Caloric sweeteners</a:t>
            </a:r>
            <a:r>
              <a:rPr lang="en-US" sz="1800" dirty="0">
                <a:latin typeface="+mj-lt"/>
              </a:rPr>
              <a:t>: fruit juice concentrate (not reconstituted), cane sugar, beet sugar, sucrose, glucose, corn syrup, high fructose corn syrup, agave-based sweeteners, honey, molasses, maple, sorghum/malt/maltose, rice syrup, fructose, lactose, inverted sugars</a:t>
            </a:r>
          </a:p>
        </p:txBody>
      </p:sp>
      <p:pic>
        <p:nvPicPr>
          <p:cNvPr id="4" name="Picture 2" descr="http://www.bevreview.com/wp-content/image_kosherforpassovercok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69" y="4005676"/>
            <a:ext cx="2455816" cy="18418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1.bp.blogspot.com/-C3ecmtK5ocM/TsqKqgTiLnI/AAAAAAAAAD8/axc13-Eqay4/s1600/Coke+Zer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008" t="11012" r="7652" b="39465"/>
          <a:stretch/>
        </p:blipFill>
        <p:spPr bwMode="auto">
          <a:xfrm>
            <a:off x="2978333" y="4036155"/>
            <a:ext cx="2991395" cy="18113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blindbatnews.com/wp-content/uploads/2010/10/MG_1311.jpg"/>
          <p:cNvPicPr>
            <a:picLocks noChangeAspect="1" noChangeArrowheads="1"/>
          </p:cNvPicPr>
          <p:nvPr/>
        </p:nvPicPr>
        <p:blipFill rotWithShape="1">
          <a:blip r:embed="rId5">
            <a:extLst>
              <a:ext uri="{28A0092B-C50C-407E-A947-70E740481C1C}">
                <a14:useLocalDpi xmlns:a14="http://schemas.microsoft.com/office/drawing/2010/main" val="0"/>
              </a:ext>
            </a:extLst>
          </a:blip>
          <a:srcRect l="17167" t="31512" r="18190" b="5601"/>
          <a:stretch/>
        </p:blipFill>
        <p:spPr bwMode="auto">
          <a:xfrm>
            <a:off x="6313721" y="4038060"/>
            <a:ext cx="2569029" cy="184515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361509" y="4539621"/>
            <a:ext cx="696685" cy="174171"/>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8" name="Rectangle 7"/>
          <p:cNvSpPr/>
          <p:nvPr/>
        </p:nvSpPr>
        <p:spPr>
          <a:xfrm>
            <a:off x="810428" y="4369804"/>
            <a:ext cx="1488635" cy="408504"/>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9" name="Rectangle 8"/>
          <p:cNvSpPr/>
          <p:nvPr/>
        </p:nvSpPr>
        <p:spPr>
          <a:xfrm>
            <a:off x="5418909" y="4652831"/>
            <a:ext cx="483325" cy="174171"/>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10" name="Rectangle 9"/>
          <p:cNvSpPr/>
          <p:nvPr/>
        </p:nvSpPr>
        <p:spPr>
          <a:xfrm>
            <a:off x="7990117" y="4042414"/>
            <a:ext cx="561702" cy="174171"/>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11" name="Rectangle 10"/>
          <p:cNvSpPr/>
          <p:nvPr/>
        </p:nvSpPr>
        <p:spPr>
          <a:xfrm>
            <a:off x="7001637" y="4604137"/>
            <a:ext cx="596597" cy="174171"/>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12" name="Rectangle 11"/>
          <p:cNvSpPr/>
          <p:nvPr/>
        </p:nvSpPr>
        <p:spPr>
          <a:xfrm>
            <a:off x="7162746" y="4778308"/>
            <a:ext cx="674968" cy="18233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13" name="TextBox 12"/>
          <p:cNvSpPr txBox="1"/>
          <p:nvPr/>
        </p:nvSpPr>
        <p:spPr>
          <a:xfrm>
            <a:off x="1812900" y="6411725"/>
            <a:ext cx="2183803" cy="369332"/>
          </a:xfrm>
          <a:prstGeom prst="rect">
            <a:avLst/>
          </a:prstGeom>
          <a:noFill/>
        </p:spPr>
        <p:txBody>
          <a:bodyPr wrap="none" rtlCol="0">
            <a:spAutoFit/>
          </a:bodyPr>
          <a:lstStyle/>
          <a:p>
            <a:pPr defTabSz="457200" fontAlgn="auto">
              <a:spcBef>
                <a:spcPts val="0"/>
              </a:spcBef>
              <a:spcAft>
                <a:spcPts val="0"/>
              </a:spcAft>
            </a:pPr>
            <a:r>
              <a:rPr lang="en-US" b="1" dirty="0" smtClean="0">
                <a:solidFill>
                  <a:prstClr val="black"/>
                </a:solidFill>
                <a:latin typeface="+mj-lt"/>
              </a:rPr>
              <a:t>Caloric Sweetener</a:t>
            </a:r>
            <a:endParaRPr lang="en-US" b="1" dirty="0">
              <a:solidFill>
                <a:prstClr val="black"/>
              </a:solidFill>
              <a:latin typeface="+mj-lt"/>
            </a:endParaRPr>
          </a:p>
        </p:txBody>
      </p:sp>
      <p:sp>
        <p:nvSpPr>
          <p:cNvPr id="14" name="TextBox 13"/>
          <p:cNvSpPr txBox="1"/>
          <p:nvPr/>
        </p:nvSpPr>
        <p:spPr>
          <a:xfrm>
            <a:off x="4640449" y="6411725"/>
            <a:ext cx="2661370" cy="369332"/>
          </a:xfrm>
          <a:prstGeom prst="rect">
            <a:avLst/>
          </a:prstGeom>
          <a:noFill/>
        </p:spPr>
        <p:txBody>
          <a:bodyPr wrap="none" rtlCol="0">
            <a:spAutoFit/>
          </a:bodyPr>
          <a:lstStyle/>
          <a:p>
            <a:pPr defTabSz="457200" fontAlgn="auto">
              <a:spcBef>
                <a:spcPts val="0"/>
              </a:spcBef>
              <a:spcAft>
                <a:spcPts val="0"/>
              </a:spcAft>
            </a:pPr>
            <a:r>
              <a:rPr lang="en-US" b="1" dirty="0" smtClean="0">
                <a:solidFill>
                  <a:prstClr val="black"/>
                </a:solidFill>
                <a:latin typeface="+mj-lt"/>
              </a:rPr>
              <a:t>Low-calorie Sweetener</a:t>
            </a:r>
            <a:endParaRPr lang="en-US" b="1" dirty="0">
              <a:solidFill>
                <a:prstClr val="black"/>
              </a:solidFill>
              <a:latin typeface="+mj-lt"/>
            </a:endParaRPr>
          </a:p>
        </p:txBody>
      </p:sp>
      <p:cxnSp>
        <p:nvCxnSpPr>
          <p:cNvPr id="15" name="Straight Arrow Connector 14"/>
          <p:cNvCxnSpPr>
            <a:stCxn id="8" idx="2"/>
          </p:cNvCxnSpPr>
          <p:nvPr/>
        </p:nvCxnSpPr>
        <p:spPr>
          <a:xfrm>
            <a:off x="1554746" y="4778308"/>
            <a:ext cx="1146339" cy="16334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2"/>
          </p:cNvCxnSpPr>
          <p:nvPr/>
        </p:nvCxnSpPr>
        <p:spPr>
          <a:xfrm>
            <a:off x="3709852" y="4713792"/>
            <a:ext cx="2120503" cy="16979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4" idx="0"/>
          </p:cNvCxnSpPr>
          <p:nvPr/>
        </p:nvCxnSpPr>
        <p:spPr>
          <a:xfrm>
            <a:off x="5689577" y="4869473"/>
            <a:ext cx="281557" cy="15422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361509" y="4176898"/>
            <a:ext cx="4909459" cy="223482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2"/>
          </p:cNvCxnSpPr>
          <p:nvPr/>
        </p:nvCxnSpPr>
        <p:spPr>
          <a:xfrm flipH="1">
            <a:off x="6148252" y="4960638"/>
            <a:ext cx="1351978" cy="14510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6" name="Picture 2" descr="https://encrypted-tbn0.gstatic.com/images?q=tbn:ANd9GcSfvaOBw1M7R-vl9n2keF0qeJlKov-sVcYLpKO0TXrlS8lHyLtSxQ"/>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5269" y="453294"/>
            <a:ext cx="913502" cy="781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215936"/>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5154" y="-14517"/>
            <a:ext cx="8470060" cy="1086891"/>
          </a:xfrm>
        </p:spPr>
        <p:txBody>
          <a:bodyPr/>
          <a:lstStyle/>
          <a:p>
            <a:r>
              <a:rPr lang="en-US" sz="3200" dirty="0"/>
              <a:t>Sources of </a:t>
            </a:r>
            <a:r>
              <a:rPr lang="en-US" sz="3200" dirty="0" smtClean="0"/>
              <a:t>Sweeteners</a:t>
            </a:r>
            <a:endParaRPr lang="en-US" sz="32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4369"/>
          <a:stretch/>
        </p:blipFill>
        <p:spPr>
          <a:xfrm>
            <a:off x="7282716" y="194379"/>
            <a:ext cx="994445" cy="696616"/>
          </a:xfrm>
          <a:prstGeom prst="rect">
            <a:avLst/>
          </a:prstGeom>
          <a:ln>
            <a:noFill/>
          </a:ln>
          <a:effectLst>
            <a:outerShdw blurRad="50800" dist="38100" dir="2700000" algn="tl" rotWithShape="0">
              <a:prstClr val="black">
                <a:alpha val="40000"/>
              </a:prstClr>
            </a:outerShdw>
          </a:effectLst>
        </p:spPr>
      </p:pic>
      <p:sp>
        <p:nvSpPr>
          <p:cNvPr id="6" name="TextBox 5"/>
          <p:cNvSpPr txBox="1"/>
          <p:nvPr/>
        </p:nvSpPr>
        <p:spPr>
          <a:xfrm>
            <a:off x="690099" y="6203602"/>
            <a:ext cx="8534400" cy="553998"/>
          </a:xfrm>
          <a:prstGeom prst="rect">
            <a:avLst/>
          </a:prstGeom>
          <a:noFill/>
        </p:spPr>
        <p:txBody>
          <a:bodyPr wrap="square" rtlCol="0">
            <a:spAutoFit/>
          </a:bodyPr>
          <a:lstStyle/>
          <a:p>
            <a:pPr marL="171450" indent="-171450" defTabSz="457200" fontAlgn="auto">
              <a:spcBef>
                <a:spcPts val="0"/>
              </a:spcBef>
              <a:spcAft>
                <a:spcPts val="0"/>
              </a:spcAft>
              <a:buFont typeface="Arial" charset="0"/>
              <a:buChar char="•"/>
            </a:pPr>
            <a:r>
              <a:rPr lang="en-US" sz="1000" dirty="0" smtClean="0">
                <a:solidFill>
                  <a:prstClr val="black"/>
                </a:solidFill>
                <a:latin typeface="+mj-lt"/>
              </a:rPr>
              <a:t>Means </a:t>
            </a:r>
            <a:r>
              <a:rPr lang="en-US" sz="1000" dirty="0">
                <a:solidFill>
                  <a:prstClr val="black"/>
                </a:solidFill>
                <a:latin typeface="+mj-lt"/>
              </a:rPr>
              <a:t>per capita for beverages (mL/d) and foods (g/d). LCS, low-caloric sweetened beverages or foods; CS, caloric-sweetened beverages or </a:t>
            </a:r>
            <a:r>
              <a:rPr lang="en-US" sz="1000" dirty="0" smtClean="0">
                <a:solidFill>
                  <a:prstClr val="black"/>
                </a:solidFill>
                <a:latin typeface="+mj-lt"/>
              </a:rPr>
              <a:t>foods</a:t>
            </a:r>
          </a:p>
          <a:p>
            <a:pPr marL="171450" indent="-171450" defTabSz="457200" fontAlgn="auto">
              <a:spcBef>
                <a:spcPts val="0"/>
              </a:spcBef>
              <a:spcAft>
                <a:spcPts val="0"/>
              </a:spcAft>
              <a:buFont typeface="Arial" charset="0"/>
              <a:buChar char="•"/>
            </a:pPr>
            <a:r>
              <a:rPr lang="en-US" sz="1000" dirty="0"/>
              <a:t>Piernas </a:t>
            </a:r>
            <a:r>
              <a:rPr lang="en-US" sz="1000" dirty="0" smtClean="0"/>
              <a:t>et al,   </a:t>
            </a:r>
            <a:r>
              <a:rPr lang="en-US" sz="1000" u="sng" dirty="0"/>
              <a:t>Pediatrics Obesity</a:t>
            </a:r>
            <a:r>
              <a:rPr lang="en-US" sz="1000" dirty="0"/>
              <a:t> 8:294-306</a:t>
            </a:r>
            <a:endParaRPr lang="en-US" sz="1000" dirty="0">
              <a:solidFill>
                <a:prstClr val="black"/>
              </a:solidFill>
              <a:latin typeface="+mj-lt"/>
            </a:endParaRPr>
          </a:p>
        </p:txBody>
      </p:sp>
      <p:graphicFrame>
        <p:nvGraphicFramePr>
          <p:cNvPr id="7" name="Chart 6"/>
          <p:cNvGraphicFramePr>
            <a:graphicFrameLocks/>
          </p:cNvGraphicFramePr>
          <p:nvPr>
            <p:extLst>
              <p:ext uri="{D42A27DB-BD31-4B8C-83A1-F6EECF244321}">
                <p14:modId xmlns:p14="http://schemas.microsoft.com/office/powerpoint/2010/main" val="3499652921"/>
              </p:ext>
            </p:extLst>
          </p:nvPr>
        </p:nvGraphicFramePr>
        <p:xfrm>
          <a:off x="4578952" y="2088222"/>
          <a:ext cx="4221678" cy="43902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531696427"/>
              </p:ext>
            </p:extLst>
          </p:nvPr>
        </p:nvGraphicFramePr>
        <p:xfrm>
          <a:off x="189734" y="2060118"/>
          <a:ext cx="4103369" cy="4366650"/>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2" descr="http://mountainsidefitness.files.wordpress.com/2012/06/soda-ca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7211" y="1076959"/>
            <a:ext cx="510504" cy="6658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2197" y="890994"/>
            <a:ext cx="848529" cy="891149"/>
          </a:xfrm>
          <a:prstGeom prst="rect">
            <a:avLst/>
          </a:prstGeom>
        </p:spPr>
      </p:pic>
      <p:sp>
        <p:nvSpPr>
          <p:cNvPr id="11" name="TextBox 10"/>
          <p:cNvSpPr txBox="1"/>
          <p:nvPr/>
        </p:nvSpPr>
        <p:spPr>
          <a:xfrm>
            <a:off x="1526816" y="1132834"/>
            <a:ext cx="1671204" cy="523220"/>
          </a:xfrm>
          <a:prstGeom prst="rect">
            <a:avLst/>
          </a:prstGeom>
          <a:noFill/>
        </p:spPr>
        <p:txBody>
          <a:bodyPr wrap="square" rtlCol="0">
            <a:spAutoFit/>
          </a:bodyPr>
          <a:lstStyle/>
          <a:p>
            <a:pPr defTabSz="457200" fontAlgn="auto">
              <a:spcBef>
                <a:spcPts val="0"/>
              </a:spcBef>
              <a:spcAft>
                <a:spcPts val="0"/>
              </a:spcAft>
            </a:pPr>
            <a:r>
              <a:rPr lang="en-US" sz="1400" b="1" dirty="0" smtClean="0">
                <a:solidFill>
                  <a:prstClr val="black"/>
                </a:solidFill>
                <a:latin typeface="+mj-lt"/>
              </a:rPr>
              <a:t>Caloric sweetener</a:t>
            </a:r>
            <a:endParaRPr lang="en-US" sz="1400" b="1" dirty="0">
              <a:solidFill>
                <a:prstClr val="black"/>
              </a:solidFill>
              <a:latin typeface="+mj-lt"/>
            </a:endParaRPr>
          </a:p>
        </p:txBody>
      </p:sp>
      <p:sp>
        <p:nvSpPr>
          <p:cNvPr id="12" name="TextBox 11"/>
          <p:cNvSpPr txBox="1"/>
          <p:nvPr/>
        </p:nvSpPr>
        <p:spPr>
          <a:xfrm>
            <a:off x="4257614" y="1125570"/>
            <a:ext cx="1399371" cy="523220"/>
          </a:xfrm>
          <a:prstGeom prst="rect">
            <a:avLst/>
          </a:prstGeom>
          <a:noFill/>
        </p:spPr>
        <p:txBody>
          <a:bodyPr wrap="square" rtlCol="0">
            <a:spAutoFit/>
          </a:bodyPr>
          <a:lstStyle/>
          <a:p>
            <a:pPr defTabSz="457200" fontAlgn="auto">
              <a:spcBef>
                <a:spcPts val="0"/>
              </a:spcBef>
              <a:spcAft>
                <a:spcPts val="0"/>
              </a:spcAft>
            </a:pPr>
            <a:r>
              <a:rPr lang="en-US" sz="1400" b="1" dirty="0" smtClean="0">
                <a:solidFill>
                  <a:prstClr val="black"/>
                </a:solidFill>
                <a:latin typeface="+mj-lt"/>
              </a:rPr>
              <a:t>Low calorie sweetener</a:t>
            </a:r>
            <a:endParaRPr lang="en-US" sz="1400" b="1" dirty="0">
              <a:solidFill>
                <a:prstClr val="black"/>
              </a:solidFill>
              <a:latin typeface="+mj-lt"/>
            </a:endParaRPr>
          </a:p>
        </p:txBody>
      </p:sp>
      <p:sp>
        <p:nvSpPr>
          <p:cNvPr id="13" name="TextBox 12"/>
          <p:cNvSpPr txBox="1"/>
          <p:nvPr/>
        </p:nvSpPr>
        <p:spPr>
          <a:xfrm>
            <a:off x="7011523" y="1181418"/>
            <a:ext cx="1823758" cy="307777"/>
          </a:xfrm>
          <a:prstGeom prst="rect">
            <a:avLst/>
          </a:prstGeom>
          <a:noFill/>
        </p:spPr>
        <p:txBody>
          <a:bodyPr wrap="square" rtlCol="0">
            <a:spAutoFit/>
          </a:bodyPr>
          <a:lstStyle/>
          <a:p>
            <a:pPr defTabSz="457200" fontAlgn="auto">
              <a:spcBef>
                <a:spcPts val="0"/>
              </a:spcBef>
              <a:spcAft>
                <a:spcPts val="0"/>
              </a:spcAft>
            </a:pPr>
            <a:r>
              <a:rPr lang="en-US" sz="1400" b="1" dirty="0" smtClean="0">
                <a:solidFill>
                  <a:prstClr val="black"/>
                </a:solidFill>
                <a:latin typeface="+mj-lt"/>
              </a:rPr>
              <a:t>LCS and CS </a:t>
            </a:r>
            <a:endParaRPr lang="en-US" sz="1400" b="1" dirty="0">
              <a:solidFill>
                <a:prstClr val="black"/>
              </a:solidFill>
              <a:latin typeface="+mj-lt"/>
            </a:endParaRPr>
          </a:p>
        </p:txBody>
      </p:sp>
      <p:pic>
        <p:nvPicPr>
          <p:cNvPr id="14" name="Picture 2" descr="http://thumbs.dreamstime.com/z/sport-drink-3355828.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59593" y="947495"/>
            <a:ext cx="534604" cy="80190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p:nvPr/>
        </p:nvCxnSpPr>
        <p:spPr>
          <a:xfrm flipH="1">
            <a:off x="2233400" y="4173060"/>
            <a:ext cx="438680" cy="107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77765" y="1913790"/>
            <a:ext cx="6271500" cy="369332"/>
          </a:xfrm>
          <a:prstGeom prst="rect">
            <a:avLst/>
          </a:prstGeom>
          <a:noFill/>
        </p:spPr>
        <p:txBody>
          <a:bodyPr wrap="square" rtlCol="0">
            <a:spAutoFit/>
          </a:bodyPr>
          <a:lstStyle/>
          <a:p>
            <a:pPr algn="ctr" defTabSz="457200" fontAlgn="auto">
              <a:spcBef>
                <a:spcPts val="0"/>
              </a:spcBef>
              <a:spcAft>
                <a:spcPts val="0"/>
              </a:spcAft>
            </a:pPr>
            <a:r>
              <a:rPr lang="en-US" dirty="0" smtClean="0">
                <a:latin typeface="+mj-lt"/>
                <a:sym typeface="Wingdings" panose="05000000000000000000" pitchFamily="2" charset="2"/>
              </a:rPr>
              <a:t>All Foods </a:t>
            </a:r>
            <a:r>
              <a:rPr lang="en-US" dirty="0">
                <a:latin typeface="+mj-lt"/>
                <a:sym typeface="Wingdings" panose="05000000000000000000" pitchFamily="2" charset="2"/>
              </a:rPr>
              <a:t>a</a:t>
            </a:r>
            <a:r>
              <a:rPr lang="en-US" dirty="0" smtClean="0">
                <a:latin typeface="+mj-lt"/>
                <a:sym typeface="Wingdings" panose="05000000000000000000" pitchFamily="2" charset="2"/>
              </a:rPr>
              <a:t>nd Beverages that Contain Any Sweetener</a:t>
            </a:r>
            <a:endParaRPr lang="en-US" dirty="0">
              <a:latin typeface="+mj-lt"/>
            </a:endParaRPr>
          </a:p>
        </p:txBody>
      </p:sp>
      <p:sp>
        <p:nvSpPr>
          <p:cNvPr id="17" name="Rectangle 16"/>
          <p:cNvSpPr/>
          <p:nvPr/>
        </p:nvSpPr>
        <p:spPr>
          <a:xfrm>
            <a:off x="689389" y="945513"/>
            <a:ext cx="7736986" cy="8019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cxnSp>
        <p:nvCxnSpPr>
          <p:cNvPr id="18" name="Straight Arrow Connector 17"/>
          <p:cNvCxnSpPr/>
          <p:nvPr/>
        </p:nvCxnSpPr>
        <p:spPr>
          <a:xfrm flipH="1">
            <a:off x="6643698" y="4711540"/>
            <a:ext cx="438680" cy="107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233400" y="5509655"/>
            <a:ext cx="438680" cy="107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643698" y="5669382"/>
            <a:ext cx="438680" cy="107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818934" y="5515025"/>
            <a:ext cx="438680" cy="107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8277161" y="5412580"/>
            <a:ext cx="438680" cy="107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3" name="Chart 22"/>
          <p:cNvGraphicFramePr>
            <a:graphicFrameLocks/>
          </p:cNvGraphicFramePr>
          <p:nvPr>
            <p:extLst>
              <p:ext uri="{D42A27DB-BD31-4B8C-83A1-F6EECF244321}">
                <p14:modId xmlns:p14="http://schemas.microsoft.com/office/powerpoint/2010/main" val="531696427"/>
              </p:ext>
            </p:extLst>
          </p:nvPr>
        </p:nvGraphicFramePr>
        <p:xfrm>
          <a:off x="154245" y="2000476"/>
          <a:ext cx="4103369" cy="436665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085090052"/>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92100" y="337322"/>
            <a:ext cx="8610600" cy="707886"/>
          </a:xfrm>
          <a:prstGeom prst="rect">
            <a:avLst/>
          </a:prstGeom>
          <a:noFill/>
        </p:spPr>
        <p:txBody>
          <a:bodyPr wrap="square" rtlCol="0">
            <a:spAutoFit/>
          </a:bodyPr>
          <a:lstStyle/>
          <a:p>
            <a:pPr algn="ctr" fontAlgn="auto">
              <a:spcBef>
                <a:spcPts val="0"/>
              </a:spcBef>
              <a:spcAft>
                <a:spcPts val="0"/>
              </a:spcAft>
            </a:pPr>
            <a:r>
              <a:rPr lang="en-US" sz="2000" dirty="0" smtClean="0">
                <a:solidFill>
                  <a:prstClr val="black"/>
                </a:solidFill>
                <a:latin typeface="Arial" panose="020B0604020202020204" pitchFamily="34" charset="0"/>
                <a:cs typeface="Arial" panose="020B0604020202020204" pitchFamily="34" charset="0"/>
              </a:rPr>
              <a:t>The % of Uniquely Formulated Foods and Beverages in the US Food Supply Containing Sweeteners (Mutually Exclusive Categories)</a:t>
            </a:r>
            <a:endParaRPr lang="en-US" sz="2000" dirty="0">
              <a:solidFill>
                <a:prstClr val="black"/>
              </a:solidFill>
              <a:latin typeface="Arial" panose="020B0604020202020204" pitchFamily="34" charset="0"/>
              <a:cs typeface="Arial" panose="020B060402020202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588463463"/>
              </p:ext>
            </p:extLst>
          </p:nvPr>
        </p:nvGraphicFramePr>
        <p:xfrm>
          <a:off x="292100" y="1259631"/>
          <a:ext cx="8561252" cy="502528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05970" y="6320772"/>
            <a:ext cx="6305161" cy="553998"/>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Arial" panose="020B0604020202020204" pitchFamily="34" charset="0"/>
                <a:cs typeface="Arial" panose="020B0604020202020204" pitchFamily="34" charset="0"/>
              </a:rPr>
              <a:t>NS= Nutritive/Caloric Sweetener, NNS= Non-nutritive/non-caloric sweetener, FJC= Fruit Juice Concentrate (excluding lemon/lime and when reconstituted)  (not for use or quotation)  (Popkin and Hawkes, Lancet Diabetes for fall/winter)</a:t>
            </a:r>
            <a:endParaRPr lang="en-US"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5650818"/>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304800"/>
            <a:ext cx="9144000" cy="707886"/>
          </a:xfrm>
          <a:prstGeom prst="rect">
            <a:avLst/>
          </a:prstGeom>
          <a:noFill/>
        </p:spPr>
        <p:txBody>
          <a:bodyPr wrap="square" rtlCol="0">
            <a:spAutoFit/>
          </a:bodyPr>
          <a:lstStyle/>
          <a:p>
            <a:pPr algn="ctr" fontAlgn="auto">
              <a:spcBef>
                <a:spcPts val="0"/>
              </a:spcBef>
              <a:spcAft>
                <a:spcPts val="0"/>
              </a:spcAft>
            </a:pPr>
            <a:r>
              <a:rPr lang="en-US" sz="2000" dirty="0" smtClean="0">
                <a:solidFill>
                  <a:prstClr val="black"/>
                </a:solidFill>
                <a:latin typeface="Arial" panose="020B0604020202020204" pitchFamily="34" charset="0"/>
                <a:cs typeface="Arial" panose="020B0604020202020204" pitchFamily="34" charset="0"/>
              </a:rPr>
              <a:t>% of Uniquely formulated CPG Purchases </a:t>
            </a:r>
            <a:r>
              <a:rPr lang="en-US" sz="2000" u="sng" dirty="0" smtClean="0">
                <a:solidFill>
                  <a:prstClr val="black"/>
                </a:solidFill>
                <a:latin typeface="Arial" panose="020B0604020202020204" pitchFamily="34" charset="0"/>
                <a:cs typeface="Arial" panose="020B0604020202020204" pitchFamily="34" charset="0"/>
              </a:rPr>
              <a:t>by Weight in Grams</a:t>
            </a:r>
            <a:br>
              <a:rPr lang="en-US" sz="2000" u="sng" dirty="0" smtClean="0">
                <a:solidFill>
                  <a:prstClr val="black"/>
                </a:solidFill>
                <a:latin typeface="Arial" panose="020B0604020202020204" pitchFamily="34" charset="0"/>
                <a:cs typeface="Arial" panose="020B0604020202020204" pitchFamily="34" charset="0"/>
              </a:rPr>
            </a:br>
            <a:r>
              <a:rPr lang="en-US" sz="2000" dirty="0" smtClean="0">
                <a:solidFill>
                  <a:prstClr val="black"/>
                </a:solidFill>
                <a:latin typeface="Arial" panose="020B0604020202020204" pitchFamily="34" charset="0"/>
                <a:cs typeface="Arial" panose="020B0604020202020204" pitchFamily="34" charset="0"/>
              </a:rPr>
              <a:t>Containing Sweeteners (Weighted to Be Nationally Representative)</a:t>
            </a:r>
            <a:endParaRPr lang="en-US" sz="2000" dirty="0">
              <a:solidFill>
                <a:prstClr val="black"/>
              </a:solidFill>
              <a:latin typeface="Arial" panose="020B0604020202020204" pitchFamily="34" charset="0"/>
              <a:cs typeface="Arial" panose="020B060402020202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3433816009"/>
              </p:ext>
            </p:extLst>
          </p:nvPr>
        </p:nvGraphicFramePr>
        <p:xfrm>
          <a:off x="451821" y="1447800"/>
          <a:ext cx="8573845" cy="375442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05970" y="6320772"/>
            <a:ext cx="6305161" cy="553998"/>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Arial" panose="020B0604020202020204" pitchFamily="34" charset="0"/>
                <a:cs typeface="Arial" panose="020B0604020202020204" pitchFamily="34" charset="0"/>
              </a:rPr>
              <a:t>NS= Nutritive/Caloric Sweetener, NNS= Non-nutritive/non-caloric sweetener, FJC= Fruit Juice Concentrate (excluding lemon/lime and when reconstituted) </a:t>
            </a:r>
            <a:r>
              <a:rPr lang="en-US" sz="1000" dirty="0">
                <a:solidFill>
                  <a:prstClr val="black"/>
                </a:solidFill>
                <a:latin typeface="Arial" panose="020B0604020202020204" pitchFamily="34" charset="0"/>
                <a:cs typeface="Arial" panose="020B0604020202020204" pitchFamily="34" charset="0"/>
              </a:rPr>
              <a:t>(not for use or quotation)  (Popkin and Hawkes, Lancet Diabetes for fall/winter)</a:t>
            </a:r>
          </a:p>
        </p:txBody>
      </p:sp>
    </p:spTree>
    <p:extLst>
      <p:ext uri="{BB962C8B-B14F-4D97-AF65-F5344CB8AC3E}">
        <p14:creationId xmlns:p14="http://schemas.microsoft.com/office/powerpoint/2010/main" val="2608266040"/>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0" y="304800"/>
            <a:ext cx="9144000" cy="707886"/>
          </a:xfrm>
          <a:prstGeom prst="rect">
            <a:avLst/>
          </a:prstGeom>
          <a:noFill/>
        </p:spPr>
        <p:txBody>
          <a:bodyPr wrap="square" rtlCol="0">
            <a:spAutoFit/>
          </a:bodyPr>
          <a:lstStyle/>
          <a:p>
            <a:pPr algn="ctr" fontAlgn="auto">
              <a:spcBef>
                <a:spcPts val="0"/>
              </a:spcBef>
              <a:spcAft>
                <a:spcPts val="0"/>
              </a:spcAft>
            </a:pPr>
            <a:r>
              <a:rPr lang="en-US" sz="2000" dirty="0" smtClean="0">
                <a:solidFill>
                  <a:prstClr val="black"/>
                </a:solidFill>
                <a:latin typeface="Arial" panose="020B0604020202020204" pitchFamily="34" charset="0"/>
                <a:cs typeface="Arial" panose="020B0604020202020204" pitchFamily="34" charset="0"/>
              </a:rPr>
              <a:t>% of CPG Purchases </a:t>
            </a:r>
            <a:r>
              <a:rPr lang="en-US" sz="2000" u="sng" dirty="0" smtClean="0">
                <a:solidFill>
                  <a:prstClr val="black"/>
                </a:solidFill>
                <a:latin typeface="Arial" panose="020B0604020202020204" pitchFamily="34" charset="0"/>
                <a:cs typeface="Arial" panose="020B0604020202020204" pitchFamily="34" charset="0"/>
              </a:rPr>
              <a:t>by Calories</a:t>
            </a:r>
            <a:r>
              <a:rPr lang="en-US" sz="2000" dirty="0" smtClean="0">
                <a:solidFill>
                  <a:prstClr val="black"/>
                </a:solidFill>
                <a:latin typeface="Arial" panose="020B0604020202020204" pitchFamily="34" charset="0"/>
                <a:cs typeface="Arial" panose="020B0604020202020204" pitchFamily="34" charset="0"/>
              </a:rPr>
              <a:t> Containing Sweeteners Weighted </a:t>
            </a:r>
            <a:r>
              <a:rPr lang="en-US" sz="2000" dirty="0">
                <a:solidFill>
                  <a:prstClr val="black"/>
                </a:solidFill>
                <a:latin typeface="Arial" panose="020B0604020202020204" pitchFamily="34" charset="0"/>
                <a:cs typeface="Arial" panose="020B0604020202020204" pitchFamily="34" charset="0"/>
              </a:rPr>
              <a:t>to </a:t>
            </a:r>
            <a:r>
              <a:rPr lang="en-US" sz="2000" dirty="0" smtClean="0">
                <a:solidFill>
                  <a:prstClr val="black"/>
                </a:solidFill>
                <a:latin typeface="Arial" panose="020B0604020202020204" pitchFamily="34" charset="0"/>
                <a:cs typeface="Arial" panose="020B0604020202020204" pitchFamily="34" charset="0"/>
              </a:rPr>
              <a:t>be Nationally Representative (Excludes Low Calorie Sweeteners by Using Kcal)</a:t>
            </a:r>
            <a:endParaRPr lang="en-US" sz="2000" dirty="0">
              <a:solidFill>
                <a:prstClr val="black"/>
              </a:solidFill>
              <a:latin typeface="Arial" panose="020B0604020202020204" pitchFamily="34" charset="0"/>
              <a:cs typeface="Arial" panose="020B06040202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3995241180"/>
              </p:ext>
            </p:extLst>
          </p:nvPr>
        </p:nvGraphicFramePr>
        <p:xfrm>
          <a:off x="468630" y="1441450"/>
          <a:ext cx="8549640" cy="379476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705970" y="6320772"/>
            <a:ext cx="6305161" cy="553998"/>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Arial" panose="020B0604020202020204" pitchFamily="34" charset="0"/>
                <a:cs typeface="Arial" panose="020B0604020202020204" pitchFamily="34" charset="0"/>
              </a:rPr>
              <a:t>NS= Nutritive/Caloric Sweetener, NNS= Non-nutritive/non-caloric sweetener, FJC= Fruit Juice Concentrate (excluding lemon/lime and when reconstituted) </a:t>
            </a:r>
            <a:r>
              <a:rPr lang="en-US" sz="1000" dirty="0">
                <a:solidFill>
                  <a:prstClr val="black"/>
                </a:solidFill>
                <a:latin typeface="Arial" panose="020B0604020202020204" pitchFamily="34" charset="0"/>
                <a:cs typeface="Arial" panose="020B0604020202020204" pitchFamily="34" charset="0"/>
              </a:rPr>
              <a:t>(not for use or quotation)  (Popkin and Hawkes, Lancet Diabetes for fall/winter)</a:t>
            </a:r>
          </a:p>
        </p:txBody>
      </p:sp>
    </p:spTree>
    <p:extLst>
      <p:ext uri="{BB962C8B-B14F-4D97-AF65-F5344CB8AC3E}">
        <p14:creationId xmlns:p14="http://schemas.microsoft.com/office/powerpoint/2010/main" val="3087074059"/>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Custom Design">
  <a:themeElements>
    <a:clrScheme name="">
      <a:dk1>
        <a:srgbClr val="000000"/>
      </a:dk1>
      <a:lt1>
        <a:srgbClr val="FFFFFF"/>
      </a:lt1>
      <a:dk2>
        <a:srgbClr val="000000"/>
      </a:dk2>
      <a:lt2>
        <a:srgbClr val="000000"/>
      </a:lt2>
      <a:accent1>
        <a:srgbClr val="FCC917"/>
      </a:accent1>
      <a:accent2>
        <a:srgbClr val="000000"/>
      </a:accent2>
      <a:accent3>
        <a:srgbClr val="FFFFFF"/>
      </a:accent3>
      <a:accent4>
        <a:srgbClr val="000000"/>
      </a:accent4>
      <a:accent5>
        <a:srgbClr val="FDE1AB"/>
      </a:accent5>
      <a:accent6>
        <a:srgbClr val="000000"/>
      </a:accent6>
      <a:hlink>
        <a:srgbClr val="B2B2B2"/>
      </a:hlink>
      <a:folHlink>
        <a:srgbClr val="DDDD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Custom Design 13">
        <a:dk1>
          <a:srgbClr val="000000"/>
        </a:dk1>
        <a:lt1>
          <a:srgbClr val="FFFFFF"/>
        </a:lt1>
        <a:dk2>
          <a:srgbClr val="000000"/>
        </a:dk2>
        <a:lt2>
          <a:srgbClr val="808080"/>
        </a:lt2>
        <a:accent1>
          <a:srgbClr val="FCC917"/>
        </a:accent1>
        <a:accent2>
          <a:srgbClr val="000000"/>
        </a:accent2>
        <a:accent3>
          <a:srgbClr val="FFFFFF"/>
        </a:accent3>
        <a:accent4>
          <a:srgbClr val="000000"/>
        </a:accent4>
        <a:accent5>
          <a:srgbClr val="FDE1AB"/>
        </a:accent5>
        <a:accent6>
          <a:srgbClr val="000000"/>
        </a:accent6>
        <a:hlink>
          <a:srgbClr val="969696"/>
        </a:hlink>
        <a:folHlink>
          <a:srgbClr val="DDDDDD"/>
        </a:folHlink>
      </a:clrScheme>
      <a:clrMap bg1="lt1" tx1="dk1" bg2="lt2" tx2="dk2" accent1="accent1" accent2="accent2" accent3="accent3" accent4="accent4" accent5="accent5" accent6="accent6" hlink="hlink" folHlink="folHlink"/>
    </a:extraClrScheme>
    <a:extraClrScheme>
      <a:clrScheme name="8_Custom Design 14">
        <a:dk1>
          <a:srgbClr val="000000"/>
        </a:dk1>
        <a:lt1>
          <a:srgbClr val="FFFFFF"/>
        </a:lt1>
        <a:dk2>
          <a:srgbClr val="000000"/>
        </a:dk2>
        <a:lt2>
          <a:srgbClr val="000000"/>
        </a:lt2>
        <a:accent1>
          <a:srgbClr val="FCC917"/>
        </a:accent1>
        <a:accent2>
          <a:srgbClr val="000000"/>
        </a:accent2>
        <a:accent3>
          <a:srgbClr val="FFFFFF"/>
        </a:accent3>
        <a:accent4>
          <a:srgbClr val="000000"/>
        </a:accent4>
        <a:accent5>
          <a:srgbClr val="FDE1AB"/>
        </a:accent5>
        <a:accent6>
          <a:srgbClr val="00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15">
        <a:dk1>
          <a:srgbClr val="000000"/>
        </a:dk1>
        <a:lt1>
          <a:srgbClr val="FFFFFF"/>
        </a:lt1>
        <a:dk2>
          <a:srgbClr val="000000"/>
        </a:dk2>
        <a:lt2>
          <a:srgbClr val="000000"/>
        </a:lt2>
        <a:accent1>
          <a:srgbClr val="FCC917"/>
        </a:accent1>
        <a:accent2>
          <a:srgbClr val="000000"/>
        </a:accent2>
        <a:accent3>
          <a:srgbClr val="FFFFFF"/>
        </a:accent3>
        <a:accent4>
          <a:srgbClr val="000000"/>
        </a:accent4>
        <a:accent5>
          <a:srgbClr val="FDE1AB"/>
        </a:accent5>
        <a:accent6>
          <a:srgbClr val="000000"/>
        </a:accent6>
        <a:hlink>
          <a:srgbClr val="969696"/>
        </a:hlink>
        <a:folHlink>
          <a:srgbClr val="DDDDDD"/>
        </a:folHlink>
      </a:clrScheme>
      <a:clrMap bg1="lt1" tx1="dk1" bg2="lt2" tx2="dk2" accent1="accent1" accent2="accent2" accent3="accent3" accent4="accent4" accent5="accent5" accent6="accent6" hlink="hlink" folHlink="folHlink"/>
    </a:extraClrScheme>
    <a:extraClrScheme>
      <a:clrScheme name="8_Custom Design 16">
        <a:dk1>
          <a:srgbClr val="000000"/>
        </a:dk1>
        <a:lt1>
          <a:srgbClr val="FFFFFF"/>
        </a:lt1>
        <a:dk2>
          <a:srgbClr val="000000"/>
        </a:dk2>
        <a:lt2>
          <a:srgbClr val="000000"/>
        </a:lt2>
        <a:accent1>
          <a:srgbClr val="FCC917"/>
        </a:accent1>
        <a:accent2>
          <a:srgbClr val="FB5818"/>
        </a:accent2>
        <a:accent3>
          <a:srgbClr val="FFFFFF"/>
        </a:accent3>
        <a:accent4>
          <a:srgbClr val="000000"/>
        </a:accent4>
        <a:accent5>
          <a:srgbClr val="FDE1AB"/>
        </a:accent5>
        <a:accent6>
          <a:srgbClr val="E34F15"/>
        </a:accent6>
        <a:hlink>
          <a:srgbClr val="18BBFB"/>
        </a:hlink>
        <a:folHlink>
          <a:srgbClr val="5818F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Custom Design">
  <a:themeElements>
    <a:clrScheme name="">
      <a:dk1>
        <a:srgbClr val="000000"/>
      </a:dk1>
      <a:lt1>
        <a:srgbClr val="FFFFFF"/>
      </a:lt1>
      <a:dk2>
        <a:srgbClr val="000000"/>
      </a:dk2>
      <a:lt2>
        <a:srgbClr val="000000"/>
      </a:lt2>
      <a:accent1>
        <a:srgbClr val="FCC917"/>
      </a:accent1>
      <a:accent2>
        <a:srgbClr val="000000"/>
      </a:accent2>
      <a:accent3>
        <a:srgbClr val="FFFFFF"/>
      </a:accent3>
      <a:accent4>
        <a:srgbClr val="000000"/>
      </a:accent4>
      <a:accent5>
        <a:srgbClr val="FDE1AB"/>
      </a:accent5>
      <a:accent6>
        <a:srgbClr val="000000"/>
      </a:accent6>
      <a:hlink>
        <a:srgbClr val="B2B2B2"/>
      </a:hlink>
      <a:folHlink>
        <a:srgbClr val="DDDD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Custom Design 13">
        <a:dk1>
          <a:srgbClr val="000000"/>
        </a:dk1>
        <a:lt1>
          <a:srgbClr val="FFFFFF"/>
        </a:lt1>
        <a:dk2>
          <a:srgbClr val="000000"/>
        </a:dk2>
        <a:lt2>
          <a:srgbClr val="808080"/>
        </a:lt2>
        <a:accent1>
          <a:srgbClr val="FCC917"/>
        </a:accent1>
        <a:accent2>
          <a:srgbClr val="000000"/>
        </a:accent2>
        <a:accent3>
          <a:srgbClr val="FFFFFF"/>
        </a:accent3>
        <a:accent4>
          <a:srgbClr val="000000"/>
        </a:accent4>
        <a:accent5>
          <a:srgbClr val="FDE1AB"/>
        </a:accent5>
        <a:accent6>
          <a:srgbClr val="000000"/>
        </a:accent6>
        <a:hlink>
          <a:srgbClr val="969696"/>
        </a:hlink>
        <a:folHlink>
          <a:srgbClr val="DDDDDD"/>
        </a:folHlink>
      </a:clrScheme>
      <a:clrMap bg1="lt1" tx1="dk1" bg2="lt2" tx2="dk2" accent1="accent1" accent2="accent2" accent3="accent3" accent4="accent4" accent5="accent5" accent6="accent6" hlink="hlink" folHlink="folHlink"/>
    </a:extraClrScheme>
    <a:extraClrScheme>
      <a:clrScheme name="8_Custom Design 14">
        <a:dk1>
          <a:srgbClr val="000000"/>
        </a:dk1>
        <a:lt1>
          <a:srgbClr val="FFFFFF"/>
        </a:lt1>
        <a:dk2>
          <a:srgbClr val="000000"/>
        </a:dk2>
        <a:lt2>
          <a:srgbClr val="000000"/>
        </a:lt2>
        <a:accent1>
          <a:srgbClr val="FCC917"/>
        </a:accent1>
        <a:accent2>
          <a:srgbClr val="000000"/>
        </a:accent2>
        <a:accent3>
          <a:srgbClr val="FFFFFF"/>
        </a:accent3>
        <a:accent4>
          <a:srgbClr val="000000"/>
        </a:accent4>
        <a:accent5>
          <a:srgbClr val="FDE1AB"/>
        </a:accent5>
        <a:accent6>
          <a:srgbClr val="00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15">
        <a:dk1>
          <a:srgbClr val="000000"/>
        </a:dk1>
        <a:lt1>
          <a:srgbClr val="FFFFFF"/>
        </a:lt1>
        <a:dk2>
          <a:srgbClr val="000000"/>
        </a:dk2>
        <a:lt2>
          <a:srgbClr val="000000"/>
        </a:lt2>
        <a:accent1>
          <a:srgbClr val="FCC917"/>
        </a:accent1>
        <a:accent2>
          <a:srgbClr val="000000"/>
        </a:accent2>
        <a:accent3>
          <a:srgbClr val="FFFFFF"/>
        </a:accent3>
        <a:accent4>
          <a:srgbClr val="000000"/>
        </a:accent4>
        <a:accent5>
          <a:srgbClr val="FDE1AB"/>
        </a:accent5>
        <a:accent6>
          <a:srgbClr val="000000"/>
        </a:accent6>
        <a:hlink>
          <a:srgbClr val="969696"/>
        </a:hlink>
        <a:folHlink>
          <a:srgbClr val="DDDDDD"/>
        </a:folHlink>
      </a:clrScheme>
      <a:clrMap bg1="lt1" tx1="dk1" bg2="lt2" tx2="dk2" accent1="accent1" accent2="accent2" accent3="accent3" accent4="accent4" accent5="accent5" accent6="accent6" hlink="hlink" folHlink="folHlink"/>
    </a:extraClrScheme>
    <a:extraClrScheme>
      <a:clrScheme name="8_Custom Design 16">
        <a:dk1>
          <a:srgbClr val="000000"/>
        </a:dk1>
        <a:lt1>
          <a:srgbClr val="FFFFFF"/>
        </a:lt1>
        <a:dk2>
          <a:srgbClr val="000000"/>
        </a:dk2>
        <a:lt2>
          <a:srgbClr val="000000"/>
        </a:lt2>
        <a:accent1>
          <a:srgbClr val="FCC917"/>
        </a:accent1>
        <a:accent2>
          <a:srgbClr val="FB5818"/>
        </a:accent2>
        <a:accent3>
          <a:srgbClr val="FFFFFF"/>
        </a:accent3>
        <a:accent4>
          <a:srgbClr val="000000"/>
        </a:accent4>
        <a:accent5>
          <a:srgbClr val="FDE1AB"/>
        </a:accent5>
        <a:accent6>
          <a:srgbClr val="E34F15"/>
        </a:accent6>
        <a:hlink>
          <a:srgbClr val="18BBFB"/>
        </a:hlink>
        <a:folHlink>
          <a:srgbClr val="5818F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000000"/>
    </a:lt2>
    <a:accent1>
      <a:srgbClr val="FCC917"/>
    </a:accent1>
    <a:accent2>
      <a:srgbClr val="FB5818"/>
    </a:accent2>
    <a:accent3>
      <a:srgbClr val="FFFFFF"/>
    </a:accent3>
    <a:accent4>
      <a:srgbClr val="000000"/>
    </a:accent4>
    <a:accent5>
      <a:srgbClr val="FDE1AB"/>
    </a:accent5>
    <a:accent6>
      <a:srgbClr val="E34F15"/>
    </a:accent6>
    <a:hlink>
      <a:srgbClr val="18BBFB"/>
    </a:hlink>
    <a:folHlink>
      <a:srgbClr val="CA18FB"/>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7018</TotalTime>
  <Words>2524</Words>
  <Application>Microsoft Office PowerPoint</Application>
  <PresentationFormat>On-screen Show (4:3)</PresentationFormat>
  <Paragraphs>343</Paragraphs>
  <Slides>40</Slides>
  <Notes>6</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40</vt:i4>
      </vt:variant>
    </vt:vector>
  </HeadingPairs>
  <TitlesOfParts>
    <vt:vector size="53" baseType="lpstr">
      <vt:lpstr>MS PGothic</vt:lpstr>
      <vt:lpstr>Arial</vt:lpstr>
      <vt:lpstr>Calibri</vt:lpstr>
      <vt:lpstr>Calibri Light</vt:lpstr>
      <vt:lpstr>Cambria Math</vt:lpstr>
      <vt:lpstr>Century Schoolbook</vt:lpstr>
      <vt:lpstr>Cordia New</vt:lpstr>
      <vt:lpstr>Times New Roman</vt:lpstr>
      <vt:lpstr>Wingdings</vt:lpstr>
      <vt:lpstr>Custom Design</vt:lpstr>
      <vt:lpstr>8_Custom Design</vt:lpstr>
      <vt:lpstr>9_Custom Design</vt:lpstr>
      <vt:lpstr>Equation</vt:lpstr>
      <vt:lpstr>PowerPoint Presentation</vt:lpstr>
      <vt:lpstr>Outline: Why is This Occurring?</vt:lpstr>
      <vt:lpstr>PowerPoint Presentation</vt:lpstr>
      <vt:lpstr>1. Sweeteners in Our Food Supply</vt:lpstr>
      <vt:lpstr> Sweeteners in Our Food Supply</vt:lpstr>
      <vt:lpstr>Sources of Sweeteners</vt:lpstr>
      <vt:lpstr>PowerPoint Presentation</vt:lpstr>
      <vt:lpstr>PowerPoint Presentation</vt:lpstr>
      <vt:lpstr>PowerPoint Presentation</vt:lpstr>
      <vt:lpstr>2. United States: Added Sugar and Beverages:  Patterns and Trends </vt:lpstr>
      <vt:lpstr>PowerPoint Presentation</vt:lpstr>
      <vt:lpstr>PowerPoint Presentation</vt:lpstr>
      <vt:lpstr>Trends in Quintiles of Added Sugar Distribution in the US  (Excludes Fruit Juice Concentrate), Kcal/Day.   Note the large skewed distribution.  </vt:lpstr>
      <vt:lpstr>3. Global Trends— Both in Kcal by Region and Country and Volume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Low-caloric Sweeteners (Diet Sweeteners but with a few Kcals)</vt:lpstr>
      <vt:lpstr>Examples of Major Low Calorie Sweeteners Used in Diet Beverages  (Now Dozens of Low Calorie Sweeteners)</vt:lpstr>
      <vt:lpstr>PowerPoint Presentation</vt:lpstr>
      <vt:lpstr>PowerPoint Presentation</vt:lpstr>
      <vt:lpstr>Trends in Diet Beverage US Among US adults(≥19), 1977-2008</vt:lpstr>
      <vt:lpstr>Trends in Diet Beverage US among US Children(2-18), 1977-2008</vt:lpstr>
      <vt:lpstr>Large-Scale Regulatory Options</vt:lpstr>
      <vt:lpstr>Taxation </vt:lpstr>
      <vt:lpstr>The Food Environment:  Labeling and Claims</vt:lpstr>
      <vt:lpstr>Labeling Unhealthy Foods</vt:lpstr>
      <vt:lpstr>The Food Environment: Marketing Controls Hampered by Big Food and Beverage Politics</vt:lpstr>
      <vt:lpstr>The Food Environment: School Restrictions Major Institution</vt:lpstr>
      <vt:lpstr>Food Systems</vt:lpstr>
      <vt:lpstr>Information and Education</vt:lpstr>
      <vt:lpstr>PowerPoint Presentation</vt:lpstr>
      <vt:lpstr>LMIC’s Are Beginning to Take  Serious Large-Scale Action</vt:lpstr>
    </vt:vector>
  </TitlesOfParts>
  <Company>Carolina Population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UNC-CH</dc:creator>
  <cp:lastModifiedBy>Ammons, Denise</cp:lastModifiedBy>
  <cp:revision>1123</cp:revision>
  <cp:lastPrinted>2015-04-19T12:55:27Z</cp:lastPrinted>
  <dcterms:created xsi:type="dcterms:W3CDTF">2007-11-14T21:03:42Z</dcterms:created>
  <dcterms:modified xsi:type="dcterms:W3CDTF">2015-10-28T18:51:47Z</dcterms:modified>
</cp:coreProperties>
</file>