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charts/chart1.xml" ContentType="application/vnd.openxmlformats-officedocument.drawingml.chart+xml"/>
  <Override PartName="/ppt/drawings/drawing1.xml" ContentType="application/vnd.openxmlformats-officedocument.drawingml.chartshapes+xml"/>
  <Override PartName="/ppt/theme/themeOverride4.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theme/themeOverride5.xml" ContentType="application/vnd.openxmlformats-officedocument.themeOverride+xml"/>
  <Override PartName="/ppt/charts/chart5.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397" r:id="rId1"/>
    <p:sldMasterId id="2147483660" r:id="rId2"/>
    <p:sldMasterId id="2147483662" r:id="rId3"/>
    <p:sldMasterId id="2147497308" r:id="rId4"/>
    <p:sldMasterId id="2147497321" r:id="rId5"/>
    <p:sldMasterId id="2147497335" r:id="rId6"/>
    <p:sldMasterId id="2147497347" r:id="rId7"/>
    <p:sldMasterId id="2147497360" r:id="rId8"/>
    <p:sldMasterId id="2147497373" r:id="rId9"/>
    <p:sldMasterId id="2147497385" r:id="rId10"/>
  </p:sldMasterIdLst>
  <p:notesMasterIdLst>
    <p:notesMasterId r:id="rId39"/>
  </p:notesMasterIdLst>
  <p:handoutMasterIdLst>
    <p:handoutMasterId r:id="rId40"/>
  </p:handoutMasterIdLst>
  <p:sldIdLst>
    <p:sldId id="972" r:id="rId11"/>
    <p:sldId id="941" r:id="rId12"/>
    <p:sldId id="270" r:id="rId13"/>
    <p:sldId id="957" r:id="rId14"/>
    <p:sldId id="956" r:id="rId15"/>
    <p:sldId id="958" r:id="rId16"/>
    <p:sldId id="959" r:id="rId17"/>
    <p:sldId id="960" r:id="rId18"/>
    <p:sldId id="961" r:id="rId19"/>
    <p:sldId id="962" r:id="rId20"/>
    <p:sldId id="963" r:id="rId21"/>
    <p:sldId id="964" r:id="rId22"/>
    <p:sldId id="965" r:id="rId23"/>
    <p:sldId id="970" r:id="rId24"/>
    <p:sldId id="971" r:id="rId25"/>
    <p:sldId id="966" r:id="rId26"/>
    <p:sldId id="967" r:id="rId27"/>
    <p:sldId id="968" r:id="rId28"/>
    <p:sldId id="942" r:id="rId29"/>
    <p:sldId id="936" r:id="rId30"/>
    <p:sldId id="947" r:id="rId31"/>
    <p:sldId id="948" r:id="rId32"/>
    <p:sldId id="937" r:id="rId33"/>
    <p:sldId id="951" r:id="rId34"/>
    <p:sldId id="952" r:id="rId35"/>
    <p:sldId id="953" r:id="rId36"/>
    <p:sldId id="954" r:id="rId37"/>
    <p:sldId id="955" r:id="rId38"/>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2" orient="horz" pos="1224" userDrawn="1">
          <p15:clr>
            <a:srgbClr val="A4A3A4"/>
          </p15:clr>
        </p15:guide>
        <p15:guide id="3" orient="horz" pos="216" userDrawn="1">
          <p15:clr>
            <a:srgbClr val="A4A3A4"/>
          </p15:clr>
        </p15:guide>
        <p15:guide id="4" orient="horz" pos="2160" userDrawn="1">
          <p15:clr>
            <a:srgbClr val="A4A3A4"/>
          </p15:clr>
        </p15:guide>
        <p15:guide id="5" orient="horz" pos="4008" userDrawn="1">
          <p15:clr>
            <a:srgbClr val="A4A3A4"/>
          </p15:clr>
        </p15:guide>
        <p15:guide id="6" pos="5472" userDrawn="1">
          <p15:clr>
            <a:srgbClr val="A4A3A4"/>
          </p15:clr>
        </p15:guide>
        <p15:guide id="7" pos="5184" userDrawn="1">
          <p15:clr>
            <a:srgbClr val="A4A3A4"/>
          </p15:clr>
        </p15:guide>
        <p15:guide id="8" pos="576" userDrawn="1">
          <p15:clr>
            <a:srgbClr val="A4A3A4"/>
          </p15:clr>
        </p15:guide>
        <p15:guide id="9" pos="240" userDrawn="1">
          <p15:clr>
            <a:srgbClr val="A4A3A4"/>
          </p15:clr>
        </p15:guide>
        <p15:guide id="10" orient="horz" pos="1008" userDrawn="1">
          <p15:clr>
            <a:srgbClr val="A4A3A4"/>
          </p15:clr>
        </p15:guide>
        <p15:guide id="11" orient="horz" pos="637" userDrawn="1">
          <p15:clr>
            <a:srgbClr val="A4A3A4"/>
          </p15:clr>
        </p15:guide>
        <p15:guide id="12" pos="2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7030A0"/>
    <a:srgbClr val="FB5818"/>
    <a:srgbClr val="FCC917"/>
    <a:srgbClr val="D9D9D9"/>
    <a:srgbClr val="C00000"/>
    <a:srgbClr val="FFCC00"/>
    <a:srgbClr val="000000"/>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4" autoAdjust="0"/>
    <p:restoredTop sz="94849" autoAdjust="0"/>
  </p:normalViewPr>
  <p:slideViewPr>
    <p:cSldViewPr snapToGrid="0" showGuides="1">
      <p:cViewPr varScale="1">
        <p:scale>
          <a:sx n="84" d="100"/>
          <a:sy n="84" d="100"/>
        </p:scale>
        <p:origin x="1572" y="72"/>
      </p:cViewPr>
      <p:guideLst>
        <p:guide orient="horz" pos="3744"/>
        <p:guide orient="horz" pos="1224"/>
        <p:guide orient="horz" pos="216"/>
        <p:guide orient="horz" pos="2160"/>
        <p:guide orient="horz" pos="4008"/>
        <p:guide pos="5472"/>
        <p:guide pos="5184"/>
        <p:guide pos="576"/>
        <p:guide pos="240"/>
        <p:guide orient="horz" pos="1008"/>
        <p:guide orient="horz" pos="637"/>
        <p:guide pos="2784"/>
      </p:guideLst>
    </p:cSldViewPr>
  </p:slideViewPr>
  <p:outlineViewPr>
    <p:cViewPr>
      <p:scale>
        <a:sx n="33" d="100"/>
        <a:sy n="33" d="100"/>
      </p:scale>
      <p:origin x="42" y="92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shuwen\My%20Documents\Dropbox\Bellagio\EuromonitorFoodService1999-201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huwen\Desktop\CN_US_UK_IN_BZ_PA083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56538110994912E-2"/>
          <c:y val="0.19529504661894542"/>
          <c:w val="0.81810535998022937"/>
          <c:h val="0.71433752956740637"/>
        </c:manualLayout>
      </c:layout>
      <c:areaChart>
        <c:grouping val="stacked"/>
        <c:varyColors val="0"/>
        <c:ser>
          <c:idx val="0"/>
          <c:order val="0"/>
          <c:tx>
            <c:strRef>
              <c:f>USPA_Adults!$B$4</c:f>
              <c:strCache>
                <c:ptCount val="1"/>
                <c:pt idx="0">
                  <c:v>Occupational PA</c:v>
                </c:pt>
              </c:strCache>
            </c:strRef>
          </c:tx>
          <c:cat>
            <c:numRef>
              <c:f>USPA_Adults!$A$5:$A$38</c:f>
              <c:numCache>
                <c:formatCode>yyyy</c:formatCode>
                <c:ptCount val="34"/>
                <c:pt idx="0">
                  <c:v>24107</c:v>
                </c:pt>
                <c:pt idx="1">
                  <c:v>27759</c:v>
                </c:pt>
                <c:pt idx="2">
                  <c:v>31412</c:v>
                </c:pt>
                <c:pt idx="3">
                  <c:v>33969</c:v>
                </c:pt>
                <c:pt idx="4">
                  <c:v>34699</c:v>
                </c:pt>
                <c:pt idx="5">
                  <c:v>36160</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pt idx="28">
                  <c:v>46022</c:v>
                </c:pt>
                <c:pt idx="29">
                  <c:v>46387</c:v>
                </c:pt>
                <c:pt idx="30">
                  <c:v>46752</c:v>
                </c:pt>
                <c:pt idx="31">
                  <c:v>47118</c:v>
                </c:pt>
                <c:pt idx="32">
                  <c:v>47483</c:v>
                </c:pt>
                <c:pt idx="33">
                  <c:v>47848</c:v>
                </c:pt>
              </c:numCache>
            </c:numRef>
          </c:cat>
          <c:val>
            <c:numRef>
              <c:f>USPA_Adults!$B$5:$B$38</c:f>
              <c:numCache>
                <c:formatCode>General</c:formatCode>
                <c:ptCount val="34"/>
                <c:pt idx="0">
                  <c:v>151.66</c:v>
                </c:pt>
                <c:pt idx="1">
                  <c:v>105.78</c:v>
                </c:pt>
                <c:pt idx="2">
                  <c:v>124.37</c:v>
                </c:pt>
                <c:pt idx="3">
                  <c:v>130.76</c:v>
                </c:pt>
                <c:pt idx="4">
                  <c:v>137.47999999999999</c:v>
                </c:pt>
                <c:pt idx="5">
                  <c:v>124.14</c:v>
                </c:pt>
                <c:pt idx="6">
                  <c:v>96.95</c:v>
                </c:pt>
                <c:pt idx="7">
                  <c:v>96.29</c:v>
                </c:pt>
                <c:pt idx="8">
                  <c:v>94.56</c:v>
                </c:pt>
                <c:pt idx="9">
                  <c:v>97.59</c:v>
                </c:pt>
                <c:pt idx="10">
                  <c:v>97.58</c:v>
                </c:pt>
                <c:pt idx="11">
                  <c:v>96.8</c:v>
                </c:pt>
                <c:pt idx="12">
                  <c:v>88.97</c:v>
                </c:pt>
                <c:pt idx="13">
                  <c:v>87.64</c:v>
                </c:pt>
                <c:pt idx="14">
                  <c:v>86.31</c:v>
                </c:pt>
                <c:pt idx="15">
                  <c:v>84.98</c:v>
                </c:pt>
                <c:pt idx="16">
                  <c:v>83.65</c:v>
                </c:pt>
                <c:pt idx="17">
                  <c:v>82.320000000000007</c:v>
                </c:pt>
                <c:pt idx="18">
                  <c:v>80.990000000000009</c:v>
                </c:pt>
                <c:pt idx="19">
                  <c:v>79.660000000000011</c:v>
                </c:pt>
                <c:pt idx="20">
                  <c:v>78.330000000000013</c:v>
                </c:pt>
                <c:pt idx="21">
                  <c:v>77.000000000000014</c:v>
                </c:pt>
                <c:pt idx="22">
                  <c:v>75.670000000000016</c:v>
                </c:pt>
                <c:pt idx="23">
                  <c:v>74.340000000000018</c:v>
                </c:pt>
                <c:pt idx="24">
                  <c:v>73.010000000000019</c:v>
                </c:pt>
                <c:pt idx="25">
                  <c:v>71.680000000000021</c:v>
                </c:pt>
                <c:pt idx="26">
                  <c:v>70.350000000000023</c:v>
                </c:pt>
                <c:pt idx="27">
                  <c:v>69.020000000000024</c:v>
                </c:pt>
                <c:pt idx="28">
                  <c:v>67.690000000000026</c:v>
                </c:pt>
                <c:pt idx="29">
                  <c:v>66.360000000000028</c:v>
                </c:pt>
                <c:pt idx="30">
                  <c:v>65.03000000000003</c:v>
                </c:pt>
                <c:pt idx="31">
                  <c:v>63.700000000000031</c:v>
                </c:pt>
                <c:pt idx="32">
                  <c:v>62.370000000000033</c:v>
                </c:pt>
                <c:pt idx="33">
                  <c:v>61.040000000000035</c:v>
                </c:pt>
              </c:numCache>
            </c:numRef>
          </c:val>
        </c:ser>
        <c:ser>
          <c:idx val="1"/>
          <c:order val="1"/>
          <c:tx>
            <c:strRef>
              <c:f>USPA_Adults!$C$4</c:f>
              <c:strCache>
                <c:ptCount val="1"/>
                <c:pt idx="0">
                  <c:v>Domestic PA</c:v>
                </c:pt>
              </c:strCache>
            </c:strRef>
          </c:tx>
          <c:cat>
            <c:numRef>
              <c:f>USPA_Adults!$A$5:$A$38</c:f>
              <c:numCache>
                <c:formatCode>yyyy</c:formatCode>
                <c:ptCount val="34"/>
                <c:pt idx="0">
                  <c:v>24107</c:v>
                </c:pt>
                <c:pt idx="1">
                  <c:v>27759</c:v>
                </c:pt>
                <c:pt idx="2">
                  <c:v>31412</c:v>
                </c:pt>
                <c:pt idx="3">
                  <c:v>33969</c:v>
                </c:pt>
                <c:pt idx="4">
                  <c:v>34699</c:v>
                </c:pt>
                <c:pt idx="5">
                  <c:v>36160</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pt idx="28">
                  <c:v>46022</c:v>
                </c:pt>
                <c:pt idx="29">
                  <c:v>46387</c:v>
                </c:pt>
                <c:pt idx="30">
                  <c:v>46752</c:v>
                </c:pt>
                <c:pt idx="31">
                  <c:v>47118</c:v>
                </c:pt>
                <c:pt idx="32">
                  <c:v>47483</c:v>
                </c:pt>
                <c:pt idx="33">
                  <c:v>47848</c:v>
                </c:pt>
              </c:numCache>
            </c:numRef>
          </c:cat>
          <c:val>
            <c:numRef>
              <c:f>USPA_Adults!$C$5:$C$38</c:f>
              <c:numCache>
                <c:formatCode>General</c:formatCode>
                <c:ptCount val="34"/>
                <c:pt idx="0">
                  <c:v>55.5</c:v>
                </c:pt>
                <c:pt idx="1">
                  <c:v>52.07</c:v>
                </c:pt>
                <c:pt idx="2">
                  <c:v>49.53</c:v>
                </c:pt>
                <c:pt idx="3">
                  <c:v>43.46</c:v>
                </c:pt>
                <c:pt idx="4">
                  <c:v>43.63</c:v>
                </c:pt>
                <c:pt idx="5">
                  <c:v>45.65</c:v>
                </c:pt>
                <c:pt idx="6">
                  <c:v>41.73</c:v>
                </c:pt>
                <c:pt idx="7">
                  <c:v>41.38</c:v>
                </c:pt>
                <c:pt idx="8">
                  <c:v>41.78</c:v>
                </c:pt>
                <c:pt idx="9">
                  <c:v>40.47</c:v>
                </c:pt>
                <c:pt idx="10">
                  <c:v>41.82</c:v>
                </c:pt>
                <c:pt idx="11">
                  <c:v>40.11</c:v>
                </c:pt>
                <c:pt idx="12">
                  <c:v>40.89</c:v>
                </c:pt>
                <c:pt idx="13">
                  <c:v>40.75</c:v>
                </c:pt>
                <c:pt idx="14">
                  <c:v>40.61</c:v>
                </c:pt>
                <c:pt idx="15">
                  <c:v>40.47</c:v>
                </c:pt>
                <c:pt idx="16">
                  <c:v>40.33</c:v>
                </c:pt>
                <c:pt idx="17">
                  <c:v>40.19</c:v>
                </c:pt>
                <c:pt idx="18">
                  <c:v>40.049999999999997</c:v>
                </c:pt>
                <c:pt idx="19">
                  <c:v>39.909999999999997</c:v>
                </c:pt>
                <c:pt idx="20">
                  <c:v>39.769999999999996</c:v>
                </c:pt>
                <c:pt idx="21">
                  <c:v>39.629999999999995</c:v>
                </c:pt>
                <c:pt idx="22">
                  <c:v>39.489999999999995</c:v>
                </c:pt>
                <c:pt idx="23">
                  <c:v>39.349999999999994</c:v>
                </c:pt>
                <c:pt idx="24">
                  <c:v>39.209999999999994</c:v>
                </c:pt>
                <c:pt idx="25">
                  <c:v>39.069999999999993</c:v>
                </c:pt>
                <c:pt idx="26">
                  <c:v>38.929999999999993</c:v>
                </c:pt>
                <c:pt idx="27">
                  <c:v>38.789999999999992</c:v>
                </c:pt>
                <c:pt idx="28">
                  <c:v>38.649999999999991</c:v>
                </c:pt>
                <c:pt idx="29">
                  <c:v>38.509999999999991</c:v>
                </c:pt>
                <c:pt idx="30">
                  <c:v>38.36999999999999</c:v>
                </c:pt>
                <c:pt idx="31">
                  <c:v>38.22999999999999</c:v>
                </c:pt>
                <c:pt idx="32">
                  <c:v>38.089999999999989</c:v>
                </c:pt>
                <c:pt idx="33">
                  <c:v>37.949999999999989</c:v>
                </c:pt>
              </c:numCache>
            </c:numRef>
          </c:val>
        </c:ser>
        <c:ser>
          <c:idx val="2"/>
          <c:order val="2"/>
          <c:tx>
            <c:strRef>
              <c:f>USPA_Adults!$D$4</c:f>
              <c:strCache>
                <c:ptCount val="1"/>
                <c:pt idx="0">
                  <c:v>Travel PA</c:v>
                </c:pt>
              </c:strCache>
            </c:strRef>
          </c:tx>
          <c:spPr>
            <a:solidFill>
              <a:schemeClr val="bg1">
                <a:lumMod val="75000"/>
              </a:schemeClr>
            </a:solidFill>
          </c:spPr>
          <c:cat>
            <c:numRef>
              <c:f>USPA_Adults!$A$5:$A$38</c:f>
              <c:numCache>
                <c:formatCode>yyyy</c:formatCode>
                <c:ptCount val="34"/>
                <c:pt idx="0">
                  <c:v>24107</c:v>
                </c:pt>
                <c:pt idx="1">
                  <c:v>27759</c:v>
                </c:pt>
                <c:pt idx="2">
                  <c:v>31412</c:v>
                </c:pt>
                <c:pt idx="3">
                  <c:v>33969</c:v>
                </c:pt>
                <c:pt idx="4">
                  <c:v>34699</c:v>
                </c:pt>
                <c:pt idx="5">
                  <c:v>36160</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pt idx="28">
                  <c:v>46022</c:v>
                </c:pt>
                <c:pt idx="29">
                  <c:v>46387</c:v>
                </c:pt>
                <c:pt idx="30">
                  <c:v>46752</c:v>
                </c:pt>
                <c:pt idx="31">
                  <c:v>47118</c:v>
                </c:pt>
                <c:pt idx="32">
                  <c:v>47483</c:v>
                </c:pt>
                <c:pt idx="33">
                  <c:v>47848</c:v>
                </c:pt>
              </c:numCache>
            </c:numRef>
          </c:cat>
          <c:val>
            <c:numRef>
              <c:f>USPA_Adults!$D$5:$D$38</c:f>
              <c:numCache>
                <c:formatCode>General</c:formatCode>
                <c:ptCount val="34"/>
                <c:pt idx="0">
                  <c:v>21.69</c:v>
                </c:pt>
                <c:pt idx="1">
                  <c:v>20.71</c:v>
                </c:pt>
                <c:pt idx="2">
                  <c:v>23.26</c:v>
                </c:pt>
                <c:pt idx="3">
                  <c:v>24.05</c:v>
                </c:pt>
                <c:pt idx="4">
                  <c:v>22.19</c:v>
                </c:pt>
                <c:pt idx="5">
                  <c:v>26.25</c:v>
                </c:pt>
                <c:pt idx="6">
                  <c:v>18.989999999999998</c:v>
                </c:pt>
                <c:pt idx="7">
                  <c:v>18.670000000000002</c:v>
                </c:pt>
                <c:pt idx="8">
                  <c:v>18.41</c:v>
                </c:pt>
                <c:pt idx="9">
                  <c:v>18.55</c:v>
                </c:pt>
                <c:pt idx="10">
                  <c:v>18.079999999999998</c:v>
                </c:pt>
                <c:pt idx="11">
                  <c:v>17.61</c:v>
                </c:pt>
                <c:pt idx="12">
                  <c:v>17.82</c:v>
                </c:pt>
                <c:pt idx="13">
                  <c:v>17.625</c:v>
                </c:pt>
                <c:pt idx="14">
                  <c:v>17.43</c:v>
                </c:pt>
                <c:pt idx="15">
                  <c:v>17.234999999999999</c:v>
                </c:pt>
                <c:pt idx="16">
                  <c:v>17.04</c:v>
                </c:pt>
                <c:pt idx="17">
                  <c:v>16.844999999999999</c:v>
                </c:pt>
                <c:pt idx="18">
                  <c:v>16.649999999999999</c:v>
                </c:pt>
                <c:pt idx="19">
                  <c:v>16.454999999999998</c:v>
                </c:pt>
                <c:pt idx="20">
                  <c:v>16.259999999999998</c:v>
                </c:pt>
                <c:pt idx="21">
                  <c:v>16.064999999999998</c:v>
                </c:pt>
                <c:pt idx="22">
                  <c:v>15.869999999999997</c:v>
                </c:pt>
                <c:pt idx="23">
                  <c:v>15.674999999999997</c:v>
                </c:pt>
                <c:pt idx="24">
                  <c:v>15.479999999999997</c:v>
                </c:pt>
                <c:pt idx="25">
                  <c:v>15.284999999999997</c:v>
                </c:pt>
                <c:pt idx="26">
                  <c:v>15.089999999999996</c:v>
                </c:pt>
                <c:pt idx="27">
                  <c:v>14.894999999999996</c:v>
                </c:pt>
                <c:pt idx="28">
                  <c:v>14.699999999999996</c:v>
                </c:pt>
                <c:pt idx="29">
                  <c:v>14.504999999999995</c:v>
                </c:pt>
                <c:pt idx="30">
                  <c:v>14.309999999999995</c:v>
                </c:pt>
                <c:pt idx="31">
                  <c:v>14.114999999999995</c:v>
                </c:pt>
                <c:pt idx="32">
                  <c:v>13.919999999999995</c:v>
                </c:pt>
                <c:pt idx="33">
                  <c:v>13.724999999999994</c:v>
                </c:pt>
              </c:numCache>
            </c:numRef>
          </c:val>
        </c:ser>
        <c:ser>
          <c:idx val="3"/>
          <c:order val="3"/>
          <c:tx>
            <c:strRef>
              <c:f>USPA_Adults!$E$4</c:f>
              <c:strCache>
                <c:ptCount val="1"/>
                <c:pt idx="0">
                  <c:v>Active Leisure PA</c:v>
                </c:pt>
              </c:strCache>
            </c:strRef>
          </c:tx>
          <c:cat>
            <c:numRef>
              <c:f>USPA_Adults!$A$5:$A$38</c:f>
              <c:numCache>
                <c:formatCode>yyyy</c:formatCode>
                <c:ptCount val="34"/>
                <c:pt idx="0">
                  <c:v>24107</c:v>
                </c:pt>
                <c:pt idx="1">
                  <c:v>27759</c:v>
                </c:pt>
                <c:pt idx="2">
                  <c:v>31412</c:v>
                </c:pt>
                <c:pt idx="3">
                  <c:v>33969</c:v>
                </c:pt>
                <c:pt idx="4">
                  <c:v>34699</c:v>
                </c:pt>
                <c:pt idx="5">
                  <c:v>36160</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pt idx="28">
                  <c:v>46022</c:v>
                </c:pt>
                <c:pt idx="29">
                  <c:v>46387</c:v>
                </c:pt>
                <c:pt idx="30">
                  <c:v>46752</c:v>
                </c:pt>
                <c:pt idx="31">
                  <c:v>47118</c:v>
                </c:pt>
                <c:pt idx="32">
                  <c:v>47483</c:v>
                </c:pt>
                <c:pt idx="33">
                  <c:v>47848</c:v>
                </c:pt>
              </c:numCache>
            </c:numRef>
          </c:cat>
          <c:val>
            <c:numRef>
              <c:f>USPA_Adults!$E$5:$E$38</c:f>
              <c:numCache>
                <c:formatCode>General</c:formatCode>
                <c:ptCount val="34"/>
                <c:pt idx="0">
                  <c:v>6.29</c:v>
                </c:pt>
                <c:pt idx="1">
                  <c:v>13.51</c:v>
                </c:pt>
                <c:pt idx="2">
                  <c:v>15.32</c:v>
                </c:pt>
                <c:pt idx="3">
                  <c:v>20.37</c:v>
                </c:pt>
                <c:pt idx="4">
                  <c:v>20.18</c:v>
                </c:pt>
                <c:pt idx="5">
                  <c:v>20.54</c:v>
                </c:pt>
                <c:pt idx="6">
                  <c:v>11.38</c:v>
                </c:pt>
                <c:pt idx="7">
                  <c:v>11.39</c:v>
                </c:pt>
                <c:pt idx="8">
                  <c:v>11.39</c:v>
                </c:pt>
                <c:pt idx="9">
                  <c:v>10.85</c:v>
                </c:pt>
                <c:pt idx="10">
                  <c:v>12.14</c:v>
                </c:pt>
                <c:pt idx="11">
                  <c:v>10.93</c:v>
                </c:pt>
                <c:pt idx="12">
                  <c:v>11.86</c:v>
                </c:pt>
                <c:pt idx="13">
                  <c:v>11.94</c:v>
                </c:pt>
                <c:pt idx="14">
                  <c:v>12.02</c:v>
                </c:pt>
                <c:pt idx="15">
                  <c:v>12.1</c:v>
                </c:pt>
                <c:pt idx="16">
                  <c:v>12.18</c:v>
                </c:pt>
                <c:pt idx="17">
                  <c:v>12.26</c:v>
                </c:pt>
                <c:pt idx="18">
                  <c:v>12.34</c:v>
                </c:pt>
                <c:pt idx="19">
                  <c:v>12.42</c:v>
                </c:pt>
                <c:pt idx="20">
                  <c:v>12.5</c:v>
                </c:pt>
                <c:pt idx="21">
                  <c:v>12.58</c:v>
                </c:pt>
                <c:pt idx="22">
                  <c:v>12.66</c:v>
                </c:pt>
                <c:pt idx="23">
                  <c:v>12.74</c:v>
                </c:pt>
                <c:pt idx="24">
                  <c:v>12.82</c:v>
                </c:pt>
                <c:pt idx="25">
                  <c:v>12.9</c:v>
                </c:pt>
                <c:pt idx="26">
                  <c:v>12.98</c:v>
                </c:pt>
                <c:pt idx="27">
                  <c:v>13.06</c:v>
                </c:pt>
                <c:pt idx="28">
                  <c:v>13.14</c:v>
                </c:pt>
                <c:pt idx="29">
                  <c:v>13.22</c:v>
                </c:pt>
                <c:pt idx="30">
                  <c:v>13.3</c:v>
                </c:pt>
                <c:pt idx="31">
                  <c:v>13.38</c:v>
                </c:pt>
                <c:pt idx="32">
                  <c:v>13.46</c:v>
                </c:pt>
                <c:pt idx="33">
                  <c:v>13.540000000000001</c:v>
                </c:pt>
              </c:numCache>
            </c:numRef>
          </c:val>
        </c:ser>
        <c:dLbls>
          <c:showLegendKey val="0"/>
          <c:showVal val="0"/>
          <c:showCatName val="0"/>
          <c:showSerName val="0"/>
          <c:showPercent val="0"/>
          <c:showBubbleSize val="0"/>
        </c:dLbls>
        <c:axId val="622291232"/>
        <c:axId val="622290448"/>
      </c:areaChart>
      <c:lineChart>
        <c:grouping val="standard"/>
        <c:varyColors val="0"/>
        <c:ser>
          <c:idx val="4"/>
          <c:order val="4"/>
          <c:tx>
            <c:strRef>
              <c:f>USPA_Adults!$J$4</c:f>
              <c:strCache>
                <c:ptCount val="1"/>
                <c:pt idx="0">
                  <c:v>Sedentary Time (hrs/wk)</c:v>
                </c:pt>
              </c:strCache>
            </c:strRef>
          </c:tx>
          <c:spPr>
            <a:ln>
              <a:solidFill>
                <a:schemeClr val="tx1"/>
              </a:solidFill>
            </a:ln>
          </c:spPr>
          <c:marker>
            <c:symbol val="none"/>
          </c:marker>
          <c:cat>
            <c:numRef>
              <c:f>USPA_Adults!$A$5:$A$38</c:f>
              <c:numCache>
                <c:formatCode>yyyy</c:formatCode>
                <c:ptCount val="34"/>
                <c:pt idx="0">
                  <c:v>24107</c:v>
                </c:pt>
                <c:pt idx="1">
                  <c:v>27759</c:v>
                </c:pt>
                <c:pt idx="2">
                  <c:v>31412</c:v>
                </c:pt>
                <c:pt idx="3">
                  <c:v>33969</c:v>
                </c:pt>
                <c:pt idx="4">
                  <c:v>34699</c:v>
                </c:pt>
                <c:pt idx="5">
                  <c:v>36160</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pt idx="28">
                  <c:v>46022</c:v>
                </c:pt>
                <c:pt idx="29">
                  <c:v>46387</c:v>
                </c:pt>
                <c:pt idx="30">
                  <c:v>46752</c:v>
                </c:pt>
                <c:pt idx="31">
                  <c:v>47118</c:v>
                </c:pt>
                <c:pt idx="32">
                  <c:v>47483</c:v>
                </c:pt>
                <c:pt idx="33">
                  <c:v>47848</c:v>
                </c:pt>
              </c:numCache>
            </c:numRef>
          </c:cat>
          <c:val>
            <c:numRef>
              <c:f>USPA_Adults!$J$5:$J$38</c:f>
              <c:numCache>
                <c:formatCode>General</c:formatCode>
                <c:ptCount val="34"/>
                <c:pt idx="0">
                  <c:v>26.404720000000001</c:v>
                </c:pt>
                <c:pt idx="1">
                  <c:v>34.28219</c:v>
                </c:pt>
                <c:pt idx="2">
                  <c:v>30.79166</c:v>
                </c:pt>
                <c:pt idx="3">
                  <c:v>33.964149999999997</c:v>
                </c:pt>
                <c:pt idx="4">
                  <c:v>32.592610000000001</c:v>
                </c:pt>
                <c:pt idx="5">
                  <c:v>30.899629999999998</c:v>
                </c:pt>
                <c:pt idx="6">
                  <c:v>36.494779999999999</c:v>
                </c:pt>
                <c:pt idx="7">
                  <c:v>37.208240000000004</c:v>
                </c:pt>
                <c:pt idx="8">
                  <c:v>36.764510000000001</c:v>
                </c:pt>
                <c:pt idx="9">
                  <c:v>36.386940000000003</c:v>
                </c:pt>
                <c:pt idx="10">
                  <c:v>36.360329999999998</c:v>
                </c:pt>
                <c:pt idx="11">
                  <c:v>37.142119999999998</c:v>
                </c:pt>
                <c:pt idx="12">
                  <c:v>37.688389999999998</c:v>
                </c:pt>
                <c:pt idx="13">
                  <c:v>37.887324999999997</c:v>
                </c:pt>
                <c:pt idx="14">
                  <c:v>38.086259999999996</c:v>
                </c:pt>
                <c:pt idx="15">
                  <c:v>38.285194999999995</c:v>
                </c:pt>
                <c:pt idx="16">
                  <c:v>38.484129999999993</c:v>
                </c:pt>
                <c:pt idx="17">
                  <c:v>38.683064999999992</c:v>
                </c:pt>
                <c:pt idx="18">
                  <c:v>38.881999999999991</c:v>
                </c:pt>
                <c:pt idx="19">
                  <c:v>39.08093499999999</c:v>
                </c:pt>
                <c:pt idx="20">
                  <c:v>39.279869999999988</c:v>
                </c:pt>
                <c:pt idx="21">
                  <c:v>39.478804999999987</c:v>
                </c:pt>
                <c:pt idx="22">
                  <c:v>39.677739999999986</c:v>
                </c:pt>
                <c:pt idx="23">
                  <c:v>39.876674999999985</c:v>
                </c:pt>
                <c:pt idx="24">
                  <c:v>40.075609999999983</c:v>
                </c:pt>
                <c:pt idx="25">
                  <c:v>40.274544999999982</c:v>
                </c:pt>
                <c:pt idx="26">
                  <c:v>40.473479999999981</c:v>
                </c:pt>
                <c:pt idx="27">
                  <c:v>40.67241499999998</c:v>
                </c:pt>
                <c:pt idx="28">
                  <c:v>40.871349999999978</c:v>
                </c:pt>
                <c:pt idx="29">
                  <c:v>41.070284999999977</c:v>
                </c:pt>
                <c:pt idx="30">
                  <c:v>41.269219999999976</c:v>
                </c:pt>
                <c:pt idx="31">
                  <c:v>41.468154999999975</c:v>
                </c:pt>
                <c:pt idx="32">
                  <c:v>41.667089999999973</c:v>
                </c:pt>
                <c:pt idx="33">
                  <c:v>41.866024999999972</c:v>
                </c:pt>
              </c:numCache>
            </c:numRef>
          </c:val>
          <c:smooth val="0"/>
        </c:ser>
        <c:dLbls>
          <c:showLegendKey val="0"/>
          <c:showVal val="0"/>
          <c:showCatName val="0"/>
          <c:showSerName val="0"/>
          <c:showPercent val="0"/>
          <c:showBubbleSize val="0"/>
        </c:dLbls>
        <c:marker val="1"/>
        <c:smooth val="0"/>
        <c:axId val="622289664"/>
        <c:axId val="622290840"/>
      </c:lineChart>
      <c:dateAx>
        <c:axId val="622291232"/>
        <c:scaling>
          <c:orientation val="minMax"/>
        </c:scaling>
        <c:delete val="0"/>
        <c:axPos val="b"/>
        <c:title>
          <c:tx>
            <c:rich>
              <a:bodyPr/>
              <a:lstStyle/>
              <a:p>
                <a:pPr>
                  <a:defRPr sz="1200"/>
                </a:pPr>
                <a:r>
                  <a:rPr lang="en-US" sz="1200" dirty="0"/>
                  <a:t>Year</a:t>
                </a:r>
              </a:p>
            </c:rich>
          </c:tx>
          <c:overlay val="0"/>
        </c:title>
        <c:numFmt formatCode="yyyy" sourceLinked="1"/>
        <c:majorTickMark val="out"/>
        <c:minorTickMark val="none"/>
        <c:tickLblPos val="nextTo"/>
        <c:txPr>
          <a:bodyPr/>
          <a:lstStyle/>
          <a:p>
            <a:pPr>
              <a:defRPr sz="1200"/>
            </a:pPr>
            <a:endParaRPr lang="en-US"/>
          </a:p>
        </c:txPr>
        <c:crossAx val="622290448"/>
        <c:crosses val="autoZero"/>
        <c:auto val="1"/>
        <c:lblOffset val="100"/>
        <c:baseTimeUnit val="years"/>
        <c:majorUnit val="5"/>
        <c:majorTimeUnit val="years"/>
        <c:minorUnit val="1"/>
        <c:minorTimeUnit val="years"/>
      </c:dateAx>
      <c:valAx>
        <c:axId val="622290448"/>
        <c:scaling>
          <c:orientation val="minMax"/>
        </c:scaling>
        <c:delete val="0"/>
        <c:axPos val="l"/>
        <c:title>
          <c:tx>
            <c:rich>
              <a:bodyPr rot="-5400000" vert="horz"/>
              <a:lstStyle/>
              <a:p>
                <a:pPr>
                  <a:defRPr sz="1200"/>
                </a:pPr>
                <a:r>
                  <a:rPr lang="en-US" sz="1200" dirty="0"/>
                  <a:t>Average MET-hours per week</a:t>
                </a:r>
              </a:p>
            </c:rich>
          </c:tx>
          <c:overlay val="0"/>
        </c:title>
        <c:numFmt formatCode="General" sourceLinked="1"/>
        <c:majorTickMark val="out"/>
        <c:minorTickMark val="none"/>
        <c:tickLblPos val="nextTo"/>
        <c:txPr>
          <a:bodyPr/>
          <a:lstStyle/>
          <a:p>
            <a:pPr>
              <a:defRPr sz="1200"/>
            </a:pPr>
            <a:endParaRPr lang="en-US"/>
          </a:p>
        </c:txPr>
        <c:crossAx val="622291232"/>
        <c:crosses val="autoZero"/>
        <c:crossBetween val="between"/>
      </c:valAx>
      <c:valAx>
        <c:axId val="622290840"/>
        <c:scaling>
          <c:orientation val="minMax"/>
        </c:scaling>
        <c:delete val="0"/>
        <c:axPos val="r"/>
        <c:title>
          <c:tx>
            <c:rich>
              <a:bodyPr rot="-5400000" vert="horz"/>
              <a:lstStyle/>
              <a:p>
                <a:pPr>
                  <a:defRPr sz="1200"/>
                </a:pPr>
                <a:r>
                  <a:rPr lang="en-US" sz="1200" dirty="0"/>
                  <a:t>Average hours per week being Sedentary</a:t>
                </a:r>
              </a:p>
            </c:rich>
          </c:tx>
          <c:layout>
            <c:manualLayout>
              <c:xMode val="edge"/>
              <c:yMode val="edge"/>
              <c:x val="0.95446780089988759"/>
              <c:y val="0.29116423244932915"/>
            </c:manualLayout>
          </c:layout>
          <c:overlay val="0"/>
        </c:title>
        <c:numFmt formatCode="General" sourceLinked="1"/>
        <c:majorTickMark val="out"/>
        <c:minorTickMark val="none"/>
        <c:tickLblPos val="nextTo"/>
        <c:txPr>
          <a:bodyPr/>
          <a:lstStyle/>
          <a:p>
            <a:pPr>
              <a:defRPr sz="1200"/>
            </a:pPr>
            <a:endParaRPr lang="en-US"/>
          </a:p>
        </c:txPr>
        <c:crossAx val="622289664"/>
        <c:crosses val="max"/>
        <c:crossBetween val="between"/>
      </c:valAx>
      <c:dateAx>
        <c:axId val="622289664"/>
        <c:scaling>
          <c:orientation val="minMax"/>
        </c:scaling>
        <c:delete val="1"/>
        <c:axPos val="b"/>
        <c:numFmt formatCode="yyyy" sourceLinked="1"/>
        <c:majorTickMark val="out"/>
        <c:minorTickMark val="none"/>
        <c:tickLblPos val="nextTo"/>
        <c:crossAx val="622290840"/>
        <c:crosses val="autoZero"/>
        <c:auto val="1"/>
        <c:lblOffset val="100"/>
        <c:baseTimeUnit val="years"/>
      </c:dateAx>
      <c:spPr>
        <a:noFill/>
        <a:ln>
          <a:solidFill>
            <a:schemeClr val="tx1"/>
          </a:solidFill>
        </a:ln>
      </c:spPr>
    </c:plotArea>
    <c:legend>
      <c:legendPos val="r"/>
      <c:layout>
        <c:manualLayout>
          <c:xMode val="edge"/>
          <c:yMode val="edge"/>
          <c:x val="0.22113481908511437"/>
          <c:y val="9.1726199511625486E-2"/>
          <c:w val="0.21030383070976463"/>
          <c:h val="0.18550003005388319"/>
        </c:manualLayout>
      </c:layout>
      <c:overlay val="0"/>
      <c:spPr>
        <a:solidFill>
          <a:schemeClr val="bg1"/>
        </a:solidFill>
        <a:ln>
          <a:solidFill>
            <a:schemeClr val="tx1"/>
          </a:solidFill>
        </a:ln>
      </c:spPr>
    </c:legend>
    <c:plotVisOnly val="1"/>
    <c:dispBlanksAs val="zero"/>
    <c:showDLblsOverMax val="0"/>
  </c:chart>
  <c:spPr>
    <a:noFill/>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0" dirty="0" smtClean="0">
                <a:solidFill>
                  <a:schemeClr val="tx1"/>
                </a:solidFill>
              </a:rPr>
              <a:t>Food Service Expenditure per Capita (In Real US$) </a:t>
            </a:r>
            <a:br>
              <a:rPr lang="en-US" sz="2000" b="0" dirty="0" smtClean="0">
                <a:solidFill>
                  <a:schemeClr val="tx1"/>
                </a:solidFill>
              </a:rPr>
            </a:br>
            <a:r>
              <a:rPr lang="en-US" sz="2000" b="0" dirty="0" smtClean="0">
                <a:solidFill>
                  <a:schemeClr val="tx1"/>
                </a:solidFill>
              </a:rPr>
              <a:t>among Lower Income Countries</a:t>
            </a:r>
            <a:endParaRPr lang="en-US" sz="2000" b="0" dirty="0">
              <a:solidFill>
                <a:schemeClr val="tx1"/>
              </a:solidFill>
            </a:endParaRPr>
          </a:p>
        </c:rich>
      </c:tx>
      <c:layout>
        <c:manualLayout>
          <c:xMode val="edge"/>
          <c:yMode val="edge"/>
          <c:x val="0.1592780076540711"/>
          <c:y val="0"/>
        </c:manualLayout>
      </c:layout>
      <c:overlay val="0"/>
    </c:title>
    <c:autoTitleDeleted val="0"/>
    <c:plotArea>
      <c:layout>
        <c:manualLayout>
          <c:layoutTarget val="inner"/>
          <c:xMode val="edge"/>
          <c:yMode val="edge"/>
          <c:x val="0.13047513638159897"/>
          <c:y val="0.1464560114952673"/>
          <c:w val="0.71020620848847416"/>
          <c:h val="0.66082158258710344"/>
        </c:manualLayout>
      </c:layout>
      <c:lineChart>
        <c:grouping val="standard"/>
        <c:varyColors val="0"/>
        <c:ser>
          <c:idx val="15"/>
          <c:order val="0"/>
          <c:tx>
            <c:strRef>
              <c:f>'[EuromonitorFoodService1999-2012.xls]Sheet2'!$A$75</c:f>
              <c:strCache>
                <c:ptCount val="1"/>
                <c:pt idx="0">
                  <c:v>Vietnam</c:v>
                </c:pt>
              </c:strCache>
            </c:strRef>
          </c:tx>
          <c:spPr>
            <a:ln>
              <a:solidFill>
                <a:schemeClr val="tx1">
                  <a:lumMod val="50000"/>
                  <a:lumOff val="50000"/>
                </a:schemeClr>
              </a:solidFill>
            </a:ln>
          </c:spPr>
          <c:marker>
            <c:symbol val="none"/>
          </c:marker>
          <c:cat>
            <c:numRef>
              <c:f>'[EuromonitorFoodService1999-2012.xls]Sheet2'!$B$59:$O$59</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'[EuromonitorFoodService1999-2012.xls]Sheet2'!$B$75:$O$75</c:f>
              <c:numCache>
                <c:formatCode>#,##0.0</c:formatCode>
                <c:ptCount val="14"/>
                <c:pt idx="0">
                  <c:v>156.69999999999999</c:v>
                </c:pt>
                <c:pt idx="1">
                  <c:v>194.6</c:v>
                </c:pt>
                <c:pt idx="2">
                  <c:v>241.3</c:v>
                </c:pt>
                <c:pt idx="3">
                  <c:v>280.7</c:v>
                </c:pt>
                <c:pt idx="4">
                  <c:v>317.39999999999998</c:v>
                </c:pt>
                <c:pt idx="5">
                  <c:v>343.1</c:v>
                </c:pt>
                <c:pt idx="6">
                  <c:v>367</c:v>
                </c:pt>
                <c:pt idx="7">
                  <c:v>384.9</c:v>
                </c:pt>
                <c:pt idx="8">
                  <c:v>393.1</c:v>
                </c:pt>
                <c:pt idx="9">
                  <c:v>353.8</c:v>
                </c:pt>
                <c:pt idx="10">
                  <c:v>352</c:v>
                </c:pt>
                <c:pt idx="11">
                  <c:v>344.3</c:v>
                </c:pt>
                <c:pt idx="12">
                  <c:v>360.9</c:v>
                </c:pt>
                <c:pt idx="13">
                  <c:v>378.2</c:v>
                </c:pt>
              </c:numCache>
            </c:numRef>
          </c:val>
          <c:smooth val="0"/>
        </c:ser>
        <c:ser>
          <c:idx val="7"/>
          <c:order val="1"/>
          <c:tx>
            <c:strRef>
              <c:f>'[EuromonitorFoodService1999-2012.xls]Sheet2'!$A$67</c:f>
              <c:strCache>
                <c:ptCount val="1"/>
                <c:pt idx="0">
                  <c:v>Malaysia</c:v>
                </c:pt>
              </c:strCache>
            </c:strRef>
          </c:tx>
          <c:spPr>
            <a:ln>
              <a:solidFill>
                <a:srgbClr val="4F6228"/>
              </a:solidFill>
            </a:ln>
          </c:spPr>
          <c:marker>
            <c:symbol val="none"/>
          </c:marker>
          <c:cat>
            <c:numRef>
              <c:f>'[EuromonitorFoodService1999-2012.xls]Sheet2'!$B$59:$O$59</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'[EuromonitorFoodService1999-2012.xls]Sheet2'!$B$67:$O$67</c:f>
              <c:numCache>
                <c:formatCode>#,##0.0</c:formatCode>
                <c:ptCount val="14"/>
                <c:pt idx="0">
                  <c:v>228</c:v>
                </c:pt>
                <c:pt idx="1">
                  <c:v>237.3</c:v>
                </c:pt>
                <c:pt idx="2">
                  <c:v>245.4</c:v>
                </c:pt>
                <c:pt idx="3">
                  <c:v>249.6</c:v>
                </c:pt>
                <c:pt idx="4">
                  <c:v>260.39999999999998</c:v>
                </c:pt>
                <c:pt idx="5">
                  <c:v>276.39999999999998</c:v>
                </c:pt>
                <c:pt idx="6">
                  <c:v>289.60000000000002</c:v>
                </c:pt>
                <c:pt idx="7">
                  <c:v>302.60000000000002</c:v>
                </c:pt>
                <c:pt idx="8">
                  <c:v>325.39999999999998</c:v>
                </c:pt>
                <c:pt idx="9">
                  <c:v>324.5</c:v>
                </c:pt>
                <c:pt idx="10">
                  <c:v>324.2</c:v>
                </c:pt>
                <c:pt idx="11">
                  <c:v>331.7</c:v>
                </c:pt>
                <c:pt idx="12">
                  <c:v>335.4</c:v>
                </c:pt>
                <c:pt idx="13">
                  <c:v>339.1</c:v>
                </c:pt>
              </c:numCache>
            </c:numRef>
          </c:val>
          <c:smooth val="0"/>
        </c:ser>
        <c:ser>
          <c:idx val="3"/>
          <c:order val="2"/>
          <c:tx>
            <c:strRef>
              <c:f>'[EuromonitorFoodService1999-2012.xls]Sheet2'!$A$63</c:f>
              <c:strCache>
                <c:ptCount val="1"/>
                <c:pt idx="0">
                  <c:v>China (excluding HK)</c:v>
                </c:pt>
              </c:strCache>
            </c:strRef>
          </c:tx>
          <c:spPr>
            <a:ln>
              <a:solidFill>
                <a:srgbClr val="C00000"/>
              </a:solidFill>
            </a:ln>
          </c:spPr>
          <c:marker>
            <c:symbol val="none"/>
          </c:marker>
          <c:cat>
            <c:numRef>
              <c:f>'[EuromonitorFoodService1999-2012.xls]Sheet2'!$B$59:$O$59</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'[EuromonitorFoodService1999-2012.xls]Sheet2'!$B$63:$O$63</c:f>
              <c:numCache>
                <c:formatCode>#,##0.0</c:formatCode>
                <c:ptCount val="14"/>
                <c:pt idx="0">
                  <c:v>94</c:v>
                </c:pt>
                <c:pt idx="1">
                  <c:v>105.9</c:v>
                </c:pt>
                <c:pt idx="2">
                  <c:v>120.4</c:v>
                </c:pt>
                <c:pt idx="3">
                  <c:v>139.1</c:v>
                </c:pt>
                <c:pt idx="4">
                  <c:v>152.19999999999999</c:v>
                </c:pt>
                <c:pt idx="5">
                  <c:v>165.5</c:v>
                </c:pt>
                <c:pt idx="6">
                  <c:v>182.6</c:v>
                </c:pt>
                <c:pt idx="7">
                  <c:v>198.4</c:v>
                </c:pt>
                <c:pt idx="8">
                  <c:v>212.2</c:v>
                </c:pt>
                <c:pt idx="9">
                  <c:v>230</c:v>
                </c:pt>
                <c:pt idx="10">
                  <c:v>253.7</c:v>
                </c:pt>
                <c:pt idx="11">
                  <c:v>286.2</c:v>
                </c:pt>
                <c:pt idx="12">
                  <c:v>312.3</c:v>
                </c:pt>
                <c:pt idx="13">
                  <c:v>337.7</c:v>
                </c:pt>
              </c:numCache>
            </c:numRef>
          </c:val>
          <c:smooth val="0"/>
        </c:ser>
        <c:ser>
          <c:idx val="13"/>
          <c:order val="3"/>
          <c:tx>
            <c:strRef>
              <c:f>'[EuromonitorFoodService1999-2012.xls]Sheet2'!$A$73</c:f>
              <c:strCache>
                <c:ptCount val="1"/>
                <c:pt idx="0">
                  <c:v>Thailand</c:v>
                </c:pt>
              </c:strCache>
            </c:strRef>
          </c:tx>
          <c:spPr>
            <a:ln>
              <a:solidFill>
                <a:schemeClr val="accent6">
                  <a:lumMod val="75000"/>
                </a:schemeClr>
              </a:solidFill>
            </a:ln>
          </c:spPr>
          <c:marker>
            <c:symbol val="none"/>
          </c:marker>
          <c:cat>
            <c:numRef>
              <c:f>'[EuromonitorFoodService1999-2012.xls]Sheet2'!$B$59:$O$59</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'[EuromonitorFoodService1999-2012.xls]Sheet2'!$B$73:$O$73</c:f>
              <c:numCache>
                <c:formatCode>#,##0.0</c:formatCode>
                <c:ptCount val="14"/>
                <c:pt idx="0">
                  <c:v>277.7</c:v>
                </c:pt>
                <c:pt idx="1">
                  <c:v>283.5</c:v>
                </c:pt>
                <c:pt idx="2">
                  <c:v>284.7</c:v>
                </c:pt>
                <c:pt idx="3">
                  <c:v>296.2</c:v>
                </c:pt>
                <c:pt idx="4">
                  <c:v>307.39999999999998</c:v>
                </c:pt>
                <c:pt idx="5">
                  <c:v>312.10000000000002</c:v>
                </c:pt>
                <c:pt idx="6">
                  <c:v>313.3</c:v>
                </c:pt>
                <c:pt idx="7">
                  <c:v>313.7</c:v>
                </c:pt>
                <c:pt idx="8">
                  <c:v>327.3</c:v>
                </c:pt>
                <c:pt idx="9">
                  <c:v>325.2</c:v>
                </c:pt>
                <c:pt idx="10">
                  <c:v>335.3</c:v>
                </c:pt>
                <c:pt idx="11">
                  <c:v>328.4</c:v>
                </c:pt>
                <c:pt idx="12">
                  <c:v>311.5</c:v>
                </c:pt>
                <c:pt idx="13">
                  <c:v>313.10000000000002</c:v>
                </c:pt>
              </c:numCache>
            </c:numRef>
          </c:val>
          <c:smooth val="0"/>
        </c:ser>
        <c:ser>
          <c:idx val="6"/>
          <c:order val="4"/>
          <c:tx>
            <c:strRef>
              <c:f>'[EuromonitorFoodService1999-2012.xls]Sheet2'!$A$66</c:f>
              <c:strCache>
                <c:ptCount val="1"/>
                <c:pt idx="0">
                  <c:v>Indonesia</c:v>
                </c:pt>
              </c:strCache>
            </c:strRef>
          </c:tx>
          <c:marker>
            <c:symbol val="none"/>
          </c:marker>
          <c:cat>
            <c:numRef>
              <c:f>'[EuromonitorFoodService1999-2012.xls]Sheet2'!$B$59:$O$59</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'[EuromonitorFoodService1999-2012.xls]Sheet2'!$B$66:$O$66</c:f>
              <c:numCache>
                <c:formatCode>#,##0.0</c:formatCode>
                <c:ptCount val="14"/>
                <c:pt idx="0">
                  <c:v>85.9</c:v>
                </c:pt>
                <c:pt idx="1">
                  <c:v>101.2</c:v>
                </c:pt>
                <c:pt idx="2">
                  <c:v>113.1</c:v>
                </c:pt>
                <c:pt idx="3">
                  <c:v>120</c:v>
                </c:pt>
                <c:pt idx="4">
                  <c:v>131.1</c:v>
                </c:pt>
                <c:pt idx="5">
                  <c:v>142.1</c:v>
                </c:pt>
                <c:pt idx="6">
                  <c:v>148.4</c:v>
                </c:pt>
                <c:pt idx="7">
                  <c:v>150.6</c:v>
                </c:pt>
                <c:pt idx="8">
                  <c:v>162.9</c:v>
                </c:pt>
                <c:pt idx="9">
                  <c:v>158.9</c:v>
                </c:pt>
                <c:pt idx="10">
                  <c:v>160</c:v>
                </c:pt>
                <c:pt idx="11">
                  <c:v>161.6</c:v>
                </c:pt>
                <c:pt idx="12">
                  <c:v>163.4</c:v>
                </c:pt>
                <c:pt idx="13">
                  <c:v>164.6</c:v>
                </c:pt>
              </c:numCache>
            </c:numRef>
          </c:val>
          <c:smooth val="0"/>
        </c:ser>
        <c:ser>
          <c:idx val="11"/>
          <c:order val="5"/>
          <c:tx>
            <c:strRef>
              <c:f>'[EuromonitorFoodService1999-2012.xls]Sheet2'!$A$71</c:f>
              <c:strCache>
                <c:ptCount val="1"/>
                <c:pt idx="0">
                  <c:v>South Africa</c:v>
                </c:pt>
              </c:strCache>
            </c:strRef>
          </c:tx>
          <c:spPr>
            <a:ln>
              <a:solidFill>
                <a:srgbClr val="FB5818"/>
              </a:solidFill>
            </a:ln>
          </c:spPr>
          <c:marker>
            <c:symbol val="none"/>
          </c:marker>
          <c:cat>
            <c:numRef>
              <c:f>'[EuromonitorFoodService1999-2012.xls]Sheet2'!$B$59:$O$59</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'[EuromonitorFoodService1999-2012.xls]Sheet2'!$B$71:$O$71</c:f>
              <c:numCache>
                <c:formatCode>#,##0.0</c:formatCode>
                <c:ptCount val="14"/>
                <c:pt idx="0">
                  <c:v>92.9</c:v>
                </c:pt>
                <c:pt idx="1">
                  <c:v>98.6</c:v>
                </c:pt>
                <c:pt idx="2">
                  <c:v>106.7</c:v>
                </c:pt>
                <c:pt idx="3">
                  <c:v>111.7</c:v>
                </c:pt>
                <c:pt idx="4">
                  <c:v>117.4</c:v>
                </c:pt>
                <c:pt idx="5">
                  <c:v>128.80000000000001</c:v>
                </c:pt>
                <c:pt idx="6">
                  <c:v>137.19999999999999</c:v>
                </c:pt>
                <c:pt idx="7">
                  <c:v>143.1</c:v>
                </c:pt>
                <c:pt idx="8">
                  <c:v>146.1</c:v>
                </c:pt>
                <c:pt idx="9">
                  <c:v>146.9</c:v>
                </c:pt>
                <c:pt idx="10">
                  <c:v>146</c:v>
                </c:pt>
                <c:pt idx="11">
                  <c:v>150</c:v>
                </c:pt>
                <c:pt idx="12">
                  <c:v>153.19999999999999</c:v>
                </c:pt>
                <c:pt idx="13">
                  <c:v>156.5</c:v>
                </c:pt>
              </c:numCache>
            </c:numRef>
          </c:val>
          <c:smooth val="0"/>
        </c:ser>
        <c:ser>
          <c:idx val="4"/>
          <c:order val="6"/>
          <c:tx>
            <c:strRef>
              <c:f>'[EuromonitorFoodService1999-2012.xls]Sheet2'!$A$64</c:f>
              <c:strCache>
                <c:ptCount val="1"/>
                <c:pt idx="0">
                  <c:v>Egypt</c:v>
                </c:pt>
              </c:strCache>
            </c:strRef>
          </c:tx>
          <c:spPr>
            <a:ln>
              <a:solidFill>
                <a:srgbClr val="66CCFF"/>
              </a:solidFill>
            </a:ln>
          </c:spPr>
          <c:marker>
            <c:symbol val="none"/>
          </c:marker>
          <c:cat>
            <c:numRef>
              <c:f>'[EuromonitorFoodService1999-2012.xls]Sheet2'!$B$59:$O$59</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'[EuromonitorFoodService1999-2012.xls]Sheet2'!$B$64:$O$64</c:f>
              <c:numCache>
                <c:formatCode>#,##0.0</c:formatCode>
                <c:ptCount val="14"/>
                <c:pt idx="0">
                  <c:v>135.80000000000001</c:v>
                </c:pt>
                <c:pt idx="1">
                  <c:v>141.5</c:v>
                </c:pt>
                <c:pt idx="2">
                  <c:v>151.5</c:v>
                </c:pt>
                <c:pt idx="3">
                  <c:v>157.1</c:v>
                </c:pt>
                <c:pt idx="4">
                  <c:v>161.80000000000001</c:v>
                </c:pt>
                <c:pt idx="5">
                  <c:v>156.19999999999999</c:v>
                </c:pt>
                <c:pt idx="6">
                  <c:v>161.5</c:v>
                </c:pt>
                <c:pt idx="7">
                  <c:v>167.8</c:v>
                </c:pt>
                <c:pt idx="8">
                  <c:v>171.3</c:v>
                </c:pt>
                <c:pt idx="9">
                  <c:v>167.6</c:v>
                </c:pt>
                <c:pt idx="10">
                  <c:v>166.9</c:v>
                </c:pt>
                <c:pt idx="11">
                  <c:v>170.3</c:v>
                </c:pt>
                <c:pt idx="12">
                  <c:v>154</c:v>
                </c:pt>
                <c:pt idx="13">
                  <c:v>151.9</c:v>
                </c:pt>
              </c:numCache>
            </c:numRef>
          </c:val>
          <c:smooth val="0"/>
        </c:ser>
        <c:ser>
          <c:idx val="9"/>
          <c:order val="7"/>
          <c:tx>
            <c:strRef>
              <c:f>'[EuromonitorFoodService1999-2012.xls]Sheet2'!$A$69</c:f>
              <c:strCache>
                <c:ptCount val="1"/>
                <c:pt idx="0">
                  <c:v>Philippines</c:v>
                </c:pt>
              </c:strCache>
            </c:strRef>
          </c:tx>
          <c:spPr>
            <a:ln>
              <a:solidFill>
                <a:srgbClr val="7030A0"/>
              </a:solidFill>
            </a:ln>
          </c:spPr>
          <c:marker>
            <c:symbol val="none"/>
          </c:marker>
          <c:cat>
            <c:numRef>
              <c:f>'[EuromonitorFoodService1999-2012.xls]Sheet2'!$B$59:$O$59</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'[EuromonitorFoodService1999-2012.xls]Sheet2'!$B$69:$O$69</c:f>
              <c:numCache>
                <c:formatCode>#,##0.0</c:formatCode>
                <c:ptCount val="14"/>
                <c:pt idx="0">
                  <c:v>72</c:v>
                </c:pt>
                <c:pt idx="1">
                  <c:v>78.8</c:v>
                </c:pt>
                <c:pt idx="2">
                  <c:v>86.7</c:v>
                </c:pt>
                <c:pt idx="3">
                  <c:v>91</c:v>
                </c:pt>
                <c:pt idx="4">
                  <c:v>95</c:v>
                </c:pt>
                <c:pt idx="5">
                  <c:v>99</c:v>
                </c:pt>
                <c:pt idx="6">
                  <c:v>101.1</c:v>
                </c:pt>
                <c:pt idx="7">
                  <c:v>101.7</c:v>
                </c:pt>
                <c:pt idx="8">
                  <c:v>104.1</c:v>
                </c:pt>
                <c:pt idx="9">
                  <c:v>98.2</c:v>
                </c:pt>
                <c:pt idx="10">
                  <c:v>96.1</c:v>
                </c:pt>
                <c:pt idx="11">
                  <c:v>95.3</c:v>
                </c:pt>
                <c:pt idx="12">
                  <c:v>92.7</c:v>
                </c:pt>
                <c:pt idx="13">
                  <c:v>91.6</c:v>
                </c:pt>
              </c:numCache>
            </c:numRef>
          </c:val>
          <c:smooth val="0"/>
        </c:ser>
        <c:ser>
          <c:idx val="5"/>
          <c:order val="8"/>
          <c:tx>
            <c:strRef>
              <c:f>'[EuromonitorFoodService1999-2012.xls]Sheet2'!$A$65</c:f>
              <c:strCache>
                <c:ptCount val="1"/>
                <c:pt idx="0">
                  <c:v>India</c:v>
                </c:pt>
              </c:strCache>
            </c:strRef>
          </c:tx>
          <c:spPr>
            <a:ln>
              <a:solidFill>
                <a:schemeClr val="accent6">
                  <a:lumMod val="50000"/>
                </a:schemeClr>
              </a:solidFill>
            </a:ln>
          </c:spPr>
          <c:marker>
            <c:symbol val="none"/>
          </c:marker>
          <c:cat>
            <c:numRef>
              <c:f>'[EuromonitorFoodService1999-2012.xls]Sheet2'!$B$59:$O$59</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'[EuromonitorFoodService1999-2012.xls]Sheet2'!$B$65:$O$65</c:f>
              <c:numCache>
                <c:formatCode>#,##0.0</c:formatCode>
                <c:ptCount val="14"/>
                <c:pt idx="0">
                  <c:v>47</c:v>
                </c:pt>
                <c:pt idx="1">
                  <c:v>50</c:v>
                </c:pt>
                <c:pt idx="2">
                  <c:v>55.4</c:v>
                </c:pt>
                <c:pt idx="3">
                  <c:v>58.9</c:v>
                </c:pt>
                <c:pt idx="4">
                  <c:v>63.1</c:v>
                </c:pt>
                <c:pt idx="5">
                  <c:v>67.599999999999994</c:v>
                </c:pt>
                <c:pt idx="6">
                  <c:v>72.8</c:v>
                </c:pt>
                <c:pt idx="7">
                  <c:v>75.900000000000006</c:v>
                </c:pt>
                <c:pt idx="8">
                  <c:v>78.2</c:v>
                </c:pt>
                <c:pt idx="9">
                  <c:v>82.6</c:v>
                </c:pt>
                <c:pt idx="10">
                  <c:v>80.2</c:v>
                </c:pt>
                <c:pt idx="11">
                  <c:v>79.400000000000006</c:v>
                </c:pt>
                <c:pt idx="12">
                  <c:v>82.6</c:v>
                </c:pt>
                <c:pt idx="13">
                  <c:v>83.3</c:v>
                </c:pt>
              </c:numCache>
            </c:numRef>
          </c:val>
          <c:smooth val="0"/>
        </c:ser>
        <c:dLbls>
          <c:showLegendKey val="0"/>
          <c:showVal val="0"/>
          <c:showCatName val="0"/>
          <c:showSerName val="0"/>
          <c:showPercent val="0"/>
          <c:showBubbleSize val="0"/>
        </c:dLbls>
        <c:smooth val="0"/>
        <c:axId val="622280256"/>
        <c:axId val="622272416"/>
      </c:lineChart>
      <c:catAx>
        <c:axId val="622280256"/>
        <c:scaling>
          <c:orientation val="minMax"/>
        </c:scaling>
        <c:delete val="0"/>
        <c:axPos val="b"/>
        <c:title>
          <c:tx>
            <c:rich>
              <a:bodyPr/>
              <a:lstStyle/>
              <a:p>
                <a:pPr>
                  <a:defRPr sz="1400" b="0"/>
                </a:pPr>
                <a:r>
                  <a:rPr lang="en-US" sz="1400" b="0" dirty="0"/>
                  <a:t>Year</a:t>
                </a:r>
              </a:p>
            </c:rich>
          </c:tx>
          <c:overlay val="0"/>
        </c:title>
        <c:numFmt formatCode="General" sourceLinked="1"/>
        <c:majorTickMark val="out"/>
        <c:minorTickMark val="none"/>
        <c:tickLblPos val="nextTo"/>
        <c:txPr>
          <a:bodyPr/>
          <a:lstStyle/>
          <a:p>
            <a:pPr>
              <a:defRPr sz="1200"/>
            </a:pPr>
            <a:endParaRPr lang="en-US"/>
          </a:p>
        </c:txPr>
        <c:crossAx val="622272416"/>
        <c:crosses val="autoZero"/>
        <c:auto val="1"/>
        <c:lblAlgn val="ctr"/>
        <c:lblOffset val="100"/>
        <c:noMultiLvlLbl val="0"/>
      </c:catAx>
      <c:valAx>
        <c:axId val="622272416"/>
        <c:scaling>
          <c:orientation val="minMax"/>
        </c:scaling>
        <c:delete val="0"/>
        <c:axPos val="l"/>
        <c:title>
          <c:tx>
            <c:rich>
              <a:bodyPr rot="-5400000" vert="horz"/>
              <a:lstStyle/>
              <a:p>
                <a:pPr>
                  <a:defRPr sz="1400" b="0"/>
                </a:pPr>
                <a:r>
                  <a:rPr lang="en-US" sz="1400" b="0" dirty="0"/>
                  <a:t>real US$ per capita</a:t>
                </a:r>
              </a:p>
            </c:rich>
          </c:tx>
          <c:layout>
            <c:manualLayout>
              <c:xMode val="edge"/>
              <c:yMode val="edge"/>
              <c:x val="4.3103212326923573E-2"/>
              <c:y val="0.38002842970844553"/>
            </c:manualLayout>
          </c:layout>
          <c:overlay val="0"/>
        </c:title>
        <c:numFmt formatCode="0" sourceLinked="0"/>
        <c:majorTickMark val="out"/>
        <c:minorTickMark val="none"/>
        <c:tickLblPos val="nextTo"/>
        <c:txPr>
          <a:bodyPr/>
          <a:lstStyle/>
          <a:p>
            <a:pPr>
              <a:defRPr sz="1200"/>
            </a:pPr>
            <a:endParaRPr lang="en-US"/>
          </a:p>
        </c:txPr>
        <c:crossAx val="622280256"/>
        <c:crosses val="autoZero"/>
        <c:crossBetween val="between"/>
      </c:valAx>
      <c:spPr>
        <a:noFill/>
        <a:ln>
          <a:noFill/>
        </a:ln>
      </c:spPr>
    </c:plotArea>
    <c:legend>
      <c:legendPos val="r"/>
      <c:layout>
        <c:manualLayout>
          <c:xMode val="edge"/>
          <c:yMode val="edge"/>
          <c:x val="0.8354861877419717"/>
          <c:y val="0.21574892745968816"/>
          <c:w val="0.15501262460957227"/>
          <c:h val="0.59253870099024153"/>
        </c:manualLayout>
      </c:layout>
      <c:overlay val="0"/>
      <c:txPr>
        <a:bodyPr/>
        <a:lstStyle/>
        <a:p>
          <a:pPr>
            <a:defRPr sz="1200"/>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80355158307909E-2"/>
          <c:y val="0.19183889208692098"/>
          <c:w val="0.8259194627698565"/>
          <c:h val="0.70754747390059847"/>
        </c:manualLayout>
      </c:layout>
      <c:areaChart>
        <c:grouping val="stacked"/>
        <c:varyColors val="0"/>
        <c:ser>
          <c:idx val="0"/>
          <c:order val="0"/>
          <c:tx>
            <c:strRef>
              <c:f>ChinaPA_Adults!$B$113</c:f>
              <c:strCache>
                <c:ptCount val="1"/>
                <c:pt idx="0">
                  <c:v>Occupational PA</c:v>
                </c:pt>
              </c:strCache>
            </c:strRef>
          </c:tx>
          <c:cat>
            <c:numRef>
              <c:f>ChinaPA_Adults!$A$114:$A$141</c:f>
              <c:numCache>
                <c:formatCode>yyyy</c:formatCode>
                <c:ptCount val="28"/>
                <c:pt idx="0">
                  <c:v>33419</c:v>
                </c:pt>
                <c:pt idx="1">
                  <c:v>34150</c:v>
                </c:pt>
                <c:pt idx="2">
                  <c:v>35611</c:v>
                </c:pt>
                <c:pt idx="3">
                  <c:v>36707</c:v>
                </c:pt>
                <c:pt idx="4">
                  <c:v>38168</c:v>
                </c:pt>
                <c:pt idx="5">
                  <c:v>38898</c:v>
                </c:pt>
                <c:pt idx="6">
                  <c:v>39994</c:v>
                </c:pt>
                <c:pt idx="7">
                  <c:v>40359</c:v>
                </c:pt>
                <c:pt idx="8">
                  <c:v>40724</c:v>
                </c:pt>
                <c:pt idx="9">
                  <c:v>41090</c:v>
                </c:pt>
                <c:pt idx="10">
                  <c:v>41455</c:v>
                </c:pt>
                <c:pt idx="11">
                  <c:v>41820</c:v>
                </c:pt>
                <c:pt idx="12">
                  <c:v>42185</c:v>
                </c:pt>
                <c:pt idx="13">
                  <c:v>42551</c:v>
                </c:pt>
                <c:pt idx="14">
                  <c:v>42916</c:v>
                </c:pt>
                <c:pt idx="15">
                  <c:v>43281</c:v>
                </c:pt>
                <c:pt idx="16">
                  <c:v>43646</c:v>
                </c:pt>
                <c:pt idx="17">
                  <c:v>44012</c:v>
                </c:pt>
                <c:pt idx="18">
                  <c:v>44377</c:v>
                </c:pt>
                <c:pt idx="19">
                  <c:v>44742</c:v>
                </c:pt>
                <c:pt idx="20">
                  <c:v>45107</c:v>
                </c:pt>
                <c:pt idx="21">
                  <c:v>45473</c:v>
                </c:pt>
                <c:pt idx="22">
                  <c:v>45838</c:v>
                </c:pt>
                <c:pt idx="23">
                  <c:v>46203</c:v>
                </c:pt>
                <c:pt idx="24">
                  <c:v>46568</c:v>
                </c:pt>
                <c:pt idx="25">
                  <c:v>46934</c:v>
                </c:pt>
                <c:pt idx="26">
                  <c:v>47299</c:v>
                </c:pt>
                <c:pt idx="27">
                  <c:v>47664</c:v>
                </c:pt>
              </c:numCache>
            </c:numRef>
          </c:cat>
          <c:val>
            <c:numRef>
              <c:f>ChinaPA_Adults!$B$114:$B$141</c:f>
              <c:numCache>
                <c:formatCode>General</c:formatCode>
                <c:ptCount val="28"/>
                <c:pt idx="0">
                  <c:v>345.81139999999999</c:v>
                </c:pt>
                <c:pt idx="1">
                  <c:v>315.50389999999999</c:v>
                </c:pt>
                <c:pt idx="2">
                  <c:v>294.0634</c:v>
                </c:pt>
                <c:pt idx="3">
                  <c:v>251.07050000000001</c:v>
                </c:pt>
                <c:pt idx="4">
                  <c:v>186.7099</c:v>
                </c:pt>
                <c:pt idx="5">
                  <c:v>184.43600000000001</c:v>
                </c:pt>
                <c:pt idx="6">
                  <c:v>183.46</c:v>
                </c:pt>
                <c:pt idx="7">
                  <c:v>182.50332795698927</c:v>
                </c:pt>
                <c:pt idx="8">
                  <c:v>181.54665591397853</c:v>
                </c:pt>
                <c:pt idx="9">
                  <c:v>180.58998387096779</c:v>
                </c:pt>
                <c:pt idx="10">
                  <c:v>179.63331182795704</c:v>
                </c:pt>
                <c:pt idx="11">
                  <c:v>178.6766397849463</c:v>
                </c:pt>
                <c:pt idx="12">
                  <c:v>177.71996774193556</c:v>
                </c:pt>
                <c:pt idx="13">
                  <c:v>176.76329569892482</c:v>
                </c:pt>
                <c:pt idx="14">
                  <c:v>175.80662365591408</c:v>
                </c:pt>
                <c:pt idx="15">
                  <c:v>174.84995161290334</c:v>
                </c:pt>
                <c:pt idx="16">
                  <c:v>173.8932795698926</c:v>
                </c:pt>
                <c:pt idx="17">
                  <c:v>172.93660752688186</c:v>
                </c:pt>
                <c:pt idx="18">
                  <c:v>171.97993548387112</c:v>
                </c:pt>
                <c:pt idx="19">
                  <c:v>171.02326344086038</c:v>
                </c:pt>
                <c:pt idx="20">
                  <c:v>170.06659139784963</c:v>
                </c:pt>
                <c:pt idx="21">
                  <c:v>169.10991935483889</c:v>
                </c:pt>
                <c:pt idx="22">
                  <c:v>168.15324731182815</c:v>
                </c:pt>
                <c:pt idx="23">
                  <c:v>167.19657526881741</c:v>
                </c:pt>
                <c:pt idx="24">
                  <c:v>166.23990322580667</c:v>
                </c:pt>
                <c:pt idx="25">
                  <c:v>165.28323118279593</c:v>
                </c:pt>
                <c:pt idx="26">
                  <c:v>164.32655913978519</c:v>
                </c:pt>
                <c:pt idx="27">
                  <c:v>163.36988709677445</c:v>
                </c:pt>
              </c:numCache>
            </c:numRef>
          </c:val>
        </c:ser>
        <c:ser>
          <c:idx val="1"/>
          <c:order val="1"/>
          <c:tx>
            <c:strRef>
              <c:f>ChinaPA_Adults!$C$113</c:f>
              <c:strCache>
                <c:ptCount val="1"/>
                <c:pt idx="0">
                  <c:v>Domestic PA</c:v>
                </c:pt>
              </c:strCache>
            </c:strRef>
          </c:tx>
          <c:cat>
            <c:numRef>
              <c:f>ChinaPA_Adults!$A$114:$A$141</c:f>
              <c:numCache>
                <c:formatCode>yyyy</c:formatCode>
                <c:ptCount val="28"/>
                <c:pt idx="0">
                  <c:v>33419</c:v>
                </c:pt>
                <c:pt idx="1">
                  <c:v>34150</c:v>
                </c:pt>
                <c:pt idx="2">
                  <c:v>35611</c:v>
                </c:pt>
                <c:pt idx="3">
                  <c:v>36707</c:v>
                </c:pt>
                <c:pt idx="4">
                  <c:v>38168</c:v>
                </c:pt>
                <c:pt idx="5">
                  <c:v>38898</c:v>
                </c:pt>
                <c:pt idx="6">
                  <c:v>39994</c:v>
                </c:pt>
                <c:pt idx="7">
                  <c:v>40359</c:v>
                </c:pt>
                <c:pt idx="8">
                  <c:v>40724</c:v>
                </c:pt>
                <c:pt idx="9">
                  <c:v>41090</c:v>
                </c:pt>
                <c:pt idx="10">
                  <c:v>41455</c:v>
                </c:pt>
                <c:pt idx="11">
                  <c:v>41820</c:v>
                </c:pt>
                <c:pt idx="12">
                  <c:v>42185</c:v>
                </c:pt>
                <c:pt idx="13">
                  <c:v>42551</c:v>
                </c:pt>
                <c:pt idx="14">
                  <c:v>42916</c:v>
                </c:pt>
                <c:pt idx="15">
                  <c:v>43281</c:v>
                </c:pt>
                <c:pt idx="16">
                  <c:v>43646</c:v>
                </c:pt>
                <c:pt idx="17">
                  <c:v>44012</c:v>
                </c:pt>
                <c:pt idx="18">
                  <c:v>44377</c:v>
                </c:pt>
                <c:pt idx="19">
                  <c:v>44742</c:v>
                </c:pt>
                <c:pt idx="20">
                  <c:v>45107</c:v>
                </c:pt>
                <c:pt idx="21">
                  <c:v>45473</c:v>
                </c:pt>
                <c:pt idx="22">
                  <c:v>45838</c:v>
                </c:pt>
                <c:pt idx="23">
                  <c:v>46203</c:v>
                </c:pt>
                <c:pt idx="24">
                  <c:v>46568</c:v>
                </c:pt>
                <c:pt idx="25">
                  <c:v>46934</c:v>
                </c:pt>
                <c:pt idx="26">
                  <c:v>47299</c:v>
                </c:pt>
                <c:pt idx="27">
                  <c:v>47664</c:v>
                </c:pt>
              </c:numCache>
            </c:numRef>
          </c:cat>
          <c:val>
            <c:numRef>
              <c:f>ChinaPA_Adults!$C$114:$C$141</c:f>
              <c:numCache>
                <c:formatCode>General</c:formatCode>
                <c:ptCount val="28"/>
                <c:pt idx="0">
                  <c:v>40.090269999999997</c:v>
                </c:pt>
                <c:pt idx="1">
                  <c:v>33.020859999999999</c:v>
                </c:pt>
                <c:pt idx="2">
                  <c:v>29.39001</c:v>
                </c:pt>
                <c:pt idx="3">
                  <c:v>28.975190000000001</c:v>
                </c:pt>
                <c:pt idx="4">
                  <c:v>21.951899999999998</c:v>
                </c:pt>
                <c:pt idx="5">
                  <c:v>19.9941</c:v>
                </c:pt>
                <c:pt idx="6">
                  <c:v>19.222549999999998</c:v>
                </c:pt>
                <c:pt idx="7">
                  <c:v>19.01109698924731</c:v>
                </c:pt>
                <c:pt idx="8">
                  <c:v>18.799643978494622</c:v>
                </c:pt>
                <c:pt idx="9">
                  <c:v>18.588190967741934</c:v>
                </c:pt>
                <c:pt idx="10">
                  <c:v>18.376737956989246</c:v>
                </c:pt>
                <c:pt idx="11">
                  <c:v>18.165284946236557</c:v>
                </c:pt>
                <c:pt idx="12">
                  <c:v>17.953831935483869</c:v>
                </c:pt>
                <c:pt idx="13">
                  <c:v>17.742378924731181</c:v>
                </c:pt>
                <c:pt idx="14">
                  <c:v>17.530925913978493</c:v>
                </c:pt>
                <c:pt idx="15">
                  <c:v>17.319472903225805</c:v>
                </c:pt>
                <c:pt idx="16">
                  <c:v>17.108019892473116</c:v>
                </c:pt>
                <c:pt idx="17">
                  <c:v>16.896566881720428</c:v>
                </c:pt>
                <c:pt idx="18">
                  <c:v>16.68511387096774</c:v>
                </c:pt>
                <c:pt idx="19">
                  <c:v>16.473660860215052</c:v>
                </c:pt>
                <c:pt idx="20">
                  <c:v>16.262207849462364</c:v>
                </c:pt>
                <c:pt idx="21">
                  <c:v>16.050754838709675</c:v>
                </c:pt>
                <c:pt idx="22">
                  <c:v>15.839301827956987</c:v>
                </c:pt>
                <c:pt idx="23">
                  <c:v>15.627848817204299</c:v>
                </c:pt>
                <c:pt idx="24">
                  <c:v>15.416395806451611</c:v>
                </c:pt>
                <c:pt idx="25">
                  <c:v>15.204942795698923</c:v>
                </c:pt>
                <c:pt idx="26">
                  <c:v>14.993489784946235</c:v>
                </c:pt>
                <c:pt idx="27">
                  <c:v>14.782036774193546</c:v>
                </c:pt>
              </c:numCache>
            </c:numRef>
          </c:val>
        </c:ser>
        <c:ser>
          <c:idx val="2"/>
          <c:order val="2"/>
          <c:tx>
            <c:strRef>
              <c:f>ChinaPA_Adults!$D$113</c:f>
              <c:strCache>
                <c:ptCount val="1"/>
                <c:pt idx="0">
                  <c:v>Travel PA</c:v>
                </c:pt>
              </c:strCache>
            </c:strRef>
          </c:tx>
          <c:spPr>
            <a:solidFill>
              <a:schemeClr val="bg1">
                <a:lumMod val="75000"/>
              </a:schemeClr>
            </a:solidFill>
          </c:spPr>
          <c:cat>
            <c:numRef>
              <c:f>ChinaPA_Adults!$A$114:$A$141</c:f>
              <c:numCache>
                <c:formatCode>yyyy</c:formatCode>
                <c:ptCount val="28"/>
                <c:pt idx="0">
                  <c:v>33419</c:v>
                </c:pt>
                <c:pt idx="1">
                  <c:v>34150</c:v>
                </c:pt>
                <c:pt idx="2">
                  <c:v>35611</c:v>
                </c:pt>
                <c:pt idx="3">
                  <c:v>36707</c:v>
                </c:pt>
                <c:pt idx="4">
                  <c:v>38168</c:v>
                </c:pt>
                <c:pt idx="5">
                  <c:v>38898</c:v>
                </c:pt>
                <c:pt idx="6">
                  <c:v>39994</c:v>
                </c:pt>
                <c:pt idx="7">
                  <c:v>40359</c:v>
                </c:pt>
                <c:pt idx="8">
                  <c:v>40724</c:v>
                </c:pt>
                <c:pt idx="9">
                  <c:v>41090</c:v>
                </c:pt>
                <c:pt idx="10">
                  <c:v>41455</c:v>
                </c:pt>
                <c:pt idx="11">
                  <c:v>41820</c:v>
                </c:pt>
                <c:pt idx="12">
                  <c:v>42185</c:v>
                </c:pt>
                <c:pt idx="13">
                  <c:v>42551</c:v>
                </c:pt>
                <c:pt idx="14">
                  <c:v>42916</c:v>
                </c:pt>
                <c:pt idx="15">
                  <c:v>43281</c:v>
                </c:pt>
                <c:pt idx="16">
                  <c:v>43646</c:v>
                </c:pt>
                <c:pt idx="17">
                  <c:v>44012</c:v>
                </c:pt>
                <c:pt idx="18">
                  <c:v>44377</c:v>
                </c:pt>
                <c:pt idx="19">
                  <c:v>44742</c:v>
                </c:pt>
                <c:pt idx="20">
                  <c:v>45107</c:v>
                </c:pt>
                <c:pt idx="21">
                  <c:v>45473</c:v>
                </c:pt>
                <c:pt idx="22">
                  <c:v>45838</c:v>
                </c:pt>
                <c:pt idx="23">
                  <c:v>46203</c:v>
                </c:pt>
                <c:pt idx="24">
                  <c:v>46568</c:v>
                </c:pt>
                <c:pt idx="25">
                  <c:v>46934</c:v>
                </c:pt>
                <c:pt idx="26">
                  <c:v>47299</c:v>
                </c:pt>
                <c:pt idx="27">
                  <c:v>47664</c:v>
                </c:pt>
              </c:numCache>
            </c:numRef>
          </c:cat>
          <c:val>
            <c:numRef>
              <c:f>ChinaPA_Adults!$D$114:$D$141</c:f>
              <c:numCache>
                <c:formatCode>General</c:formatCode>
                <c:ptCount val="28"/>
                <c:pt idx="0">
                  <c:v>10.598710000000001</c:v>
                </c:pt>
                <c:pt idx="1">
                  <c:v>10.4709</c:v>
                </c:pt>
                <c:pt idx="2">
                  <c:v>10.14302</c:v>
                </c:pt>
                <c:pt idx="3">
                  <c:v>9.0855999999999995</c:v>
                </c:pt>
                <c:pt idx="4">
                  <c:v>5.3562329999999996</c:v>
                </c:pt>
                <c:pt idx="5">
                  <c:v>5.1209410000000002</c:v>
                </c:pt>
                <c:pt idx="6">
                  <c:v>5.2743729999999998</c:v>
                </c:pt>
                <c:pt idx="7">
                  <c:v>5.2669504838709678</c:v>
                </c:pt>
                <c:pt idx="8">
                  <c:v>5.2595279677419358</c:v>
                </c:pt>
                <c:pt idx="9">
                  <c:v>5.2521054516129038</c:v>
                </c:pt>
                <c:pt idx="10">
                  <c:v>5.2446829354838718</c:v>
                </c:pt>
                <c:pt idx="11">
                  <c:v>5.2372604193548398</c:v>
                </c:pt>
                <c:pt idx="12">
                  <c:v>5.2298379032258078</c:v>
                </c:pt>
                <c:pt idx="13">
                  <c:v>5.2224153870967758</c:v>
                </c:pt>
                <c:pt idx="14">
                  <c:v>5.2149928709677438</c:v>
                </c:pt>
                <c:pt idx="15">
                  <c:v>5.2075703548387118</c:v>
                </c:pt>
                <c:pt idx="16">
                  <c:v>5.2001478387096798</c:v>
                </c:pt>
                <c:pt idx="17">
                  <c:v>5.1927253225806478</c:v>
                </c:pt>
                <c:pt idx="18">
                  <c:v>5.1853028064516158</c:v>
                </c:pt>
                <c:pt idx="19">
                  <c:v>5.1778802903225838</c:v>
                </c:pt>
                <c:pt idx="20">
                  <c:v>5.1704577741935518</c:v>
                </c:pt>
                <c:pt idx="21">
                  <c:v>5.1630352580645198</c:v>
                </c:pt>
                <c:pt idx="22">
                  <c:v>5.1556127419354878</c:v>
                </c:pt>
                <c:pt idx="23">
                  <c:v>5.1481902258064558</c:v>
                </c:pt>
                <c:pt idx="24">
                  <c:v>5.1407677096774238</c:v>
                </c:pt>
                <c:pt idx="25">
                  <c:v>5.1333451935483918</c:v>
                </c:pt>
                <c:pt idx="26">
                  <c:v>5.1259226774193598</c:v>
                </c:pt>
                <c:pt idx="27">
                  <c:v>5.1185001612903278</c:v>
                </c:pt>
              </c:numCache>
            </c:numRef>
          </c:val>
        </c:ser>
        <c:ser>
          <c:idx val="3"/>
          <c:order val="3"/>
          <c:tx>
            <c:strRef>
              <c:f>ChinaPA_Adults!$E$113</c:f>
              <c:strCache>
                <c:ptCount val="1"/>
                <c:pt idx="0">
                  <c:v>Active Leisure PA</c:v>
                </c:pt>
              </c:strCache>
            </c:strRef>
          </c:tx>
          <c:cat>
            <c:numRef>
              <c:f>ChinaPA_Adults!$A$114:$A$141</c:f>
              <c:numCache>
                <c:formatCode>yyyy</c:formatCode>
                <c:ptCount val="28"/>
                <c:pt idx="0">
                  <c:v>33419</c:v>
                </c:pt>
                <c:pt idx="1">
                  <c:v>34150</c:v>
                </c:pt>
                <c:pt idx="2">
                  <c:v>35611</c:v>
                </c:pt>
                <c:pt idx="3">
                  <c:v>36707</c:v>
                </c:pt>
                <c:pt idx="4">
                  <c:v>38168</c:v>
                </c:pt>
                <c:pt idx="5">
                  <c:v>38898</c:v>
                </c:pt>
                <c:pt idx="6">
                  <c:v>39994</c:v>
                </c:pt>
                <c:pt idx="7">
                  <c:v>40359</c:v>
                </c:pt>
                <c:pt idx="8">
                  <c:v>40724</c:v>
                </c:pt>
                <c:pt idx="9">
                  <c:v>41090</c:v>
                </c:pt>
                <c:pt idx="10">
                  <c:v>41455</c:v>
                </c:pt>
                <c:pt idx="11">
                  <c:v>41820</c:v>
                </c:pt>
                <c:pt idx="12">
                  <c:v>42185</c:v>
                </c:pt>
                <c:pt idx="13">
                  <c:v>42551</c:v>
                </c:pt>
                <c:pt idx="14">
                  <c:v>42916</c:v>
                </c:pt>
                <c:pt idx="15">
                  <c:v>43281</c:v>
                </c:pt>
                <c:pt idx="16">
                  <c:v>43646</c:v>
                </c:pt>
                <c:pt idx="17">
                  <c:v>44012</c:v>
                </c:pt>
                <c:pt idx="18">
                  <c:v>44377</c:v>
                </c:pt>
                <c:pt idx="19">
                  <c:v>44742</c:v>
                </c:pt>
                <c:pt idx="20">
                  <c:v>45107</c:v>
                </c:pt>
                <c:pt idx="21">
                  <c:v>45473</c:v>
                </c:pt>
                <c:pt idx="22">
                  <c:v>45838</c:v>
                </c:pt>
                <c:pt idx="23">
                  <c:v>46203</c:v>
                </c:pt>
                <c:pt idx="24">
                  <c:v>46568</c:v>
                </c:pt>
                <c:pt idx="25">
                  <c:v>46934</c:v>
                </c:pt>
                <c:pt idx="26">
                  <c:v>47299</c:v>
                </c:pt>
                <c:pt idx="27">
                  <c:v>47664</c:v>
                </c:pt>
              </c:numCache>
            </c:numRef>
          </c:cat>
          <c:val>
            <c:numRef>
              <c:f>ChinaPA_Adults!$E$114:$E$141</c:f>
              <c:numCache>
                <c:formatCode>General</c:formatCode>
                <c:ptCount val="28"/>
                <c:pt idx="0">
                  <c:v>2.1881240000000002</c:v>
                </c:pt>
                <c:pt idx="1">
                  <c:v>2.4793370000000001</c:v>
                </c:pt>
                <c:pt idx="2">
                  <c:v>2.8232490000000001</c:v>
                </c:pt>
                <c:pt idx="3">
                  <c:v>2.8780749999999999</c:v>
                </c:pt>
                <c:pt idx="4">
                  <c:v>5.1246869999999998</c:v>
                </c:pt>
                <c:pt idx="5">
                  <c:v>5.3367430000000002</c:v>
                </c:pt>
                <c:pt idx="6">
                  <c:v>4.8215029999999999</c:v>
                </c:pt>
                <c:pt idx="7">
                  <c:v>4.8419773978494627</c:v>
                </c:pt>
                <c:pt idx="8">
                  <c:v>4.8624517956989255</c:v>
                </c:pt>
                <c:pt idx="9">
                  <c:v>4.8829261935483883</c:v>
                </c:pt>
                <c:pt idx="10">
                  <c:v>4.9034005913978511</c:v>
                </c:pt>
                <c:pt idx="11">
                  <c:v>4.9238749892473139</c:v>
                </c:pt>
                <c:pt idx="12">
                  <c:v>4.9443493870967767</c:v>
                </c:pt>
                <c:pt idx="13">
                  <c:v>4.9648237849462395</c:v>
                </c:pt>
                <c:pt idx="14">
                  <c:v>4.9852981827957024</c:v>
                </c:pt>
                <c:pt idx="15">
                  <c:v>5.0057725806451652</c:v>
                </c:pt>
                <c:pt idx="16">
                  <c:v>5.026246978494628</c:v>
                </c:pt>
                <c:pt idx="17">
                  <c:v>5.0467213763440908</c:v>
                </c:pt>
                <c:pt idx="18">
                  <c:v>5.0671957741935536</c:v>
                </c:pt>
                <c:pt idx="19">
                  <c:v>5.0876701720430164</c:v>
                </c:pt>
                <c:pt idx="20">
                  <c:v>5.1081445698924792</c:v>
                </c:pt>
                <c:pt idx="21">
                  <c:v>5.128618967741942</c:v>
                </c:pt>
                <c:pt idx="22">
                  <c:v>5.1490933655914048</c:v>
                </c:pt>
                <c:pt idx="23">
                  <c:v>5.1695677634408677</c:v>
                </c:pt>
                <c:pt idx="24">
                  <c:v>5.1900421612903305</c:v>
                </c:pt>
                <c:pt idx="25">
                  <c:v>5.2105165591397933</c:v>
                </c:pt>
                <c:pt idx="26">
                  <c:v>5.2309909569892561</c:v>
                </c:pt>
                <c:pt idx="27">
                  <c:v>5.2514653548387189</c:v>
                </c:pt>
              </c:numCache>
            </c:numRef>
          </c:val>
        </c:ser>
        <c:dLbls>
          <c:showLegendKey val="0"/>
          <c:showVal val="0"/>
          <c:showCatName val="0"/>
          <c:showSerName val="0"/>
          <c:showPercent val="0"/>
          <c:showBubbleSize val="0"/>
        </c:dLbls>
        <c:axId val="622289272"/>
        <c:axId val="622288096"/>
      </c:areaChart>
      <c:lineChart>
        <c:grouping val="standard"/>
        <c:varyColors val="0"/>
        <c:ser>
          <c:idx val="4"/>
          <c:order val="4"/>
          <c:tx>
            <c:strRef>
              <c:f>ChinaPA_Adults!$I$113</c:f>
              <c:strCache>
                <c:ptCount val="1"/>
                <c:pt idx="0">
                  <c:v>Sedentary Time (hrs/week)</c:v>
                </c:pt>
              </c:strCache>
            </c:strRef>
          </c:tx>
          <c:spPr>
            <a:ln>
              <a:solidFill>
                <a:schemeClr val="tx1"/>
              </a:solidFill>
            </a:ln>
          </c:spPr>
          <c:marker>
            <c:symbol val="none"/>
          </c:marker>
          <c:cat>
            <c:numRef>
              <c:f>ChinaPA_Adults!$A$114:$A$141</c:f>
              <c:numCache>
                <c:formatCode>yyyy</c:formatCode>
                <c:ptCount val="28"/>
                <c:pt idx="0">
                  <c:v>33419</c:v>
                </c:pt>
                <c:pt idx="1">
                  <c:v>34150</c:v>
                </c:pt>
                <c:pt idx="2">
                  <c:v>35611</c:v>
                </c:pt>
                <c:pt idx="3">
                  <c:v>36707</c:v>
                </c:pt>
                <c:pt idx="4">
                  <c:v>38168</c:v>
                </c:pt>
                <c:pt idx="5">
                  <c:v>38898</c:v>
                </c:pt>
                <c:pt idx="6">
                  <c:v>39994</c:v>
                </c:pt>
                <c:pt idx="7">
                  <c:v>40359</c:v>
                </c:pt>
                <c:pt idx="8">
                  <c:v>40724</c:v>
                </c:pt>
                <c:pt idx="9">
                  <c:v>41090</c:v>
                </c:pt>
                <c:pt idx="10">
                  <c:v>41455</c:v>
                </c:pt>
                <c:pt idx="11">
                  <c:v>41820</c:v>
                </c:pt>
                <c:pt idx="12">
                  <c:v>42185</c:v>
                </c:pt>
                <c:pt idx="13">
                  <c:v>42551</c:v>
                </c:pt>
                <c:pt idx="14">
                  <c:v>42916</c:v>
                </c:pt>
                <c:pt idx="15">
                  <c:v>43281</c:v>
                </c:pt>
                <c:pt idx="16">
                  <c:v>43646</c:v>
                </c:pt>
                <c:pt idx="17">
                  <c:v>44012</c:v>
                </c:pt>
                <c:pt idx="18">
                  <c:v>44377</c:v>
                </c:pt>
                <c:pt idx="19">
                  <c:v>44742</c:v>
                </c:pt>
                <c:pt idx="20">
                  <c:v>45107</c:v>
                </c:pt>
                <c:pt idx="21">
                  <c:v>45473</c:v>
                </c:pt>
                <c:pt idx="22">
                  <c:v>45838</c:v>
                </c:pt>
                <c:pt idx="23">
                  <c:v>46203</c:v>
                </c:pt>
                <c:pt idx="24">
                  <c:v>46568</c:v>
                </c:pt>
                <c:pt idx="25">
                  <c:v>46934</c:v>
                </c:pt>
                <c:pt idx="26">
                  <c:v>47299</c:v>
                </c:pt>
                <c:pt idx="27">
                  <c:v>47664</c:v>
                </c:pt>
              </c:numCache>
            </c:numRef>
          </c:cat>
          <c:val>
            <c:numRef>
              <c:f>ChinaPA_Adults!$I$114:$I$141</c:f>
              <c:numCache>
                <c:formatCode>General</c:formatCode>
                <c:ptCount val="28"/>
                <c:pt idx="0">
                  <c:v>15.1</c:v>
                </c:pt>
                <c:pt idx="1">
                  <c:v>15.6</c:v>
                </c:pt>
                <c:pt idx="2">
                  <c:v>17.03</c:v>
                </c:pt>
                <c:pt idx="3">
                  <c:v>18.7</c:v>
                </c:pt>
                <c:pt idx="4">
                  <c:v>18.59</c:v>
                </c:pt>
                <c:pt idx="5">
                  <c:v>18.36</c:v>
                </c:pt>
                <c:pt idx="6">
                  <c:v>19.97</c:v>
                </c:pt>
                <c:pt idx="7">
                  <c:v>20.22</c:v>
                </c:pt>
                <c:pt idx="8">
                  <c:v>20.47</c:v>
                </c:pt>
                <c:pt idx="9">
                  <c:v>20.72</c:v>
                </c:pt>
                <c:pt idx="10">
                  <c:v>20.97</c:v>
                </c:pt>
                <c:pt idx="11">
                  <c:v>21.22</c:v>
                </c:pt>
                <c:pt idx="12">
                  <c:v>21.47</c:v>
                </c:pt>
                <c:pt idx="13">
                  <c:v>21.72</c:v>
                </c:pt>
                <c:pt idx="14">
                  <c:v>21.97</c:v>
                </c:pt>
                <c:pt idx="15">
                  <c:v>22.22</c:v>
                </c:pt>
                <c:pt idx="16">
                  <c:v>22.47</c:v>
                </c:pt>
                <c:pt idx="17">
                  <c:v>22.72</c:v>
                </c:pt>
                <c:pt idx="18">
                  <c:v>22.97</c:v>
                </c:pt>
                <c:pt idx="19">
                  <c:v>23.22</c:v>
                </c:pt>
                <c:pt idx="20">
                  <c:v>23.47</c:v>
                </c:pt>
                <c:pt idx="21">
                  <c:v>23.72</c:v>
                </c:pt>
                <c:pt idx="22">
                  <c:v>23.97</c:v>
                </c:pt>
                <c:pt idx="23">
                  <c:v>24.22</c:v>
                </c:pt>
                <c:pt idx="24">
                  <c:v>24.47</c:v>
                </c:pt>
                <c:pt idx="25">
                  <c:v>24.72</c:v>
                </c:pt>
                <c:pt idx="26">
                  <c:v>24.97</c:v>
                </c:pt>
                <c:pt idx="27">
                  <c:v>25.22</c:v>
                </c:pt>
              </c:numCache>
            </c:numRef>
          </c:val>
          <c:smooth val="0"/>
        </c:ser>
        <c:dLbls>
          <c:showLegendKey val="0"/>
          <c:showVal val="0"/>
          <c:showCatName val="0"/>
          <c:showSerName val="0"/>
          <c:showPercent val="0"/>
          <c:showBubbleSize val="0"/>
        </c:dLbls>
        <c:marker val="1"/>
        <c:smooth val="0"/>
        <c:axId val="622287704"/>
        <c:axId val="622288488"/>
      </c:lineChart>
      <c:dateAx>
        <c:axId val="622289272"/>
        <c:scaling>
          <c:orientation val="minMax"/>
          <c:min val="33239"/>
        </c:scaling>
        <c:delete val="0"/>
        <c:axPos val="b"/>
        <c:title>
          <c:tx>
            <c:rich>
              <a:bodyPr/>
              <a:lstStyle/>
              <a:p>
                <a:pPr>
                  <a:defRPr sz="1200"/>
                </a:pPr>
                <a:r>
                  <a:rPr lang="en-US" sz="1200" dirty="0"/>
                  <a:t>Year</a:t>
                </a:r>
              </a:p>
            </c:rich>
          </c:tx>
          <c:overlay val="0"/>
        </c:title>
        <c:numFmt formatCode="yyyy" sourceLinked="0"/>
        <c:majorTickMark val="out"/>
        <c:minorTickMark val="none"/>
        <c:tickLblPos val="nextTo"/>
        <c:txPr>
          <a:bodyPr/>
          <a:lstStyle/>
          <a:p>
            <a:pPr>
              <a:defRPr sz="1200"/>
            </a:pPr>
            <a:endParaRPr lang="en-US"/>
          </a:p>
        </c:txPr>
        <c:crossAx val="622288096"/>
        <c:crosses val="autoZero"/>
        <c:auto val="0"/>
        <c:lblOffset val="100"/>
        <c:baseTimeUnit val="years"/>
        <c:majorUnit val="3"/>
        <c:majorTimeUnit val="years"/>
        <c:minorUnit val="3"/>
        <c:minorTimeUnit val="years"/>
      </c:dateAx>
      <c:valAx>
        <c:axId val="622288096"/>
        <c:scaling>
          <c:orientation val="minMax"/>
          <c:max val="450"/>
          <c:min val="100"/>
        </c:scaling>
        <c:delete val="0"/>
        <c:axPos val="l"/>
        <c:title>
          <c:tx>
            <c:rich>
              <a:bodyPr rot="-5400000" vert="horz"/>
              <a:lstStyle/>
              <a:p>
                <a:pPr>
                  <a:defRPr sz="1200"/>
                </a:pPr>
                <a:r>
                  <a:rPr lang="en-US" sz="1200" dirty="0"/>
                  <a:t>Average MET-hours per week</a:t>
                </a:r>
              </a:p>
            </c:rich>
          </c:tx>
          <c:layout>
            <c:manualLayout>
              <c:xMode val="edge"/>
              <c:yMode val="edge"/>
              <c:x val="9.3566942963158057E-3"/>
              <c:y val="0.34721744397334942"/>
            </c:manualLayout>
          </c:layout>
          <c:overlay val="0"/>
        </c:title>
        <c:numFmt formatCode="General" sourceLinked="1"/>
        <c:majorTickMark val="out"/>
        <c:minorTickMark val="none"/>
        <c:tickLblPos val="nextTo"/>
        <c:txPr>
          <a:bodyPr/>
          <a:lstStyle/>
          <a:p>
            <a:pPr>
              <a:defRPr sz="1200"/>
            </a:pPr>
            <a:endParaRPr lang="en-US"/>
          </a:p>
        </c:txPr>
        <c:crossAx val="622289272"/>
        <c:crosses val="autoZero"/>
        <c:crossBetween val="between"/>
        <c:majorUnit val="50"/>
      </c:valAx>
      <c:valAx>
        <c:axId val="622288488"/>
        <c:scaling>
          <c:orientation val="minMax"/>
        </c:scaling>
        <c:delete val="0"/>
        <c:axPos val="r"/>
        <c:title>
          <c:tx>
            <c:rich>
              <a:bodyPr rot="-5400000" vert="horz"/>
              <a:lstStyle/>
              <a:p>
                <a:pPr>
                  <a:defRPr sz="1200"/>
                </a:pPr>
                <a:r>
                  <a:rPr lang="en-US" sz="1200" dirty="0"/>
                  <a:t>Average hours per week bring sedentary</a:t>
                </a:r>
              </a:p>
            </c:rich>
          </c:tx>
          <c:layout>
            <c:manualLayout>
              <c:xMode val="edge"/>
              <c:yMode val="edge"/>
              <c:x val="0.95502222695136085"/>
              <c:y val="0.27305068129897148"/>
            </c:manualLayout>
          </c:layout>
          <c:overlay val="0"/>
        </c:title>
        <c:numFmt formatCode="General" sourceLinked="1"/>
        <c:majorTickMark val="out"/>
        <c:minorTickMark val="none"/>
        <c:tickLblPos val="nextTo"/>
        <c:txPr>
          <a:bodyPr/>
          <a:lstStyle/>
          <a:p>
            <a:pPr>
              <a:defRPr sz="1200"/>
            </a:pPr>
            <a:endParaRPr lang="en-US"/>
          </a:p>
        </c:txPr>
        <c:crossAx val="622287704"/>
        <c:crosses val="max"/>
        <c:crossBetween val="between"/>
      </c:valAx>
      <c:dateAx>
        <c:axId val="622287704"/>
        <c:scaling>
          <c:orientation val="minMax"/>
        </c:scaling>
        <c:delete val="1"/>
        <c:axPos val="b"/>
        <c:numFmt formatCode="yyyy" sourceLinked="1"/>
        <c:majorTickMark val="out"/>
        <c:minorTickMark val="none"/>
        <c:tickLblPos val="nextTo"/>
        <c:crossAx val="622288488"/>
        <c:crosses val="autoZero"/>
        <c:auto val="1"/>
        <c:lblOffset val="100"/>
        <c:baseTimeUnit val="years"/>
      </c:dateAx>
      <c:spPr>
        <a:noFill/>
        <a:ln>
          <a:solidFill>
            <a:sysClr val="windowText" lastClr="000000"/>
          </a:solidFill>
        </a:ln>
      </c:spPr>
    </c:plotArea>
    <c:legend>
      <c:legendPos val="r"/>
      <c:layout>
        <c:manualLayout>
          <c:xMode val="edge"/>
          <c:yMode val="edge"/>
          <c:x val="0.47816048331796362"/>
          <c:y val="0.10199958557811853"/>
          <c:w val="0.24434912757605992"/>
          <c:h val="0.20875529981829194"/>
        </c:manualLayout>
      </c:layout>
      <c:overlay val="0"/>
      <c:spPr>
        <a:solidFill>
          <a:schemeClr val="bg1"/>
        </a:solidFill>
        <a:ln>
          <a:solidFill>
            <a:schemeClr val="tx1"/>
          </a:solidFill>
        </a:ln>
      </c:spPr>
    </c:legend>
    <c:plotVisOnly val="1"/>
    <c:dispBlanksAs val="zero"/>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'[Chart in Microsoft PowerPoint]Fig 1 Proc NAME3 fig collapsed'!$B$1</c:f>
          <c:strCache>
            <c:ptCount val="1"/>
            <c:pt idx="0">
              <c:v>          BEVERAGES</c:v>
            </c:pt>
          </c:strCache>
        </c:strRef>
      </c:tx>
      <c:overlay val="0"/>
      <c:txPr>
        <a:bodyPr/>
        <a:lstStyle/>
        <a:p>
          <a:pPr>
            <a:defRPr/>
          </a:pPr>
          <a:endParaRPr lang="en-US"/>
        </a:p>
      </c:txPr>
    </c:title>
    <c:autoTitleDeleted val="0"/>
    <c:plotArea>
      <c:layout/>
      <c:areaChart>
        <c:grouping val="stacked"/>
        <c:varyColors val="0"/>
        <c:ser>
          <c:idx val="0"/>
          <c:order val="0"/>
          <c:tx>
            <c:strRef>
              <c:f>'[Chart in Microsoft PowerPoint]Fig 1 Proc NAME3 fig collapsed'!$C$4</c:f>
              <c:strCache>
                <c:ptCount val="1"/>
                <c:pt idx="0">
                  <c:v>Minimally processed</c:v>
                </c:pt>
              </c:strCache>
            </c:strRef>
          </c:tx>
          <c:spPr>
            <a:solidFill>
              <a:srgbClr val="00B050"/>
            </a:solidFill>
            <a:ln>
              <a:solidFill>
                <a:schemeClr val="tx1"/>
              </a:solidFill>
            </a:ln>
          </c:spPr>
          <c:dLbls>
            <c:dLbl>
              <c:idx val="0"/>
              <c:layout>
                <c:manualLayout>
                  <c:x val="6.9940398075240592E-2"/>
                  <c:y val="0"/>
                </c:manualLayout>
              </c:layout>
              <c:tx>
                <c:strRef>
                  <c:f>'[Chart in Microsoft PowerPoint]Fig 1 Proc NAME3 fig collapsed'!$Y$11</c:f>
                  <c:strCache>
                    <c:ptCount val="1"/>
                    <c:pt idx="0">
                      <c:v>35.4%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{CAB8C5AD-32CF-4DFA-A8C5-D92DF624C2A6}</c15:txfldGUID>
                      <c15:f>'[Chart in Microsoft PowerPoint]Fig 1 Proc NAME3 fig collapsed'!$Y$11</c15:f>
                      <c15:dlblFieldTableCache>
                        <c:ptCount val="1"/>
                        <c:pt idx="0">
                          <c:v>35.4%</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'[Chart in Microsoft PowerPoint]Fig 1 Proc NAME3 fig collapsed'!$AC$11</c:f>
                  <c:strCache>
                    <c:ptCount val="1"/>
                    <c:pt idx="0">
                      <c:v>33.0%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{F97DB446-9068-4C9A-B861-70459EF53B37}</c15:txfldGUID>
                      <c15:f>'[Chart in Microsoft PowerPoint]Fig 1 Proc NAME3 fig collapsed'!$AC$11</c15:f>
                      <c15:dlblFieldTableCache>
                        <c:ptCount val="1"/>
                        <c:pt idx="0">
                          <c:v>33.0%</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'[Chart in Microsoft PowerPoint]Fig 1 Proc NAME3 fig collapsed'!$AG$11</c:f>
                  <c:strCache>
                    <c:ptCount val="1"/>
                    <c:pt idx="0">
                      <c:v>33.5%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{443355CC-17C4-474F-815F-20550BB5EC1D}</c15:txfldGUID>
                      <c15:f>'[Chart in Microsoft PowerPoint]Fig 1 Proc NAME3 fig collapsed'!$AG$11</c15:f>
                      <c15:dlblFieldTableCache>
                        <c:ptCount val="1"/>
                        <c:pt idx="0">
                          <c:v>33.5%</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7.0436625109361328E-2"/>
                  <c:y val="0"/>
                </c:manualLayout>
              </c:layout>
              <c:tx>
                <c:strRef>
                  <c:f>'[Chart in Microsoft PowerPoint]Fig 1 Proc NAME3 fig collapsed'!$AK$11</c:f>
                  <c:strCache>
                    <c:ptCount val="1"/>
                    <c:pt idx="0">
                      <c:v>32.1%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{E12FB15E-493B-4B32-B0C8-A60739B33C4E}</c15:txfldGUID>
                      <c15:f>'[Chart in Microsoft PowerPoint]Fig 1 Proc NAME3 fig collapsed'!$AK$11</c15:f>
                      <c15:dlblFieldTableCache>
                        <c:ptCount val="1"/>
                        <c:pt idx="0">
                          <c:v>32.1%</c:v>
                        </c:pt>
                      </c15:dlblFieldTableCache>
                    </c15:dlblFTEntry>
                  </c15:dlblFieldTable>
                  <c15:showDataLabelsRange val="0"/>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PowerPoint]Fig 1 Proc NAME3 fig collapsed'!$B$5:$B$17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'[Chart in Microsoft PowerPoint]Fig 1 Proc NAME3 fig collapsed'!$C$5:$C$17</c:f>
              <c:numCache>
                <c:formatCode>General</c:formatCode>
                <c:ptCount val="13"/>
                <c:pt idx="0">
                  <c:v>74.229821000000001</c:v>
                </c:pt>
                <c:pt idx="1">
                  <c:v>71.333161410000002</c:v>
                </c:pt>
                <c:pt idx="2">
                  <c:v>74.541170050000005</c:v>
                </c:pt>
                <c:pt idx="3">
                  <c:v>69.010858490000004</c:v>
                </c:pt>
                <c:pt idx="4">
                  <c:v>66.960691710000006</c:v>
                </c:pt>
                <c:pt idx="5">
                  <c:v>65.003230099999996</c:v>
                </c:pt>
                <c:pt idx="6">
                  <c:v>67.730556789999994</c:v>
                </c:pt>
                <c:pt idx="7">
                  <c:v>64.259299220000003</c:v>
                </c:pt>
                <c:pt idx="8">
                  <c:v>59.0531407</c:v>
                </c:pt>
                <c:pt idx="9">
                  <c:v>58.907812470000003</c:v>
                </c:pt>
                <c:pt idx="10">
                  <c:v>56.505594469999998</c:v>
                </c:pt>
                <c:pt idx="11">
                  <c:v>54.750871850000003</c:v>
                </c:pt>
                <c:pt idx="12">
                  <c:v>48.371020540000004</c:v>
                </c:pt>
              </c:numCache>
            </c:numRef>
          </c:val>
        </c:ser>
        <c:ser>
          <c:idx val="1"/>
          <c:order val="1"/>
          <c:tx>
            <c:strRef>
              <c:f>'[Chart in Microsoft PowerPoint]Fig 1 Proc NAME3 fig collapsed'!$D$4</c:f>
              <c:strCache>
                <c:ptCount val="1"/>
                <c:pt idx="0">
                  <c:v>Moderately processed</c:v>
                </c:pt>
              </c:strCache>
            </c:strRef>
          </c:tx>
          <c:spPr>
            <a:solidFill>
              <a:srgbClr val="FFFF00"/>
            </a:solidFill>
            <a:ln>
              <a:solidFill>
                <a:schemeClr val="tx1"/>
              </a:solidFill>
            </a:ln>
          </c:spPr>
          <c:dLbls>
            <c:dLbl>
              <c:idx val="0"/>
              <c:layout>
                <c:manualLayout>
                  <c:x val="6.5972222222222224E-2"/>
                  <c:y val="5.8234011732140878E-3"/>
                </c:manualLayout>
              </c:layout>
              <c:tx>
                <c:strRef>
                  <c:f>'[Chart in Microsoft PowerPoint]Fig 1 Proc NAME3 fig collapsed'!$Y$10</c:f>
                  <c:strCache>
                    <c:ptCount val="1"/>
                    <c:pt idx="0">
                      <c:v>11.1%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{859A0D15-B320-4F6D-8B05-1619E791C48A}</c15:txfldGUID>
                      <c15:f>'[Chart in Microsoft PowerPoint]Fig 1 Proc NAME3 fig collapsed'!$Y$10</c15:f>
                      <c15:dlblFieldTableCache>
                        <c:ptCount val="1"/>
                        <c:pt idx="0">
                          <c:v>11.1%</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'[Chart in Microsoft PowerPoint]Fig 1 Proc NAME3 fig collapsed'!$AC$10</c:f>
                  <c:strCache>
                    <c:ptCount val="1"/>
                    <c:pt idx="0">
                      <c:v>11.0%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{7DA6D2E9-6E07-4E94-99E5-0D98FE5C5E76}</c15:txfldGUID>
                      <c15:f>'[Chart in Microsoft PowerPoint]Fig 1 Proc NAME3 fig collapsed'!$AC$10</c15:f>
                      <c15:dlblFieldTableCache>
                        <c:ptCount val="1"/>
                        <c:pt idx="0">
                          <c:v>11.0%</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'[Chart in Microsoft PowerPoint]Fig 1 Proc NAME3 fig collapsed'!$AG$10</c:f>
                  <c:strCache>
                    <c:ptCount val="1"/>
                    <c:pt idx="0">
                      <c:v>9.5%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{282E45B5-C245-4D82-B477-594F2B941CF3}</c15:txfldGUID>
                      <c15:f>'[Chart in Microsoft PowerPoint]Fig 1 Proc NAME3 fig collapsed'!$AG$10</c15:f>
                      <c15:dlblFieldTableCache>
                        <c:ptCount val="1"/>
                        <c:pt idx="0">
                          <c:v>9.5%</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5.7539643482064744E-2"/>
                  <c:y val="-1.9112236994965792E-2"/>
                </c:manualLayout>
              </c:layout>
              <c:tx>
                <c:strRef>
                  <c:f>'[Chart in Microsoft PowerPoint]Fig 1 Proc NAME3 fig collapsed'!$AK$10</c:f>
                  <c:strCache>
                    <c:ptCount val="1"/>
                    <c:pt idx="0">
                      <c:v>8.6%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{5C912A4F-67CD-4726-86DD-EA21435F358D}</c15:txfldGUID>
                      <c15:f>'[Chart in Microsoft PowerPoint]Fig 1 Proc NAME3 fig collapsed'!$AK$10</c15:f>
                      <c15:dlblFieldTableCache>
                        <c:ptCount val="1"/>
                        <c:pt idx="0">
                          <c:v>8.6%</c:v>
                        </c:pt>
                      </c15:dlblFieldTableCache>
                    </c15:dlblFTEntry>
                  </c15:dlblFieldTable>
                  <c15:showDataLabelsRange val="0"/>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PowerPoint]Fig 1 Proc NAME3 fig collapsed'!$B$5:$B$17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'[Chart in Microsoft PowerPoint]Fig 1 Proc NAME3 fig collapsed'!$D$5:$D$17</c:f>
              <c:numCache>
                <c:formatCode>General</c:formatCode>
                <c:ptCount val="13"/>
                <c:pt idx="0">
                  <c:v>21.433837950000001</c:v>
                </c:pt>
                <c:pt idx="1">
                  <c:v>20.71280866</c:v>
                </c:pt>
                <c:pt idx="2">
                  <c:v>21.53529954</c:v>
                </c:pt>
                <c:pt idx="3">
                  <c:v>20.996797860000001</c:v>
                </c:pt>
                <c:pt idx="4">
                  <c:v>21.06061536</c:v>
                </c:pt>
                <c:pt idx="5">
                  <c:v>19.39492641</c:v>
                </c:pt>
                <c:pt idx="6">
                  <c:v>17.994264000000001</c:v>
                </c:pt>
                <c:pt idx="7">
                  <c:v>15.918082549999999</c:v>
                </c:pt>
                <c:pt idx="8">
                  <c:v>15.71967285</c:v>
                </c:pt>
                <c:pt idx="9">
                  <c:v>16.210898499999999</c:v>
                </c:pt>
                <c:pt idx="10">
                  <c:v>15.460600080000001</c:v>
                </c:pt>
                <c:pt idx="11">
                  <c:v>13.391830049999999</c:v>
                </c:pt>
                <c:pt idx="12">
                  <c:v>11.877419400000001</c:v>
                </c:pt>
              </c:numCache>
            </c:numRef>
          </c:val>
        </c:ser>
        <c:ser>
          <c:idx val="2"/>
          <c:order val="2"/>
          <c:tx>
            <c:strRef>
              <c:f>'[Chart in Microsoft PowerPoint]Fig 1 Proc NAME3 fig collapsed'!$E$4</c:f>
              <c:strCache>
                <c:ptCount val="1"/>
                <c:pt idx="0">
                  <c:v>Processed</c:v>
                </c:pt>
              </c:strCache>
            </c:strRef>
          </c:tx>
          <c:spPr>
            <a:solidFill>
              <a:srgbClr val="F79646"/>
            </a:solidFill>
            <a:ln>
              <a:solidFill>
                <a:schemeClr val="tx1"/>
              </a:solidFill>
              <a:prstDash val="solid"/>
            </a:ln>
          </c:spPr>
          <c:dLbls>
            <c:dLbl>
              <c:idx val="0"/>
              <c:layout>
                <c:manualLayout>
                  <c:x val="5.8035597112860896E-2"/>
                  <c:y val="2.9117005866070018E-3"/>
                </c:manualLayout>
              </c:layout>
              <c:tx>
                <c:strRef>
                  <c:f>'[Chart in Microsoft PowerPoint]Fig 1 Proc NAME3 fig collapsed'!$Y$9</c:f>
                  <c:strCache>
                    <c:ptCount val="1"/>
                    <c:pt idx="0">
                      <c:v>8.2%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{2C2775EE-A579-455D-970C-3CF18492F78B}</c15:txfldGUID>
                      <c15:f>'[Chart in Microsoft PowerPoint]Fig 1 Proc NAME3 fig collapsed'!$Y$9</c15:f>
                      <c15:dlblFieldTableCache>
                        <c:ptCount val="1"/>
                        <c:pt idx="0">
                          <c:v>8.2%</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'[Chart in Microsoft PowerPoint]Fig 1 Proc NAME3 fig collapsed'!$AC$9</c:f>
                  <c:strCache>
                    <c:ptCount val="1"/>
                    <c:pt idx="0">
                      <c:v>9.1%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{99B2B93C-B681-4F44-A45C-CF1FF56DB313}</c15:txfldGUID>
                      <c15:f>'[Chart in Microsoft PowerPoint]Fig 1 Proc NAME3 fig collapsed'!$AC$9</c15:f>
                      <c15:dlblFieldTableCache>
                        <c:ptCount val="1"/>
                        <c:pt idx="0">
                          <c:v>9.1%</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'[Chart in Microsoft PowerPoint]Fig 1 Proc NAME3 fig collapsed'!$AG$9</c:f>
                  <c:strCache>
                    <c:ptCount val="1"/>
                    <c:pt idx="0">
                      <c:v>11.7%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{1ABD6B18-1404-40A4-9EB0-850BD3682AB4}</c15:txfldGUID>
                      <c15:f>'[Chart in Microsoft PowerPoint]Fig 1 Proc NAME3 fig collapsed'!$AG$9</c15:f>
                      <c15:dlblFieldTableCache>
                        <c:ptCount val="1"/>
                        <c:pt idx="0">
                          <c:v>11.7%</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6.7460356517935263E-2"/>
                  <c:y val="-1.9747249831475983E-2"/>
                </c:manualLayout>
              </c:layout>
              <c:tx>
                <c:strRef>
                  <c:f>'[Chart in Microsoft PowerPoint]Fig 1 Proc NAME3 fig collapsed'!$AK$9</c:f>
                  <c:strCache>
                    <c:ptCount val="1"/>
                    <c:pt idx="0">
                      <c:v>11.9%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{48B167FA-4A68-4F4E-9C6A-0FE8DD8093C7}</c15:txfldGUID>
                      <c15:f>'[Chart in Microsoft PowerPoint]Fig 1 Proc NAME3 fig collapsed'!$AK$9</c15:f>
                      <c15:dlblFieldTableCache>
                        <c:ptCount val="1"/>
                        <c:pt idx="0">
                          <c:v>11.9%</c:v>
                        </c:pt>
                      </c15:dlblFieldTableCache>
                    </c15:dlblFTEntry>
                  </c15:dlblFieldTable>
                  <c15:showDataLabelsRange val="0"/>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PowerPoint]Fig 1 Proc NAME3 fig collapsed'!$B$5:$B$17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'[Chart in Microsoft PowerPoint]Fig 1 Proc NAME3 fig collapsed'!$E$5:$E$17</c:f>
              <c:numCache>
                <c:formatCode>General</c:formatCode>
                <c:ptCount val="13"/>
                <c:pt idx="0">
                  <c:v>17.07861638</c:v>
                </c:pt>
                <c:pt idx="1">
                  <c:v>18.018192590000002</c:v>
                </c:pt>
                <c:pt idx="2">
                  <c:v>18.639868069999999</c:v>
                </c:pt>
                <c:pt idx="3">
                  <c:v>18.461323239999999</c:v>
                </c:pt>
                <c:pt idx="4">
                  <c:v>18.354208280000002</c:v>
                </c:pt>
                <c:pt idx="5">
                  <c:v>18.307516809999999</c:v>
                </c:pt>
                <c:pt idx="6">
                  <c:v>19.604575820000001</c:v>
                </c:pt>
                <c:pt idx="7">
                  <c:v>20.119623730000001</c:v>
                </c:pt>
                <c:pt idx="8">
                  <c:v>20.654234089999999</c:v>
                </c:pt>
                <c:pt idx="9">
                  <c:v>20.606229509999999</c:v>
                </c:pt>
                <c:pt idx="10">
                  <c:v>20.419659889999998</c:v>
                </c:pt>
                <c:pt idx="11">
                  <c:v>17.970858509999999</c:v>
                </c:pt>
                <c:pt idx="12">
                  <c:v>17.610150470000001</c:v>
                </c:pt>
              </c:numCache>
            </c:numRef>
          </c:val>
        </c:ser>
        <c:ser>
          <c:idx val="3"/>
          <c:order val="3"/>
          <c:tx>
            <c:strRef>
              <c:f>'[Chart in Microsoft PowerPoint]Fig 1 Proc NAME3 fig collapsed'!$F$4</c:f>
              <c:strCache>
                <c:ptCount val="1"/>
                <c:pt idx="0">
                  <c:v>Ultra-processed</c:v>
                </c:pt>
              </c:strCache>
            </c:strRef>
          </c:tx>
          <c:spPr>
            <a:solidFill>
              <a:srgbClr val="C00000"/>
            </a:solidFill>
            <a:ln>
              <a:solidFill>
                <a:schemeClr val="tx1"/>
              </a:solidFill>
            </a:ln>
          </c:spPr>
          <c:dLbls>
            <c:dLbl>
              <c:idx val="0"/>
              <c:layout>
                <c:manualLayout>
                  <c:x val="7.0436625109361328E-2"/>
                  <c:y val="4.174208002629506E-17"/>
                </c:manualLayout>
              </c:layout>
              <c:tx>
                <c:strRef>
                  <c:f>'[Chart in Microsoft PowerPoint]Fig 1 Proc NAME3 fig collapsed'!$Y$8</c:f>
                  <c:strCache>
                    <c:ptCount val="1"/>
                    <c:pt idx="0">
                      <c:v>45.3%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{D484E913-CB0A-4E9F-833B-1D9A31B216D3}</c15:txfldGUID>
                      <c15:f>'[Chart in Microsoft PowerPoint]Fig 1 Proc NAME3 fig collapsed'!$Y$8</c15:f>
                      <c15:dlblFieldTableCache>
                        <c:ptCount val="1"/>
                        <c:pt idx="0">
                          <c:v>45.3%</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'[Chart in Microsoft PowerPoint]Fig 1 Proc NAME3 fig collapsed'!$AC$8</c:f>
                  <c:strCache>
                    <c:ptCount val="1"/>
                    <c:pt idx="0">
                      <c:v>46.9%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{7030FB09-95F2-40AA-8299-185D4492134A}</c15:txfldGUID>
                      <c15:f>'[Chart in Microsoft PowerPoint]Fig 1 Proc NAME3 fig collapsed'!$AC$8</c15:f>
                      <c15:dlblFieldTableCache>
                        <c:ptCount val="1"/>
                        <c:pt idx="0">
                          <c:v>46.9%</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'[Chart in Microsoft PowerPoint]Fig 1 Proc NAME3 fig collapsed'!$AG$8</c:f>
                  <c:strCache>
                    <c:ptCount val="1"/>
                    <c:pt idx="0">
                      <c:v>45.3%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{94A125C4-AF4D-416B-A6A9-3AA9EB6E2585}</c15:txfldGUID>
                      <c15:f>'[Chart in Microsoft PowerPoint]Fig 1 Proc NAME3 fig collapsed'!$AG$8</c15:f>
                      <c15:dlblFieldTableCache>
                        <c:ptCount val="1"/>
                        <c:pt idx="0">
                          <c:v>45.3%</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7.4404800962379697E-2"/>
                  <c:y val="0"/>
                </c:manualLayout>
              </c:layout>
              <c:tx>
                <c:strRef>
                  <c:f>'[Chart in Microsoft PowerPoint]Fig 1 Proc NAME3 fig collapsed'!$AK$8</c:f>
                  <c:strCache>
                    <c:ptCount val="1"/>
                    <c:pt idx="0">
                      <c:v>47.4%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{AE09B37F-428B-4F93-A841-A1BD878AC9E6}</c15:txfldGUID>
                      <c15:f>'[Chart in Microsoft PowerPoint]Fig 1 Proc NAME3 fig collapsed'!$AK$8</c15:f>
                      <c15:dlblFieldTableCache>
                        <c:ptCount val="1"/>
                        <c:pt idx="0">
                          <c:v>47.4%</c:v>
                        </c:pt>
                      </c15:dlblFieldTableCache>
                    </c15:dlblFTEntry>
                  </c15:dlblFieldTable>
                  <c15:showDataLabelsRange val="0"/>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PowerPoint]Fig 1 Proc NAME3 fig collapsed'!$B$5:$B$17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'[Chart in Microsoft PowerPoint]Fig 1 Proc NAME3 fig collapsed'!$F$5:$F$17</c:f>
              <c:numCache>
                <c:formatCode>General</c:formatCode>
                <c:ptCount val="13"/>
                <c:pt idx="0">
                  <c:v>112.76375885</c:v>
                </c:pt>
                <c:pt idx="1">
                  <c:v>112.55974601</c:v>
                </c:pt>
                <c:pt idx="2">
                  <c:v>114.43503135</c:v>
                </c:pt>
                <c:pt idx="3">
                  <c:v>118.03168384</c:v>
                </c:pt>
                <c:pt idx="4">
                  <c:v>112.85341166000001</c:v>
                </c:pt>
                <c:pt idx="5">
                  <c:v>110.90865612</c:v>
                </c:pt>
                <c:pt idx="6">
                  <c:v>106.28326233</c:v>
                </c:pt>
                <c:pt idx="7">
                  <c:v>101.09009978</c:v>
                </c:pt>
                <c:pt idx="8">
                  <c:v>101.08772906999999</c:v>
                </c:pt>
                <c:pt idx="9">
                  <c:v>96.770094630000003</c:v>
                </c:pt>
                <c:pt idx="10">
                  <c:v>93.447320450000007</c:v>
                </c:pt>
                <c:pt idx="11">
                  <c:v>90.431480590000007</c:v>
                </c:pt>
                <c:pt idx="12">
                  <c:v>90.97022183</c:v>
                </c:pt>
              </c:numCache>
            </c:numRef>
          </c:val>
        </c:ser>
        <c:dLbls>
          <c:showLegendKey val="0"/>
          <c:showVal val="1"/>
          <c:showCatName val="0"/>
          <c:showSerName val="0"/>
          <c:showPercent val="0"/>
          <c:showBubbleSize val="0"/>
        </c:dLbls>
        <c:axId val="622286136"/>
        <c:axId val="622286528"/>
      </c:areaChart>
      <c:catAx>
        <c:axId val="622286136"/>
        <c:scaling>
          <c:orientation val="minMax"/>
        </c:scaling>
        <c:delete val="0"/>
        <c:axPos val="b"/>
        <c:numFmt formatCode="General" sourceLinked="1"/>
        <c:majorTickMark val="out"/>
        <c:minorTickMark val="none"/>
        <c:tickLblPos val="nextTo"/>
        <c:txPr>
          <a:bodyPr/>
          <a:lstStyle/>
          <a:p>
            <a:pPr>
              <a:defRPr sz="1400" b="1"/>
            </a:pPr>
            <a:endParaRPr lang="en-US"/>
          </a:p>
        </c:txPr>
        <c:crossAx val="622286528"/>
        <c:crosses val="autoZero"/>
        <c:auto val="1"/>
        <c:lblAlgn val="ctr"/>
        <c:lblOffset val="100"/>
        <c:tickLblSkip val="4"/>
        <c:noMultiLvlLbl val="0"/>
      </c:catAx>
      <c:valAx>
        <c:axId val="622286528"/>
        <c:scaling>
          <c:orientation val="minMax"/>
        </c:scaling>
        <c:delete val="0"/>
        <c:axPos val="l"/>
        <c:majorGridlines>
          <c:spPr>
            <a:ln>
              <a:noFill/>
            </a:ln>
          </c:spPr>
        </c:majorGridlines>
        <c:title>
          <c:tx>
            <c:rich>
              <a:bodyPr rot="-5400000" vert="horz"/>
              <a:lstStyle/>
              <a:p>
                <a:pPr>
                  <a:defRPr sz="1400"/>
                </a:pPr>
                <a:r>
                  <a:rPr lang="en-US" sz="1400"/>
                  <a:t>Per capita </a:t>
                </a:r>
                <a:r>
                  <a:rPr lang="en-US" sz="1400" b="1" i="0" u="none" strike="noStrike" baseline="0">
                    <a:effectLst/>
                  </a:rPr>
                  <a:t>kcal/day</a:t>
                </a:r>
                <a:endParaRPr lang="en-US" sz="1400"/>
              </a:p>
            </c:rich>
          </c:tx>
          <c:overlay val="0"/>
        </c:title>
        <c:numFmt formatCode="General" sourceLinked="1"/>
        <c:majorTickMark val="out"/>
        <c:minorTickMark val="none"/>
        <c:tickLblPos val="nextTo"/>
        <c:txPr>
          <a:bodyPr/>
          <a:lstStyle/>
          <a:p>
            <a:pPr>
              <a:defRPr sz="1200" b="1"/>
            </a:pPr>
            <a:endParaRPr lang="en-US"/>
          </a:p>
        </c:txPr>
        <c:crossAx val="622286136"/>
        <c:crosses val="autoZero"/>
        <c:crossBetween val="midCat"/>
      </c:valAx>
    </c:plotArea>
    <c:plotVisOnly val="1"/>
    <c:dispBlanksAs val="gap"/>
    <c:showDLblsOverMax val="0"/>
  </c:chart>
  <c:txPr>
    <a:bodyPr/>
    <a:lstStyle/>
    <a:p>
      <a:pPr>
        <a:defRPr>
          <a:latin typeface="Arial Narrow" panose="020B0606020202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'[Chart in Microsoft PowerPoint]Fig 1 Proc NAME2 fig collapsed'!$B$1</c:f>
          <c:strCache>
            <c:ptCount val="1"/>
            <c:pt idx="0">
              <c:v>          FOODS</c:v>
            </c:pt>
          </c:strCache>
        </c:strRef>
      </c:tx>
      <c:overlay val="0"/>
      <c:txPr>
        <a:bodyPr/>
        <a:lstStyle/>
        <a:p>
          <a:pPr>
            <a:defRPr/>
          </a:pPr>
          <a:endParaRPr lang="en-US"/>
        </a:p>
      </c:txPr>
    </c:title>
    <c:autoTitleDeleted val="0"/>
    <c:plotArea>
      <c:layout/>
      <c:areaChart>
        <c:grouping val="stacked"/>
        <c:varyColors val="0"/>
        <c:ser>
          <c:idx val="0"/>
          <c:order val="0"/>
          <c:tx>
            <c:strRef>
              <c:f>'[Chart in Microsoft PowerPoint]Fig 1 Proc NAME2 fig collapsed'!$C$4</c:f>
              <c:strCache>
                <c:ptCount val="1"/>
                <c:pt idx="0">
                  <c:v>Minimally processed</c:v>
                </c:pt>
              </c:strCache>
            </c:strRef>
          </c:tx>
          <c:spPr>
            <a:solidFill>
              <a:srgbClr val="00B050"/>
            </a:solidFill>
            <a:ln>
              <a:solidFill>
                <a:schemeClr val="tx1"/>
              </a:solidFill>
            </a:ln>
          </c:spPr>
          <c:dLbls>
            <c:dLbl>
              <c:idx val="0"/>
              <c:layout>
                <c:manualLayout>
                  <c:x val="5.0722105810466891E-2"/>
                  <c:y val="-2.2768670309653918E-3"/>
                </c:manualLayout>
              </c:layout>
              <c:tx>
                <c:strRef>
                  <c:f>'[Chart in Microsoft PowerPoint]Fig 1 Proc NAME2 fig collapsed'!$Y$11</c:f>
                  <c:strCache>
                    <c:ptCount val="1"/>
                    <c:pt idx="0">
                      <c:v>5.5%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{FAB4F421-7F08-40CF-B481-1615FBFE9D65}</c15:txfldGUID>
                      <c15:f>'[Chart in Microsoft PowerPoint]Fig 1 Proc NAME2 fig collapsed'!$Y$11</c15:f>
                      <c15:dlblFieldTableCache>
                        <c:ptCount val="1"/>
                        <c:pt idx="0">
                          <c:v>5.5%</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'[Chart in Microsoft PowerPoint]Fig 1 Proc NAME2 fig collapsed'!$AC$11</c:f>
                  <c:strCache>
                    <c:ptCount val="1"/>
                    <c:pt idx="0">
                      <c:v>5.6%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{15AE6E2B-05AA-4442-BB5A-205258663CE5}</c15:txfldGUID>
                      <c15:f>'[Chart in Microsoft PowerPoint]Fig 1 Proc NAME2 fig collapsed'!$AC$11</c15:f>
                      <c15:dlblFieldTableCache>
                        <c:ptCount val="1"/>
                        <c:pt idx="0">
                          <c:v>5.6%</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'[Chart in Microsoft PowerPoint]Fig 1 Proc NAME2 fig collapsed'!$AG$11</c:f>
                  <c:strCache>
                    <c:ptCount val="1"/>
                    <c:pt idx="0">
                      <c:v>6.2%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{95B5DAC4-B51F-4A4E-9914-1335F6708F46}</c15:txfldGUID>
                      <c15:f>'[Chart in Microsoft PowerPoint]Fig 1 Proc NAME2 fig collapsed'!$AG$11</c15:f>
                      <c15:dlblFieldTableCache>
                        <c:ptCount val="1"/>
                        <c:pt idx="0">
                          <c:v>6.2%</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5.2094776326540186E-2"/>
                  <c:y val="0"/>
                </c:manualLayout>
              </c:layout>
              <c:tx>
                <c:strRef>
                  <c:f>'[Chart in Microsoft PowerPoint]Fig 1 Proc NAME2 fig collapsed'!$AK$11</c:f>
                  <c:strCache>
                    <c:ptCount val="1"/>
                    <c:pt idx="0">
                      <c:v>7.4%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{821218D5-327C-45A9-B6C8-5D9E603CF5BA}</c15:txfldGUID>
                      <c15:f>'[Chart in Microsoft PowerPoint]Fig 1 Proc NAME2 fig collapsed'!$AK$11</c15:f>
                      <c15:dlblFieldTableCache>
                        <c:ptCount val="1"/>
                        <c:pt idx="0">
                          <c:v>7.4%</c:v>
                        </c:pt>
                      </c15:dlblFieldTableCache>
                    </c15:dlblFTEntry>
                  </c15:dlblFieldTable>
                  <c15:showDataLabelsRange val="0"/>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PowerPoint]Fig 1 Proc NAME2 fig collapsed'!$B$5:$B$17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'[Chart in Microsoft PowerPoint]Fig 1 Proc NAME2 fig collapsed'!$C$5:$C$17</c:f>
              <c:numCache>
                <c:formatCode>General</c:formatCode>
                <c:ptCount val="13"/>
                <c:pt idx="0">
                  <c:v>58.947999119999999</c:v>
                </c:pt>
                <c:pt idx="1">
                  <c:v>58.197037739999999</c:v>
                </c:pt>
                <c:pt idx="2">
                  <c:v>58.642658179999998</c:v>
                </c:pt>
                <c:pt idx="3">
                  <c:v>60.690382509999999</c:v>
                </c:pt>
                <c:pt idx="4">
                  <c:v>61.690872560000003</c:v>
                </c:pt>
                <c:pt idx="5">
                  <c:v>60.981613680000002</c:v>
                </c:pt>
                <c:pt idx="6">
                  <c:v>62.955467220000003</c:v>
                </c:pt>
                <c:pt idx="7">
                  <c:v>61.63043425</c:v>
                </c:pt>
                <c:pt idx="8">
                  <c:v>68.598142710000005</c:v>
                </c:pt>
                <c:pt idx="9">
                  <c:v>71.681327490000001</c:v>
                </c:pt>
                <c:pt idx="10">
                  <c:v>72.037342010000003</c:v>
                </c:pt>
                <c:pt idx="11">
                  <c:v>69.493138049999999</c:v>
                </c:pt>
                <c:pt idx="12">
                  <c:v>78.293591039999995</c:v>
                </c:pt>
              </c:numCache>
            </c:numRef>
          </c:val>
        </c:ser>
        <c:ser>
          <c:idx val="1"/>
          <c:order val="1"/>
          <c:tx>
            <c:strRef>
              <c:f>'[Chart in Microsoft PowerPoint]Fig 1 Proc NAME2 fig collapsed'!$D$4</c:f>
              <c:strCache>
                <c:ptCount val="1"/>
                <c:pt idx="0">
                  <c:v>Moderately processed</c:v>
                </c:pt>
              </c:strCache>
            </c:strRef>
          </c:tx>
          <c:spPr>
            <a:solidFill>
              <a:srgbClr val="FFFF00"/>
            </a:solidFill>
            <a:ln>
              <a:solidFill>
                <a:schemeClr val="tx1"/>
              </a:solidFill>
            </a:ln>
          </c:spPr>
          <c:dLbls>
            <c:dLbl>
              <c:idx val="0"/>
              <c:layout>
                <c:manualLayout>
                  <c:x val="5.865857496374078E-2"/>
                  <c:y val="2.2768670309653918E-3"/>
                </c:manualLayout>
              </c:layout>
              <c:tx>
                <c:strRef>
                  <c:f>'[Chart in Microsoft PowerPoint]Fig 1 Proc NAME2 fig collapsed'!$Y$10</c:f>
                  <c:strCache>
                    <c:ptCount val="1"/>
                    <c:pt idx="0">
                      <c:v>15.5%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{4295F570-C45E-4505-B9A2-819BE0A35F75}</c15:txfldGUID>
                      <c15:f>'[Chart in Microsoft PowerPoint]Fig 1 Proc NAME2 fig collapsed'!$Y$10</c15:f>
                      <c15:dlblFieldTableCache>
                        <c:ptCount val="1"/>
                        <c:pt idx="0">
                          <c:v>15.5%</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'[Chart in Microsoft PowerPoint]Fig 1 Proc NAME2 fig collapsed'!$AC$10</c:f>
                  <c:strCache>
                    <c:ptCount val="1"/>
                    <c:pt idx="0">
                      <c:v>13.4%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{979B3563-EC84-4D0A-9269-0BD8011E1904}</c15:txfldGUID>
                      <c15:f>'[Chart in Microsoft PowerPoint]Fig 1 Proc NAME2 fig collapsed'!$AC$10</c15:f>
                      <c15:dlblFieldTableCache>
                        <c:ptCount val="1"/>
                        <c:pt idx="0">
                          <c:v>13.4%</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'[Chart in Microsoft PowerPoint]Fig 1 Proc NAME2 fig collapsed'!$AG$10</c:f>
                  <c:strCache>
                    <c:ptCount val="1"/>
                    <c:pt idx="0">
                      <c:v>13.3%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{A057CCC5-999C-43B0-BA27-AA17E75E386D}</c15:txfldGUID>
                      <c15:f>'[Chart in Microsoft PowerPoint]Fig 1 Proc NAME2 fig collapsed'!$AG$10</c15:f>
                      <c15:dlblFieldTableCache>
                        <c:ptCount val="1"/>
                        <c:pt idx="0">
                          <c:v>13.3%</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5.8300869439438303E-2"/>
                  <c:y val="2.2768670309653918E-3"/>
                </c:manualLayout>
              </c:layout>
              <c:tx>
                <c:strRef>
                  <c:f>'[Chart in Microsoft PowerPoint]Fig 1 Proc NAME2 fig collapsed'!$AK$10</c:f>
                  <c:strCache>
                    <c:ptCount val="1"/>
                    <c:pt idx="0">
                      <c:v>13.4%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{42B3669B-0330-4C2E-B260-6BCFAEB82387}</c15:txfldGUID>
                      <c15:f>'[Chart in Microsoft PowerPoint]Fig 1 Proc NAME2 fig collapsed'!$AK$10</c15:f>
                      <c15:dlblFieldTableCache>
                        <c:ptCount val="1"/>
                        <c:pt idx="0">
                          <c:v>13.4%</c:v>
                        </c:pt>
                      </c15:dlblFieldTableCache>
                    </c15:dlblFTEntry>
                  </c15:dlblFieldTable>
                  <c15:showDataLabelsRange val="0"/>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PowerPoint]Fig 1 Proc NAME2 fig collapsed'!$B$5:$B$17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'[Chart in Microsoft PowerPoint]Fig 1 Proc NAME2 fig collapsed'!$D$5:$D$17</c:f>
              <c:numCache>
                <c:formatCode>General</c:formatCode>
                <c:ptCount val="13"/>
                <c:pt idx="0">
                  <c:v>170.45668942</c:v>
                </c:pt>
                <c:pt idx="1">
                  <c:v>168.60741204999999</c:v>
                </c:pt>
                <c:pt idx="2">
                  <c:v>168.56603089000001</c:v>
                </c:pt>
                <c:pt idx="3">
                  <c:v>155.24940419999999</c:v>
                </c:pt>
                <c:pt idx="4">
                  <c:v>151.92513878</c:v>
                </c:pt>
                <c:pt idx="5">
                  <c:v>153.01185092</c:v>
                </c:pt>
                <c:pt idx="6">
                  <c:v>151.37238909999999</c:v>
                </c:pt>
                <c:pt idx="7">
                  <c:v>150.30838402000001</c:v>
                </c:pt>
                <c:pt idx="8">
                  <c:v>152.33173911</c:v>
                </c:pt>
                <c:pt idx="9">
                  <c:v>156.70969611999999</c:v>
                </c:pt>
                <c:pt idx="10">
                  <c:v>150.78587945999999</c:v>
                </c:pt>
                <c:pt idx="11">
                  <c:v>143.56888183000001</c:v>
                </c:pt>
                <c:pt idx="12">
                  <c:v>145.13857016</c:v>
                </c:pt>
              </c:numCache>
            </c:numRef>
          </c:val>
        </c:ser>
        <c:ser>
          <c:idx val="2"/>
          <c:order val="2"/>
          <c:tx>
            <c:strRef>
              <c:f>'[Chart in Microsoft PowerPoint]Fig 1 Proc NAME2 fig collapsed'!$E$4</c:f>
              <c:strCache>
                <c:ptCount val="1"/>
                <c:pt idx="0">
                  <c:v>Processed</c:v>
                </c:pt>
              </c:strCache>
            </c:strRef>
          </c:tx>
          <c:spPr>
            <a:solidFill>
              <a:schemeClr val="accent6"/>
            </a:solidFill>
            <a:ln>
              <a:solidFill>
                <a:schemeClr val="tx1"/>
              </a:solidFill>
              <a:prstDash val="solid"/>
            </a:ln>
          </c:spPr>
          <c:dLbls>
            <c:dLbl>
              <c:idx val="0"/>
              <c:layout>
                <c:manualLayout>
                  <c:x val="5.9523809523809521E-2"/>
                  <c:y val="0"/>
                </c:manualLayout>
              </c:layout>
              <c:tx>
                <c:strRef>
                  <c:f>'[Chart in Microsoft PowerPoint]Fig 1 Proc NAME2 fig collapsed'!$Y$9</c:f>
                  <c:strCache>
                    <c:ptCount val="1"/>
                    <c:pt idx="0">
                      <c:v>14.8%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{E8041736-854D-4B17-BC9B-8206768431BF}</c15:txfldGUID>
                      <c15:f>'[Chart in Microsoft PowerPoint]Fig 1 Proc NAME2 fig collapsed'!$Y$9</c15:f>
                      <c15:dlblFieldTableCache>
                        <c:ptCount val="1"/>
                        <c:pt idx="0">
                          <c:v>14.8%</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'[Chart in Microsoft PowerPoint]Fig 1 Proc NAME2 fig collapsed'!$AC$9</c:f>
                  <c:strCache>
                    <c:ptCount val="1"/>
                    <c:pt idx="0">
                      <c:v>16.6%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{20DA4D0D-0D51-423C-A0D1-2C021A692310}</c15:txfldGUID>
                      <c15:f>'[Chart in Microsoft PowerPoint]Fig 1 Proc NAME2 fig collapsed'!$AC$9</c15:f>
                      <c15:dlblFieldTableCache>
                        <c:ptCount val="1"/>
                        <c:pt idx="0">
                          <c:v>16.6%</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'[Chart in Microsoft PowerPoint]Fig 1 Proc NAME2 fig collapsed'!$AG$9</c:f>
                  <c:strCache>
                    <c:ptCount val="1"/>
                    <c:pt idx="0">
                      <c:v>16.0%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{6D18EC14-D56E-429D-9317-79D38D74684B}</c15:txfldGUID>
                      <c15:f>'[Chart in Microsoft PowerPoint]Fig 1 Proc NAME2 fig collapsed'!$AG$9</c15:f>
                      <c15:dlblFieldTableCache>
                        <c:ptCount val="1"/>
                        <c:pt idx="0">
                          <c:v>16.0%</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6.053872797569948E-2"/>
                  <c:y val="0"/>
                </c:manualLayout>
              </c:layout>
              <c:tx>
                <c:strRef>
                  <c:f>'[Chart in Microsoft PowerPoint]Fig 1 Proc NAME2 fig collapsed'!$AK$9</c:f>
                  <c:strCache>
                    <c:ptCount val="1"/>
                    <c:pt idx="0">
                      <c:v>16.7%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{E6868801-5BF1-4717-A1F1-10D6D127533C}</c15:txfldGUID>
                      <c15:f>'[Chart in Microsoft PowerPoint]Fig 1 Proc NAME2 fig collapsed'!$AK$9</c15:f>
                      <c15:dlblFieldTableCache>
                        <c:ptCount val="1"/>
                        <c:pt idx="0">
                          <c:v>16.7%</c:v>
                        </c:pt>
                      </c15:dlblFieldTableCache>
                    </c15:dlblFTEntry>
                  </c15:dlblFieldTable>
                  <c15:showDataLabelsRange val="0"/>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PowerPoint]Fig 1 Proc NAME2 fig collapsed'!$B$5:$B$17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'[Chart in Microsoft PowerPoint]Fig 1 Proc NAME2 fig collapsed'!$E$5:$E$17</c:f>
              <c:numCache>
                <c:formatCode>General</c:formatCode>
                <c:ptCount val="13"/>
                <c:pt idx="0">
                  <c:v>157.44784028000001</c:v>
                </c:pt>
                <c:pt idx="1">
                  <c:v>164.23600261000001</c:v>
                </c:pt>
                <c:pt idx="2">
                  <c:v>167.91827524999999</c:v>
                </c:pt>
                <c:pt idx="3">
                  <c:v>177.81373120999999</c:v>
                </c:pt>
                <c:pt idx="4">
                  <c:v>180.69139737</c:v>
                </c:pt>
                <c:pt idx="5">
                  <c:v>177.99185259000001</c:v>
                </c:pt>
                <c:pt idx="6">
                  <c:v>175.70156130000001</c:v>
                </c:pt>
                <c:pt idx="7">
                  <c:v>174.71869477999999</c:v>
                </c:pt>
                <c:pt idx="8">
                  <c:v>177.03107072</c:v>
                </c:pt>
                <c:pt idx="9">
                  <c:v>181.14179873</c:v>
                </c:pt>
                <c:pt idx="10">
                  <c:v>181.70070308999999</c:v>
                </c:pt>
                <c:pt idx="11">
                  <c:v>174.81888115999999</c:v>
                </c:pt>
                <c:pt idx="12">
                  <c:v>174.88933423</c:v>
                </c:pt>
              </c:numCache>
            </c:numRef>
          </c:val>
        </c:ser>
        <c:ser>
          <c:idx val="3"/>
          <c:order val="3"/>
          <c:tx>
            <c:strRef>
              <c:f>'[Chart in Microsoft PowerPoint]Fig 1 Proc NAME2 fig collapsed'!$F$4</c:f>
              <c:strCache>
                <c:ptCount val="1"/>
                <c:pt idx="0">
                  <c:v>Ultra-processed</c:v>
                </c:pt>
              </c:strCache>
            </c:strRef>
          </c:tx>
          <c:spPr>
            <a:solidFill>
              <a:srgbClr val="C00000"/>
            </a:solidFill>
            <a:ln>
              <a:solidFill>
                <a:schemeClr val="tx1"/>
              </a:solidFill>
            </a:ln>
          </c:spPr>
          <c:dLbls>
            <c:dLbl>
              <c:idx val="0"/>
              <c:layout>
                <c:manualLayout>
                  <c:x val="6.3492063492063489E-2"/>
                  <c:y val="5.33808570566876E-17"/>
                </c:manualLayout>
              </c:layout>
              <c:tx>
                <c:strRef>
                  <c:f>'[Chart in Microsoft PowerPoint]Fig 1 Proc NAME2 fig collapsed'!$Y$8</c:f>
                  <c:strCache>
                    <c:ptCount val="1"/>
                    <c:pt idx="0">
                      <c:v>64.2%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{F15F5A60-B761-4F5D-9117-8F61988C4EF3}</c15:txfldGUID>
                      <c15:f>'[Chart in Microsoft PowerPoint]Fig 1 Proc NAME2 fig collapsed'!$Y$8</c15:f>
                      <c15:dlblFieldTableCache>
                        <c:ptCount val="1"/>
                        <c:pt idx="0">
                          <c:v>64.2%</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'[Chart in Microsoft PowerPoint]Fig 1 Proc NAME2 fig collapsed'!$AC$8</c:f>
                  <c:strCache>
                    <c:ptCount val="1"/>
                    <c:pt idx="0">
                      <c:v>64.4%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{02DA7A42-532A-495B-8752-01930E747E63}</c15:txfldGUID>
                      <c15:f>'[Chart in Microsoft PowerPoint]Fig 1 Proc NAME2 fig collapsed'!$AC$8</c15:f>
                      <c15:dlblFieldTableCache>
                        <c:ptCount val="1"/>
                        <c:pt idx="0">
                          <c:v>64.4%</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'[Chart in Microsoft PowerPoint]Fig 1 Proc NAME2 fig collapsed'!$AG$8</c:f>
                  <c:strCache>
                    <c:ptCount val="1"/>
                    <c:pt idx="0">
                      <c:v>64.5%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{8C904310-B6A0-4090-ABED-40DB20967A17}</c15:txfldGUID>
                      <c15:f>'[Chart in Microsoft PowerPoint]Fig 1 Proc NAME2 fig collapsed'!$AG$8</c15:f>
                      <c15:dlblFieldTableCache>
                        <c:ptCount val="1"/>
                        <c:pt idx="0">
                          <c:v>64.5%</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5.9166057459626185E-2"/>
                  <c:y val="0"/>
                </c:manualLayout>
              </c:layout>
              <c:tx>
                <c:strRef>
                  <c:f>'[Chart in Microsoft PowerPoint]Fig 1 Proc NAME2 fig collapsed'!$AK$8</c:f>
                  <c:strCache>
                    <c:ptCount val="1"/>
                    <c:pt idx="0">
                      <c:v>62.5%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{ABD8C66A-2F24-4F83-A11A-A90EF26563BD}</c15:txfldGUID>
                      <c15:f>'[Chart in Microsoft PowerPoint]Fig 1 Proc NAME2 fig collapsed'!$AK$8</c15:f>
                      <c15:dlblFieldTableCache>
                        <c:ptCount val="1"/>
                        <c:pt idx="0">
                          <c:v>62.5%</c:v>
                        </c:pt>
                      </c15:dlblFieldTableCache>
                    </c15:dlblFTEntry>
                  </c15:dlblFieldTable>
                  <c15:showDataLabelsRange val="0"/>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PowerPoint]Fig 1 Proc NAME2 fig collapsed'!$B$5:$B$17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'[Chart in Microsoft PowerPoint]Fig 1 Proc NAME2 fig collapsed'!$F$5:$F$17</c:f>
              <c:numCache>
                <c:formatCode>General</c:formatCode>
                <c:ptCount val="13"/>
                <c:pt idx="0">
                  <c:v>677.60710223000001</c:v>
                </c:pt>
                <c:pt idx="1">
                  <c:v>686.54691169</c:v>
                </c:pt>
                <c:pt idx="2">
                  <c:v>700.48326453000004</c:v>
                </c:pt>
                <c:pt idx="3">
                  <c:v>698.08731408000006</c:v>
                </c:pt>
                <c:pt idx="4">
                  <c:v>695.35978064999995</c:v>
                </c:pt>
                <c:pt idx="5">
                  <c:v>700.08624768000004</c:v>
                </c:pt>
                <c:pt idx="6">
                  <c:v>709.18090014999996</c:v>
                </c:pt>
                <c:pt idx="7">
                  <c:v>702.32046850999996</c:v>
                </c:pt>
                <c:pt idx="8">
                  <c:v>704.94988845</c:v>
                </c:pt>
                <c:pt idx="9">
                  <c:v>706.36269717000005</c:v>
                </c:pt>
                <c:pt idx="10">
                  <c:v>694.64906088999999</c:v>
                </c:pt>
                <c:pt idx="11">
                  <c:v>655.92120876000001</c:v>
                </c:pt>
                <c:pt idx="12">
                  <c:v>655.30453389000002</c:v>
                </c:pt>
              </c:numCache>
            </c:numRef>
          </c:val>
        </c:ser>
        <c:dLbls>
          <c:showLegendKey val="0"/>
          <c:showVal val="1"/>
          <c:showCatName val="0"/>
          <c:showSerName val="0"/>
          <c:showPercent val="0"/>
          <c:showBubbleSize val="0"/>
        </c:dLbls>
        <c:axId val="622285744"/>
        <c:axId val="622288880"/>
      </c:areaChart>
      <c:catAx>
        <c:axId val="622285744"/>
        <c:scaling>
          <c:orientation val="minMax"/>
        </c:scaling>
        <c:delete val="0"/>
        <c:axPos val="b"/>
        <c:numFmt formatCode="General" sourceLinked="1"/>
        <c:majorTickMark val="out"/>
        <c:minorTickMark val="none"/>
        <c:tickLblPos val="nextTo"/>
        <c:txPr>
          <a:bodyPr/>
          <a:lstStyle/>
          <a:p>
            <a:pPr>
              <a:defRPr sz="1400" b="1"/>
            </a:pPr>
            <a:endParaRPr lang="en-US"/>
          </a:p>
        </c:txPr>
        <c:crossAx val="622288880"/>
        <c:crosses val="autoZero"/>
        <c:auto val="1"/>
        <c:lblAlgn val="ctr"/>
        <c:lblOffset val="100"/>
        <c:tickLblSkip val="4"/>
        <c:noMultiLvlLbl val="0"/>
      </c:catAx>
      <c:valAx>
        <c:axId val="622288880"/>
        <c:scaling>
          <c:orientation val="minMax"/>
        </c:scaling>
        <c:delete val="0"/>
        <c:axPos val="l"/>
        <c:majorGridlines>
          <c:spPr>
            <a:ln>
              <a:noFill/>
            </a:ln>
          </c:spPr>
        </c:majorGridlines>
        <c:title>
          <c:tx>
            <c:rich>
              <a:bodyPr rot="-5400000" vert="horz"/>
              <a:lstStyle/>
              <a:p>
                <a:pPr>
                  <a:defRPr sz="1400"/>
                </a:pPr>
                <a:r>
                  <a:rPr lang="en-US" sz="1400"/>
                  <a:t>Per capita </a:t>
                </a:r>
                <a:r>
                  <a:rPr lang="en-US" sz="1400" b="1" i="0" u="none" strike="noStrike" baseline="0">
                    <a:effectLst/>
                  </a:rPr>
                  <a:t>kcal/day</a:t>
                </a:r>
                <a:endParaRPr lang="en-US" sz="1400"/>
              </a:p>
            </c:rich>
          </c:tx>
          <c:overlay val="0"/>
        </c:title>
        <c:numFmt formatCode="General" sourceLinked="1"/>
        <c:majorTickMark val="out"/>
        <c:minorTickMark val="none"/>
        <c:tickLblPos val="nextTo"/>
        <c:txPr>
          <a:bodyPr/>
          <a:lstStyle/>
          <a:p>
            <a:pPr>
              <a:defRPr sz="1200" b="1"/>
            </a:pPr>
            <a:endParaRPr lang="en-US"/>
          </a:p>
        </c:txPr>
        <c:crossAx val="622285744"/>
        <c:crosses val="autoZero"/>
        <c:crossBetween val="midCat"/>
      </c:valAx>
    </c:plotArea>
    <c:plotVisOnly val="1"/>
    <c:dispBlanksAs val="gap"/>
    <c:showDLblsOverMax val="0"/>
  </c:chart>
  <c:txPr>
    <a:bodyPr/>
    <a:lstStyle/>
    <a:p>
      <a:pPr>
        <a:defRPr>
          <a:latin typeface="Arial Narrow" panose="020B060602020203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'Fig 1 Prep NAME2 fig'!$B$1</c:f>
          <c:strCache>
            <c:ptCount val="1"/>
            <c:pt idx="0">
              <c:v>          FOODS</c:v>
            </c:pt>
          </c:strCache>
        </c:strRef>
      </c:tx>
      <c:overlay val="0"/>
      <c:txPr>
        <a:bodyPr/>
        <a:lstStyle/>
        <a:p>
          <a:pPr>
            <a:defRPr sz="1800"/>
          </a:pPr>
          <a:endParaRPr lang="en-US"/>
        </a:p>
      </c:txPr>
    </c:title>
    <c:autoTitleDeleted val="0"/>
    <c:plotArea>
      <c:layout/>
      <c:areaChart>
        <c:grouping val="stacked"/>
        <c:varyColors val="0"/>
        <c:ser>
          <c:idx val="0"/>
          <c:order val="0"/>
          <c:tx>
            <c:strRef>
              <c:f>'Fig 1 Prep NAME2 fig'!$C$4</c:f>
              <c:strCache>
                <c:ptCount val="1"/>
                <c:pt idx="0">
                  <c:v>Requires cooking and/or preparation</c:v>
                </c:pt>
              </c:strCache>
            </c:strRef>
          </c:tx>
          <c:spPr>
            <a:solidFill>
              <a:srgbClr val="00B050"/>
            </a:solidFill>
            <a:ln>
              <a:solidFill>
                <a:schemeClr val="tx1"/>
              </a:solidFill>
            </a:ln>
          </c:spPr>
          <c:dLbls>
            <c:dLbl>
              <c:idx val="0"/>
              <c:layout>
                <c:manualLayout>
                  <c:x val="6.7865651461110968E-2"/>
                  <c:y val="7.6085390481725589E-3"/>
                </c:manualLayout>
              </c:layout>
              <c:tx>
                <c:strRef>
                  <c:f>'Fig 1 Prep NAME2 fig'!$S$9</c:f>
                  <c:strCache>
                    <c:ptCount val="1"/>
                    <c:pt idx="0">
                      <c:v>19.1%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{18977A40-2A9D-40D6-8467-A3C05F69F1A0}</c15:txfldGUID>
                      <c15:f>'Fig 1 Prep NAME2 fig'!$S$9</c15:f>
                      <c15:dlblFieldTableCache>
                        <c:ptCount val="1"/>
                        <c:pt idx="0">
                          <c:v>19.1%</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'Fig 1 Prep NAME2 fig'!$W$9</c:f>
                  <c:strCache>
                    <c:ptCount val="1"/>
                    <c:pt idx="0">
                      <c:v>19.0%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{9A63B677-149D-40D3-BD82-6ECDD09B83F3}</c15:txfldGUID>
                      <c15:f>'Fig 1 Prep NAME2 fig'!$W$9</c15:f>
                      <c15:dlblFieldTableCache>
                        <c:ptCount val="1"/>
                        <c:pt idx="0">
                          <c:v>19.0%</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'Fig 1 Prep NAME2 fig'!$AA$9</c:f>
                  <c:strCache>
                    <c:ptCount val="1"/>
                    <c:pt idx="0">
                      <c:v>18.9%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{8F343C25-AA15-435D-B351-6456F13B9885}</c15:txfldGUID>
                      <c15:f>'Fig 1 Prep NAME2 fig'!$AA$9</c15:f>
                      <c15:dlblFieldTableCache>
                        <c:ptCount val="1"/>
                        <c:pt idx="0">
                          <c:v>18.9%</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6.8417268153980748E-2"/>
                  <c:y val="2.8191916584197466E-3"/>
                </c:manualLayout>
              </c:layout>
              <c:tx>
                <c:strRef>
                  <c:f>'Fig 1 Prep NAME2 fig'!$AE$9</c:f>
                  <c:strCache>
                    <c:ptCount val="1"/>
                    <c:pt idx="0">
                      <c:v>19.3%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{4D62FB17-70C9-4548-AE47-DE26C164CADB}</c15:txfldGUID>
                      <c15:f>'Fig 1 Prep NAME2 fig'!$AE$9</c15:f>
                      <c15:dlblFieldTableCache>
                        <c:ptCount val="1"/>
                        <c:pt idx="0">
                          <c:v>19.3%</c:v>
                        </c:pt>
                      </c15:dlblFieldTableCache>
                    </c15:dlblFTEntry>
                  </c15:dlblFieldTable>
                  <c15:showDataLabelsRange val="0"/>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'Fig 1 Prep NAME2 fig'!$B$5:$B$17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'Fig 1 Prep NAME2 fig'!$C$5:$C$17</c:f>
              <c:numCache>
                <c:formatCode>0</c:formatCode>
                <c:ptCount val="13"/>
                <c:pt idx="0">
                  <c:v>208.73207532000001</c:v>
                </c:pt>
                <c:pt idx="1">
                  <c:v>215.68798129999999</c:v>
                </c:pt>
                <c:pt idx="2">
                  <c:v>216.46196749999999</c:v>
                </c:pt>
                <c:pt idx="3">
                  <c:v>212.35517952000001</c:v>
                </c:pt>
                <c:pt idx="4">
                  <c:v>212.16950306000001</c:v>
                </c:pt>
                <c:pt idx="5">
                  <c:v>209.79355161999999</c:v>
                </c:pt>
                <c:pt idx="6">
                  <c:v>207.40630436000001</c:v>
                </c:pt>
                <c:pt idx="7">
                  <c:v>203.57232361999999</c:v>
                </c:pt>
                <c:pt idx="8">
                  <c:v>213.19440169999999</c:v>
                </c:pt>
                <c:pt idx="9">
                  <c:v>220.23757997000001</c:v>
                </c:pt>
                <c:pt idx="10">
                  <c:v>213.62041245</c:v>
                </c:pt>
                <c:pt idx="11">
                  <c:v>202.84918388</c:v>
                </c:pt>
                <c:pt idx="12">
                  <c:v>205.70228591</c:v>
                </c:pt>
              </c:numCache>
            </c:numRef>
          </c:val>
        </c:ser>
        <c:ser>
          <c:idx val="1"/>
          <c:order val="1"/>
          <c:tx>
            <c:strRef>
              <c:f>'Fig 1 Prep NAME2 fig'!$D$4</c:f>
              <c:strCache>
                <c:ptCount val="1"/>
                <c:pt idx="0">
                  <c:v>Ready-to-heat</c:v>
                </c:pt>
              </c:strCache>
            </c:strRef>
          </c:tx>
          <c:spPr>
            <a:solidFill>
              <a:schemeClr val="accent6"/>
            </a:solidFill>
            <a:ln>
              <a:solidFill>
                <a:schemeClr val="tx1"/>
              </a:solidFill>
            </a:ln>
          </c:spPr>
          <c:dLbls>
            <c:dLbl>
              <c:idx val="0"/>
              <c:layout>
                <c:manualLayout>
                  <c:x val="6.8209384355588099E-2"/>
                  <c:y val="-7.7532252195933156E-3"/>
                </c:manualLayout>
              </c:layout>
              <c:tx>
                <c:strRef>
                  <c:f>'Fig 1 Prep NAME2 fig'!$S$8</c:f>
                  <c:strCache>
                    <c:ptCount val="1"/>
                    <c:pt idx="0">
                      <c:v>14.1%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{E5C6D101-9156-47D2-B2AC-CFC5792A87A9}</c15:txfldGUID>
                      <c15:f>'Fig 1 Prep NAME2 fig'!$S$8</c15:f>
                      <c15:dlblFieldTableCache>
                        <c:ptCount val="1"/>
                        <c:pt idx="0">
                          <c:v>14.1%</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'Fig 1 Prep NAME2 fig'!$W$8</c:f>
                  <c:strCache>
                    <c:ptCount val="1"/>
                    <c:pt idx="0">
                      <c:v>15.7%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{406D1B48-04B4-408C-89D0-F2A8E1A9A7D7}</c15:txfldGUID>
                      <c15:f>'Fig 1 Prep NAME2 fig'!$W$8</c15:f>
                      <c15:dlblFieldTableCache>
                        <c:ptCount val="1"/>
                        <c:pt idx="0">
                          <c:v>15.7%</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'Fig 1 Prep NAME2 fig'!$AA$8</c:f>
                  <c:strCache>
                    <c:ptCount val="1"/>
                    <c:pt idx="0">
                      <c:v>16.8%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{32013708-2DC8-44DE-AF96-BCCFA1CF6BF1}</c15:txfldGUID>
                      <c15:f>'Fig 1 Prep NAME2 fig'!$AA$8</c15:f>
                      <c15:dlblFieldTableCache>
                        <c:ptCount val="1"/>
                        <c:pt idx="0">
                          <c:v>16.8%</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6.7787073490813643E-2"/>
                  <c:y val="-2.5120835305422889E-3"/>
                </c:manualLayout>
              </c:layout>
              <c:tx>
                <c:strRef>
                  <c:f>'Fig 1 Prep NAME2 fig'!$AE$8</c:f>
                  <c:strCache>
                    <c:ptCount val="1"/>
                    <c:pt idx="0">
                      <c:v>16.5%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{234A03E2-217E-43FA-B7D5-8B183189171E}</c15:txfldGUID>
                      <c15:f>'Fig 1 Prep NAME2 fig'!$AE$8</c15:f>
                      <c15:dlblFieldTableCache>
                        <c:ptCount val="1"/>
                        <c:pt idx="0">
                          <c:v>16.5%</c:v>
                        </c:pt>
                      </c15:dlblFieldTableCache>
                    </c15:dlblFTEntry>
                  </c15:dlblFieldTable>
                  <c15:showDataLabelsRange val="0"/>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'Fig 1 Prep NAME2 fig'!$B$5:$B$17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'Fig 1 Prep NAME2 fig'!$D$5:$D$17</c:f>
              <c:numCache>
                <c:formatCode>0</c:formatCode>
                <c:ptCount val="13"/>
                <c:pt idx="0">
                  <c:v>144.03880076999999</c:v>
                </c:pt>
                <c:pt idx="1">
                  <c:v>150.95467264999999</c:v>
                </c:pt>
                <c:pt idx="2">
                  <c:v>157.91331217999999</c:v>
                </c:pt>
                <c:pt idx="3">
                  <c:v>162.17579326000001</c:v>
                </c:pt>
                <c:pt idx="4">
                  <c:v>165.01912952999999</c:v>
                </c:pt>
                <c:pt idx="5">
                  <c:v>169.51736124999999</c:v>
                </c:pt>
                <c:pt idx="6">
                  <c:v>175.80010031</c:v>
                </c:pt>
                <c:pt idx="7">
                  <c:v>175.97878123999999</c:v>
                </c:pt>
                <c:pt idx="8">
                  <c:v>179.34694881999999</c:v>
                </c:pt>
                <c:pt idx="9">
                  <c:v>181.21559101</c:v>
                </c:pt>
                <c:pt idx="10">
                  <c:v>180.26116273</c:v>
                </c:pt>
                <c:pt idx="11">
                  <c:v>172.80133569</c:v>
                </c:pt>
                <c:pt idx="12">
                  <c:v>177.44419203999999</c:v>
                </c:pt>
              </c:numCache>
            </c:numRef>
          </c:val>
        </c:ser>
        <c:ser>
          <c:idx val="2"/>
          <c:order val="2"/>
          <c:tx>
            <c:strRef>
              <c:f>'Fig 1 Prep NAME2 fig'!$E$4</c:f>
              <c:strCache>
                <c:ptCount val="1"/>
                <c:pt idx="0">
                  <c:v>Ready-to-eat</c:v>
                </c:pt>
              </c:strCache>
            </c:strRef>
          </c:tx>
          <c:spPr>
            <a:solidFill>
              <a:srgbClr val="C00000"/>
            </a:solidFill>
            <a:ln>
              <a:solidFill>
                <a:schemeClr val="tx1"/>
              </a:solidFill>
            </a:ln>
          </c:spPr>
          <c:dLbls>
            <c:dLbl>
              <c:idx val="0"/>
              <c:layout>
                <c:manualLayout>
                  <c:x val="7.2242203685908696E-2"/>
                  <c:y val="4.7380273445441641E-17"/>
                </c:manualLayout>
              </c:layout>
              <c:tx>
                <c:strRef>
                  <c:f>'Fig 1 Prep NAME2 fig'!$S$7</c:f>
                  <c:strCache>
                    <c:ptCount val="1"/>
                    <c:pt idx="0">
                      <c:v>66.8%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{CC834A1D-8C81-4ACC-A716-34685B9CB866}</c15:txfldGUID>
                      <c15:f>'Fig 1 Prep NAME2 fig'!$S$7</c15:f>
                      <c15:dlblFieldTableCache>
                        <c:ptCount val="1"/>
                        <c:pt idx="0">
                          <c:v>66.8%</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'Fig 1 Prep NAME2 fig'!$W$7</c:f>
                  <c:strCache>
                    <c:ptCount val="1"/>
                    <c:pt idx="0">
                      <c:v>65.4%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{A0DBF83C-8230-4C2A-AD33-76B18889A0FB}</c15:txfldGUID>
                      <c15:f>'Fig 1 Prep NAME2 fig'!$W$7</c15:f>
                      <c15:dlblFieldTableCache>
                        <c:ptCount val="1"/>
                        <c:pt idx="0">
                          <c:v>65.4%</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'Fig 1 Prep NAME2 fig'!$AA$7</c:f>
                  <c:strCache>
                    <c:ptCount val="1"/>
                    <c:pt idx="0">
                      <c:v>64.3%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{40563274-A0BB-44B8-B34B-229571FAAFB9}</c15:txfldGUID>
                      <c15:f>'Fig 1 Prep NAME2 fig'!$AA$7</c15:f>
                      <c15:dlblFieldTableCache>
                        <c:ptCount val="1"/>
                        <c:pt idx="0">
                          <c:v>64.3%</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6.4484908136482944E-2"/>
                  <c:y val="-2.5120835305422889E-3"/>
                </c:manualLayout>
              </c:layout>
              <c:tx>
                <c:strRef>
                  <c:f>'Fig 1 Prep NAME2 fig'!$AE$7</c:f>
                  <c:strCache>
                    <c:ptCount val="1"/>
                    <c:pt idx="0">
                      <c:v>64.2%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{DF8565F2-0ADB-46C2-8F6D-C337F9A61B6C}</c15:txfldGUID>
                      <c15:f>'Fig 1 Prep NAME2 fig'!$AE$7</c15:f>
                      <c15:dlblFieldTableCache>
                        <c:ptCount val="1"/>
                        <c:pt idx="0">
                          <c:v>64.2%</c:v>
                        </c:pt>
                      </c15:dlblFieldTableCache>
                    </c15:dlblFTEntry>
                  </c15:dlblFieldTable>
                  <c15:showDataLabelsRange val="0"/>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'Fig 1 Prep NAME2 fig'!$B$5:$B$17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'Fig 1 Prep NAME2 fig'!$E$5:$E$17</c:f>
              <c:numCache>
                <c:formatCode>0</c:formatCode>
                <c:ptCount val="13"/>
                <c:pt idx="0">
                  <c:v>711.68875500000001</c:v>
                </c:pt>
                <c:pt idx="1">
                  <c:v>710.94470953999996</c:v>
                </c:pt>
                <c:pt idx="2">
                  <c:v>721.23495123999999</c:v>
                </c:pt>
                <c:pt idx="3">
                  <c:v>717.30986014999996</c:v>
                </c:pt>
                <c:pt idx="4">
                  <c:v>712.47855822999998</c:v>
                </c:pt>
                <c:pt idx="5">
                  <c:v>712.76065209000001</c:v>
                </c:pt>
                <c:pt idx="6">
                  <c:v>716.00391399</c:v>
                </c:pt>
                <c:pt idx="7">
                  <c:v>709.42687722999995</c:v>
                </c:pt>
                <c:pt idx="8">
                  <c:v>710.36949044000005</c:v>
                </c:pt>
                <c:pt idx="9">
                  <c:v>714.44234892999998</c:v>
                </c:pt>
                <c:pt idx="10">
                  <c:v>705.29141048999998</c:v>
                </c:pt>
                <c:pt idx="11">
                  <c:v>668.15158989999998</c:v>
                </c:pt>
                <c:pt idx="12">
                  <c:v>670.47955188000003</c:v>
                </c:pt>
              </c:numCache>
            </c:numRef>
          </c:val>
        </c:ser>
        <c:dLbls>
          <c:showLegendKey val="0"/>
          <c:showVal val="1"/>
          <c:showCatName val="0"/>
          <c:showSerName val="0"/>
          <c:showPercent val="0"/>
          <c:showBubbleSize val="0"/>
        </c:dLbls>
        <c:axId val="622284176"/>
        <c:axId val="622283392"/>
      </c:areaChart>
      <c:catAx>
        <c:axId val="622284176"/>
        <c:scaling>
          <c:orientation val="minMax"/>
        </c:scaling>
        <c:delete val="0"/>
        <c:axPos val="b"/>
        <c:numFmt formatCode="General" sourceLinked="1"/>
        <c:majorTickMark val="out"/>
        <c:minorTickMark val="none"/>
        <c:tickLblPos val="nextTo"/>
        <c:txPr>
          <a:bodyPr/>
          <a:lstStyle/>
          <a:p>
            <a:pPr>
              <a:defRPr b="1"/>
            </a:pPr>
            <a:endParaRPr lang="en-US"/>
          </a:p>
        </c:txPr>
        <c:crossAx val="622283392"/>
        <c:crosses val="autoZero"/>
        <c:auto val="1"/>
        <c:lblAlgn val="ctr"/>
        <c:lblOffset val="100"/>
        <c:tickLblSkip val="4"/>
        <c:noMultiLvlLbl val="0"/>
      </c:catAx>
      <c:valAx>
        <c:axId val="622283392"/>
        <c:scaling>
          <c:orientation val="minMax"/>
        </c:scaling>
        <c:delete val="0"/>
        <c:axPos val="l"/>
        <c:majorGridlines>
          <c:spPr>
            <a:ln>
              <a:noFill/>
            </a:ln>
          </c:spPr>
        </c:majorGridlines>
        <c:title>
          <c:tx>
            <c:rich>
              <a:bodyPr rot="-5400000" vert="horz"/>
              <a:lstStyle/>
              <a:p>
                <a:pPr>
                  <a:defRPr/>
                </a:pPr>
                <a:r>
                  <a:rPr lang="en-US"/>
                  <a:t>Per capita kcal/day</a:t>
                </a:r>
              </a:p>
            </c:rich>
          </c:tx>
          <c:overlay val="0"/>
        </c:title>
        <c:numFmt formatCode="0" sourceLinked="1"/>
        <c:majorTickMark val="out"/>
        <c:minorTickMark val="none"/>
        <c:tickLblPos val="nextTo"/>
        <c:txPr>
          <a:bodyPr/>
          <a:lstStyle/>
          <a:p>
            <a:pPr>
              <a:defRPr b="1"/>
            </a:pPr>
            <a:endParaRPr lang="en-US"/>
          </a:p>
        </c:txPr>
        <c:crossAx val="622284176"/>
        <c:crosses val="autoZero"/>
        <c:crossBetween val="midCat"/>
      </c:valAx>
    </c:plotArea>
    <c:plotVisOnly val="1"/>
    <c:dispBlanksAs val="gap"/>
    <c:showDLblsOverMax val="0"/>
  </c:chart>
  <c:txPr>
    <a:bodyPr/>
    <a:lstStyle/>
    <a:p>
      <a:pPr>
        <a:defRPr sz="1400">
          <a:latin typeface="Arial Narrow" panose="020B060602020203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'Fig 1 Prep NAME3 fig'!$B$1</c:f>
          <c:strCache>
            <c:ptCount val="1"/>
            <c:pt idx="0">
              <c:v>          BEVERAGES</c:v>
            </c:pt>
          </c:strCache>
        </c:strRef>
      </c:tx>
      <c:overlay val="0"/>
      <c:txPr>
        <a:bodyPr/>
        <a:lstStyle/>
        <a:p>
          <a:pPr>
            <a:defRPr sz="1800"/>
          </a:pPr>
          <a:endParaRPr lang="en-US"/>
        </a:p>
      </c:txPr>
    </c:title>
    <c:autoTitleDeleted val="0"/>
    <c:plotArea>
      <c:layout/>
      <c:areaChart>
        <c:grouping val="stacked"/>
        <c:varyColors val="0"/>
        <c:ser>
          <c:idx val="0"/>
          <c:order val="0"/>
          <c:tx>
            <c:strRef>
              <c:f>'Fig 1 Prep NAME3 fig'!$C$4</c:f>
              <c:strCache>
                <c:ptCount val="1"/>
                <c:pt idx="0">
                  <c:v>Requires cooking and/or preparation</c:v>
                </c:pt>
              </c:strCache>
            </c:strRef>
          </c:tx>
          <c:spPr>
            <a:solidFill>
              <a:srgbClr val="00B050"/>
            </a:solidFill>
            <a:ln>
              <a:solidFill>
                <a:schemeClr val="tx1"/>
              </a:solidFill>
            </a:ln>
          </c:spPr>
          <c:dLbls>
            <c:delete val="1"/>
          </c:dLbls>
          <c:cat>
            <c:numRef>
              <c:f>'Fig 1 Prep NAME3 fig'!$B$5:$B$17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'Fig 1 Prep NAME3 fig'!$C$5:$C$17</c:f>
              <c:numCache>
                <c:formatCode>0</c:formatCode>
                <c:ptCount val="13"/>
                <c:pt idx="0">
                  <c:v>0.77169034000000003</c:v>
                </c:pt>
                <c:pt idx="1">
                  <c:v>0.69054185000000001</c:v>
                </c:pt>
                <c:pt idx="2">
                  <c:v>0.67821184999999995</c:v>
                </c:pt>
                <c:pt idx="3">
                  <c:v>0.62197868999999995</c:v>
                </c:pt>
                <c:pt idx="4">
                  <c:v>0.62479777000000003</c:v>
                </c:pt>
                <c:pt idx="5">
                  <c:v>0.54545319000000003</c:v>
                </c:pt>
                <c:pt idx="6">
                  <c:v>0.53897271000000002</c:v>
                </c:pt>
                <c:pt idx="7">
                  <c:v>0.50316092999999995</c:v>
                </c:pt>
                <c:pt idx="8">
                  <c:v>0.47997695000000001</c:v>
                </c:pt>
                <c:pt idx="9">
                  <c:v>0.52926603999999999</c:v>
                </c:pt>
                <c:pt idx="10">
                  <c:v>0.54835184000000003</c:v>
                </c:pt>
                <c:pt idx="11">
                  <c:v>0.55080070999999997</c:v>
                </c:pt>
                <c:pt idx="12">
                  <c:v>0.59561436999999995</c:v>
                </c:pt>
              </c:numCache>
            </c:numRef>
          </c:val>
        </c:ser>
        <c:ser>
          <c:idx val="1"/>
          <c:order val="1"/>
          <c:tx>
            <c:strRef>
              <c:f>'Fig 1 Prep NAME3 fig'!$D$4</c:f>
              <c:strCache>
                <c:ptCount val="1"/>
                <c:pt idx="0">
                  <c:v>Ready-to-heat</c:v>
                </c:pt>
              </c:strCache>
            </c:strRef>
          </c:tx>
          <c:spPr>
            <a:solidFill>
              <a:schemeClr val="accent6"/>
            </a:solidFill>
            <a:ln>
              <a:solidFill>
                <a:schemeClr val="tx1"/>
              </a:solidFill>
            </a:ln>
          </c:spPr>
          <c:dLbls>
            <c:dLbl>
              <c:idx val="0"/>
              <c:layout>
                <c:manualLayout>
                  <c:x val="6.1104340388659861E-2"/>
                  <c:y val="0"/>
                </c:manualLayout>
              </c:layout>
              <c:tx>
                <c:strRef>
                  <c:f>'Fig 1 Prep NAME3 fig'!$S$8</c:f>
                  <c:strCache>
                    <c:ptCount val="1"/>
                    <c:pt idx="0">
                      <c:v>9.8%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{E8C4B58A-053C-454F-A364-B92D2420B390}</c15:txfldGUID>
                      <c15:f>'Fig 1 Prep NAME3 fig'!$S$8</c15:f>
                      <c15:dlblFieldTableCache>
                        <c:ptCount val="1"/>
                        <c:pt idx="0">
                          <c:v>9.8%</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'Fig 1 Prep NAME3 fig'!$W$8</c:f>
                  <c:strCache>
                    <c:ptCount val="1"/>
                    <c:pt idx="0">
                      <c:v>8.4%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{B5143A27-A425-4543-9E99-B674DCC2FEA0}</c15:txfldGUID>
                      <c15:f>'Fig 1 Prep NAME3 fig'!$W$8</c15:f>
                      <c15:dlblFieldTableCache>
                        <c:ptCount val="1"/>
                        <c:pt idx="0">
                          <c:v>8.4%</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'Fig 1 Prep NAME3 fig'!$AA$8</c:f>
                  <c:strCache>
                    <c:ptCount val="1"/>
                    <c:pt idx="0">
                      <c:v>8.1%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{DA64916A-4E01-40C8-AFF9-03D46ABB0A5A}</c15:txfldGUID>
                      <c15:f>'Fig 1 Prep NAME3 fig'!$AA$8</c15:f>
                      <c15:dlblFieldTableCache>
                        <c:ptCount val="1"/>
                        <c:pt idx="0">
                          <c:v>8.1%</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4.9165416822897136E-2"/>
                  <c:y val="8.0863188747108922E-4"/>
                </c:manualLayout>
              </c:layout>
              <c:tx>
                <c:strRef>
                  <c:f>'Fig 1 Prep NAME3 fig'!$AE$8</c:f>
                  <c:strCache>
                    <c:ptCount val="1"/>
                    <c:pt idx="0">
                      <c:v>7.8%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{4D0DA475-37BA-4377-AE3C-6EB8DD1C6B51}</c15:txfldGUID>
                      <c15:f>'Fig 1 Prep NAME3 fig'!$AE$8</c15:f>
                      <c15:dlblFieldTableCache>
                        <c:ptCount val="1"/>
                        <c:pt idx="0">
                          <c:v>7.8%</c:v>
                        </c:pt>
                      </c15:dlblFieldTableCache>
                    </c15:dlblFTEntry>
                  </c15:dlblFieldTable>
                  <c15:showDataLabelsRange val="0"/>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'Fig 1 Prep NAME3 fig'!$B$5:$B$17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'Fig 1 Prep NAME3 fig'!$D$5:$D$17</c:f>
              <c:numCache>
                <c:formatCode>0</c:formatCode>
                <c:ptCount val="13"/>
                <c:pt idx="0">
                  <c:v>20.130988800000001</c:v>
                </c:pt>
                <c:pt idx="1">
                  <c:v>19.735829939999999</c:v>
                </c:pt>
                <c:pt idx="2">
                  <c:v>18.379357779999999</c:v>
                </c:pt>
                <c:pt idx="3">
                  <c:v>16.886885320000001</c:v>
                </c:pt>
                <c:pt idx="4">
                  <c:v>16.885139850000002</c:v>
                </c:pt>
                <c:pt idx="5">
                  <c:v>15.62174452</c:v>
                </c:pt>
                <c:pt idx="6">
                  <c:v>15.543465940000001</c:v>
                </c:pt>
                <c:pt idx="7">
                  <c:v>14.29226742</c:v>
                </c:pt>
                <c:pt idx="8">
                  <c:v>14.568832759999999</c:v>
                </c:pt>
                <c:pt idx="9">
                  <c:v>13.542857509999999</c:v>
                </c:pt>
                <c:pt idx="10">
                  <c:v>13.01562994</c:v>
                </c:pt>
                <c:pt idx="11">
                  <c:v>11.33918428</c:v>
                </c:pt>
                <c:pt idx="12">
                  <c:v>12.02869943</c:v>
                </c:pt>
              </c:numCache>
            </c:numRef>
          </c:val>
        </c:ser>
        <c:ser>
          <c:idx val="2"/>
          <c:order val="2"/>
          <c:tx>
            <c:strRef>
              <c:f>'Fig 1 Prep NAME3 fig'!$E$4</c:f>
              <c:strCache>
                <c:ptCount val="1"/>
                <c:pt idx="0">
                  <c:v>Ready-to-eat</c:v>
                </c:pt>
              </c:strCache>
            </c:strRef>
          </c:tx>
          <c:spPr>
            <a:solidFill>
              <a:srgbClr val="C00000"/>
            </a:solidFill>
            <a:ln>
              <a:solidFill>
                <a:schemeClr val="tx1"/>
              </a:solidFill>
            </a:ln>
          </c:spPr>
          <c:dLbls>
            <c:dLbl>
              <c:idx val="0"/>
              <c:layout>
                <c:manualLayout>
                  <c:x val="6.9400141342250102E-2"/>
                  <c:y val="5.1745483118443578E-3"/>
                </c:manualLayout>
              </c:layout>
              <c:tx>
                <c:strRef>
                  <c:f>'Fig 1 Prep NAME3 fig'!$S$7</c:f>
                  <c:strCache>
                    <c:ptCount val="1"/>
                    <c:pt idx="0">
                      <c:v>89.8%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{3B9AD1B3-1714-4A63-AD03-B94A82814468}</c15:txfldGUID>
                      <c15:f>'Fig 1 Prep NAME3 fig'!$S$7</c15:f>
                      <c15:dlblFieldTableCache>
                        <c:ptCount val="1"/>
                        <c:pt idx="0">
                          <c:v>89.8%</c:v>
                        </c:pt>
                      </c15:dlblFieldTableCache>
                    </c15:dlblFTEntry>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strRef>
                  <c:f>'Fig 1 Prep NAME3 fig'!$W$7</c:f>
                  <c:strCache>
                    <c:ptCount val="1"/>
                    <c:pt idx="0">
                      <c:v>91.3%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{B8D04943-3FD1-49EF-AE0E-D171CD860B11}</c15:txfldGUID>
                      <c15:f>'Fig 1 Prep NAME3 fig'!$W$7</c15:f>
                      <c15:dlblFieldTableCache>
                        <c:ptCount val="1"/>
                        <c:pt idx="0">
                          <c:v>91.3%</c:v>
                        </c:pt>
                      </c15:dlblFieldTableCache>
                    </c15:dlblFTEntry>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strRef>
                  <c:f>'Fig 1 Prep NAME3 fig'!$AA$7</c:f>
                  <c:strCache>
                    <c:ptCount val="1"/>
                    <c:pt idx="0">
                      <c:v>91.6%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{CA52E1A2-EE22-400C-8BE4-0BBB2C1FB03B}</c15:txfldGUID>
                      <c15:f>'Fig 1 Prep NAME3 fig'!$AA$7</c15:f>
                      <c15:dlblFieldTableCache>
                        <c:ptCount val="1"/>
                        <c:pt idx="0">
                          <c:v>91.6%</c:v>
                        </c:pt>
                      </c15:dlblFieldTableCache>
                    </c15:dlblFTEntry>
                  </c15:dlblFieldTable>
                  <c15:showDataLabelsRange val="0"/>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7.0168963254593181E-2"/>
                  <c:y val="-2.5122628114108685E-3"/>
                </c:manualLayout>
              </c:layout>
              <c:tx>
                <c:strRef>
                  <c:f>'Fig 1 Prep NAME3 fig'!$AE$7</c:f>
                  <c:strCache>
                    <c:ptCount val="1"/>
                    <c:pt idx="0">
                      <c:v>91.7%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{5951353A-7CFA-4F74-88E9-E4734D0C16B0}</c15:txfldGUID>
                      <c15:f>'Fig 1 Prep NAME3 fig'!$AE$7</c15:f>
                      <c15:dlblFieldTableCache>
                        <c:ptCount val="1"/>
                        <c:pt idx="0">
                          <c:v>91.7%</c:v>
                        </c:pt>
                      </c15:dlblFieldTableCache>
                    </c15:dlblFTEntry>
                  </c15:dlblFieldTable>
                  <c15:showDataLabelsRange val="0"/>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'Fig 1 Prep NAME3 fig'!$B$5:$B$17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'Fig 1 Prep NAME3 fig'!$E$5:$E$17</c:f>
              <c:numCache>
                <c:formatCode>0</c:formatCode>
                <c:ptCount val="13"/>
                <c:pt idx="0">
                  <c:v>204.60335488000001</c:v>
                </c:pt>
                <c:pt idx="1">
                  <c:v>202.19753696999999</c:v>
                </c:pt>
                <c:pt idx="2">
                  <c:v>210.09379967999999</c:v>
                </c:pt>
                <c:pt idx="3">
                  <c:v>208.99179956</c:v>
                </c:pt>
                <c:pt idx="4">
                  <c:v>201.71898945999999</c:v>
                </c:pt>
                <c:pt idx="5">
                  <c:v>197.44713188</c:v>
                </c:pt>
                <c:pt idx="6">
                  <c:v>195.53022032999999</c:v>
                </c:pt>
                <c:pt idx="7">
                  <c:v>186.59167705999999</c:v>
                </c:pt>
                <c:pt idx="8">
                  <c:v>181.46596689</c:v>
                </c:pt>
                <c:pt idx="9">
                  <c:v>178.42291159000001</c:v>
                </c:pt>
                <c:pt idx="10">
                  <c:v>172.26919308000001</c:v>
                </c:pt>
                <c:pt idx="11">
                  <c:v>164.65505597000001</c:v>
                </c:pt>
                <c:pt idx="12">
                  <c:v>156.20449851000001</c:v>
                </c:pt>
              </c:numCache>
            </c:numRef>
          </c:val>
        </c:ser>
        <c:dLbls>
          <c:showLegendKey val="0"/>
          <c:showVal val="1"/>
          <c:showCatName val="0"/>
          <c:showSerName val="0"/>
          <c:showPercent val="0"/>
          <c:showBubbleSize val="0"/>
        </c:dLbls>
        <c:axId val="622282608"/>
        <c:axId val="622283000"/>
      </c:areaChart>
      <c:catAx>
        <c:axId val="622282608"/>
        <c:scaling>
          <c:orientation val="minMax"/>
        </c:scaling>
        <c:delete val="0"/>
        <c:axPos val="b"/>
        <c:numFmt formatCode="General" sourceLinked="1"/>
        <c:majorTickMark val="out"/>
        <c:minorTickMark val="none"/>
        <c:tickLblPos val="nextTo"/>
        <c:txPr>
          <a:bodyPr/>
          <a:lstStyle/>
          <a:p>
            <a:pPr>
              <a:defRPr sz="1400" b="1"/>
            </a:pPr>
            <a:endParaRPr lang="en-US"/>
          </a:p>
        </c:txPr>
        <c:crossAx val="622283000"/>
        <c:crosses val="autoZero"/>
        <c:auto val="1"/>
        <c:lblAlgn val="ctr"/>
        <c:lblOffset val="100"/>
        <c:tickLblSkip val="4"/>
        <c:noMultiLvlLbl val="0"/>
      </c:catAx>
      <c:valAx>
        <c:axId val="622283000"/>
        <c:scaling>
          <c:orientation val="minMax"/>
        </c:scaling>
        <c:delete val="0"/>
        <c:axPos val="l"/>
        <c:majorGridlines>
          <c:spPr>
            <a:ln>
              <a:noFill/>
            </a:ln>
          </c:spPr>
        </c:majorGridlines>
        <c:title>
          <c:tx>
            <c:rich>
              <a:bodyPr rot="-5400000" vert="horz"/>
              <a:lstStyle/>
              <a:p>
                <a:pPr>
                  <a:defRPr sz="1400"/>
                </a:pPr>
                <a:r>
                  <a:rPr lang="en-US" sz="1400"/>
                  <a:t>Per capita kcal/day</a:t>
                </a:r>
              </a:p>
            </c:rich>
          </c:tx>
          <c:overlay val="0"/>
        </c:title>
        <c:numFmt formatCode="0" sourceLinked="1"/>
        <c:majorTickMark val="out"/>
        <c:minorTickMark val="none"/>
        <c:tickLblPos val="nextTo"/>
        <c:txPr>
          <a:bodyPr/>
          <a:lstStyle/>
          <a:p>
            <a:pPr>
              <a:defRPr sz="1400" b="1"/>
            </a:pPr>
            <a:endParaRPr lang="en-US"/>
          </a:p>
        </c:txPr>
        <c:crossAx val="622282608"/>
        <c:crosses val="autoZero"/>
        <c:crossBetween val="midCat"/>
      </c:valAx>
    </c:plotArea>
    <c:plotVisOnly val="1"/>
    <c:dispBlanksAs val="gap"/>
    <c:showDLblsOverMax val="0"/>
  </c:chart>
  <c:txPr>
    <a:bodyPr/>
    <a:lstStyle/>
    <a:p>
      <a:pPr>
        <a:defRPr>
          <a:latin typeface="Arial Narrow" panose="020B060602020203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54544710476412"/>
          <c:y val="0.15338692933727446"/>
          <c:w val="0.79358732278972621"/>
          <c:h val="0.65941674157225738"/>
        </c:manualLayout>
      </c:layout>
      <c:barChart>
        <c:barDir val="col"/>
        <c:grouping val="percentStacked"/>
        <c:varyColors val="0"/>
        <c:ser>
          <c:idx val="0"/>
          <c:order val="0"/>
          <c:tx>
            <c:strRef>
              <c:f>Sheet1!$S$47</c:f>
              <c:strCache>
                <c:ptCount val="1"/>
                <c:pt idx="0">
                  <c:v>Not Processed</c:v>
                </c:pt>
              </c:strCache>
            </c:strRef>
          </c:tx>
          <c:spPr>
            <a:solidFill>
              <a:schemeClr val="tx1"/>
            </a:solidFill>
            <a:ln>
              <a:solidFill>
                <a:schemeClr val="tx1"/>
              </a:solidFill>
            </a:ln>
          </c:spPr>
          <c:invertIfNegative val="0"/>
          <c:dLbls>
            <c:numFmt formatCode="0%" sourceLinked="0"/>
            <c:spPr>
              <a:noFill/>
              <a:ln>
                <a:noFill/>
              </a:ln>
              <a:effectLst/>
            </c:spPr>
            <c:txPr>
              <a:bodyPr/>
              <a:lstStyle/>
              <a:p>
                <a:pPr>
                  <a:defRPr sz="10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Sheet1!$T$46:$W$46</c:f>
              <c:strCache>
                <c:ptCount val="4"/>
                <c:pt idx="0">
                  <c:v>MexicoCity</c:v>
                </c:pt>
                <c:pt idx="1">
                  <c:v>Urban</c:v>
                </c:pt>
                <c:pt idx="2">
                  <c:v>Rural</c:v>
                </c:pt>
                <c:pt idx="3">
                  <c:v>Total</c:v>
                </c:pt>
              </c:strCache>
            </c:strRef>
          </c:cat>
          <c:val>
            <c:numRef>
              <c:f>Sheet1!$T$47:$W$47</c:f>
              <c:numCache>
                <c:formatCode>General</c:formatCode>
                <c:ptCount val="4"/>
                <c:pt idx="0">
                  <c:v>0.34</c:v>
                </c:pt>
                <c:pt idx="1">
                  <c:v>0.43</c:v>
                </c:pt>
                <c:pt idx="2">
                  <c:v>0.45</c:v>
                </c:pt>
                <c:pt idx="3">
                  <c:v>0.42</c:v>
                </c:pt>
              </c:numCache>
            </c:numRef>
          </c:val>
        </c:ser>
        <c:ser>
          <c:idx val="1"/>
          <c:order val="1"/>
          <c:tx>
            <c:strRef>
              <c:f>Sheet1!$S$48</c:f>
              <c:strCache>
                <c:ptCount val="1"/>
                <c:pt idx="0">
                  <c:v>Processed</c:v>
                </c:pt>
              </c:strCache>
            </c:strRef>
          </c:tx>
          <c:spPr>
            <a:solidFill>
              <a:schemeClr val="accent1"/>
            </a:solidFill>
            <a:ln>
              <a:solidFill>
                <a:schemeClr val="tx1"/>
              </a:solidFill>
            </a:ln>
          </c:spPr>
          <c:invertIfNegative val="0"/>
          <c:dLbls>
            <c:numFmt formatCode="0%" sourceLinked="0"/>
            <c:spPr>
              <a:noFill/>
              <a:ln>
                <a:noFill/>
              </a:ln>
              <a:effectLst/>
            </c:spPr>
            <c:txPr>
              <a:bodyPr/>
              <a:lstStyle/>
              <a:p>
                <a:pPr>
                  <a:defRPr sz="1000">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Sheet1!$T$46:$W$46</c:f>
              <c:strCache>
                <c:ptCount val="4"/>
                <c:pt idx="0">
                  <c:v>MexicoCity</c:v>
                </c:pt>
                <c:pt idx="1">
                  <c:v>Urban</c:v>
                </c:pt>
                <c:pt idx="2">
                  <c:v>Rural</c:v>
                </c:pt>
                <c:pt idx="3">
                  <c:v>Total</c:v>
                </c:pt>
              </c:strCache>
            </c:strRef>
          </c:cat>
          <c:val>
            <c:numRef>
              <c:f>Sheet1!$T$48:$W$48</c:f>
              <c:numCache>
                <c:formatCode>General</c:formatCode>
                <c:ptCount val="4"/>
                <c:pt idx="0">
                  <c:v>0.66</c:v>
                </c:pt>
                <c:pt idx="1">
                  <c:v>0.56999999999999995</c:v>
                </c:pt>
                <c:pt idx="2">
                  <c:v>0.55000000000000004</c:v>
                </c:pt>
                <c:pt idx="3">
                  <c:v>0.57999999999999996</c:v>
                </c:pt>
              </c:numCache>
            </c:numRef>
          </c:val>
        </c:ser>
        <c:dLbls>
          <c:showLegendKey val="0"/>
          <c:showVal val="1"/>
          <c:showCatName val="0"/>
          <c:showSerName val="0"/>
          <c:showPercent val="0"/>
          <c:showBubbleSize val="0"/>
        </c:dLbls>
        <c:gapWidth val="150"/>
        <c:overlap val="100"/>
        <c:axId val="622281040"/>
        <c:axId val="622281432"/>
      </c:barChart>
      <c:catAx>
        <c:axId val="622281040"/>
        <c:scaling>
          <c:orientation val="minMax"/>
        </c:scaling>
        <c:delete val="0"/>
        <c:axPos val="b"/>
        <c:majorGridlines/>
        <c:numFmt formatCode="General" sourceLinked="1"/>
        <c:majorTickMark val="out"/>
        <c:minorTickMark val="none"/>
        <c:tickLblPos val="nextTo"/>
        <c:spPr>
          <a:ln>
            <a:solidFill>
              <a:schemeClr val="tx1"/>
            </a:solidFill>
          </a:ln>
        </c:spPr>
        <c:txPr>
          <a:bodyPr/>
          <a:lstStyle/>
          <a:p>
            <a:pPr>
              <a:defRPr sz="1400"/>
            </a:pPr>
            <a:endParaRPr lang="en-US"/>
          </a:p>
        </c:txPr>
        <c:crossAx val="622281432"/>
        <c:crosses val="autoZero"/>
        <c:auto val="1"/>
        <c:lblAlgn val="ctr"/>
        <c:lblOffset val="100"/>
        <c:noMultiLvlLbl val="0"/>
      </c:catAx>
      <c:valAx>
        <c:axId val="622281432"/>
        <c:scaling>
          <c:orientation val="minMax"/>
          <c:max val="1"/>
          <c:min val="0"/>
        </c:scaling>
        <c:delete val="0"/>
        <c:axPos val="l"/>
        <c:title>
          <c:tx>
            <c:rich>
              <a:bodyPr rot="-5400000" vert="horz"/>
              <a:lstStyle/>
              <a:p>
                <a:pPr>
                  <a:defRPr sz="1400"/>
                </a:pPr>
                <a:r>
                  <a:rPr lang="en-US" sz="1400" b="0" i="0" baseline="0" dirty="0" smtClean="0">
                    <a:effectLst/>
                  </a:rPr>
                  <a:t>% of kcal by source</a:t>
                </a:r>
              </a:p>
            </c:rich>
          </c:tx>
          <c:overlay val="0"/>
        </c:title>
        <c:numFmt formatCode="0%" sourceLinked="0"/>
        <c:majorTickMark val="out"/>
        <c:minorTickMark val="none"/>
        <c:tickLblPos val="nextTo"/>
        <c:spPr>
          <a:ln>
            <a:solidFill>
              <a:schemeClr val="tx1"/>
            </a:solidFill>
          </a:ln>
        </c:spPr>
        <c:txPr>
          <a:bodyPr/>
          <a:lstStyle/>
          <a:p>
            <a:pPr>
              <a:defRPr sz="1400"/>
            </a:pPr>
            <a:endParaRPr lang="en-US"/>
          </a:p>
        </c:txPr>
        <c:crossAx val="622281040"/>
        <c:crosses val="autoZero"/>
        <c:crossBetween val="between"/>
        <c:majorUnit val="0.2"/>
      </c:valAx>
      <c:spPr>
        <a:ln>
          <a:solidFill>
            <a:schemeClr val="tx1"/>
          </a:solidFill>
        </a:ln>
      </c:spPr>
    </c:plotArea>
    <c:legend>
      <c:legendPos val="t"/>
      <c:layout>
        <c:manualLayout>
          <c:xMode val="edge"/>
          <c:yMode val="edge"/>
          <c:x val="0.25675331325884654"/>
          <c:y val="1.7251465695392546E-2"/>
          <c:w val="0.50252273468237918"/>
          <c:h val="0.1547307050732893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34482487463966"/>
          <c:y val="0.16870135878506046"/>
          <c:w val="0.81893710146921916"/>
          <c:h val="0.67736050750917165"/>
        </c:manualLayout>
      </c:layout>
      <c:barChart>
        <c:barDir val="col"/>
        <c:grouping val="stacked"/>
        <c:varyColors val="0"/>
        <c:ser>
          <c:idx val="0"/>
          <c:order val="0"/>
          <c:tx>
            <c:strRef>
              <c:f>Sheet1!$Q$21</c:f>
              <c:strCache>
                <c:ptCount val="1"/>
                <c:pt idx="0">
                  <c:v>Home</c:v>
                </c:pt>
              </c:strCache>
            </c:strRef>
          </c:tx>
          <c:spPr>
            <a:solidFill>
              <a:schemeClr val="tx1"/>
            </a:solidFill>
            <a:ln>
              <a:solidFill>
                <a:schemeClr val="tx1"/>
              </a:solidFill>
            </a:ln>
          </c:spPr>
          <c:invertIfNegative val="0"/>
          <c:dLbls>
            <c:numFmt formatCode="0%" sourceLinked="0"/>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Sheet1!$R$20:$V$20</c:f>
              <c:strCache>
                <c:ptCount val="5"/>
                <c:pt idx="0">
                  <c:v>Rural</c:v>
                </c:pt>
                <c:pt idx="1">
                  <c:v>Small city</c:v>
                </c:pt>
                <c:pt idx="2">
                  <c:v>Big city</c:v>
                </c:pt>
                <c:pt idx="3">
                  <c:v>Mega-city</c:v>
                </c:pt>
                <c:pt idx="4">
                  <c:v>Total</c:v>
                </c:pt>
              </c:strCache>
            </c:strRef>
          </c:cat>
          <c:val>
            <c:numRef>
              <c:f>Sheet1!$R$21:$V$21</c:f>
              <c:numCache>
                <c:formatCode>0.00</c:formatCode>
                <c:ptCount val="5"/>
                <c:pt idx="0">
                  <c:v>0.64900000000000002</c:v>
                </c:pt>
                <c:pt idx="1">
                  <c:v>0.57499999999999996</c:v>
                </c:pt>
                <c:pt idx="2">
                  <c:v>0.54300000000000004</c:v>
                </c:pt>
                <c:pt idx="3">
                  <c:v>0.46</c:v>
                </c:pt>
                <c:pt idx="4">
                  <c:v>0.58199999999999996</c:v>
                </c:pt>
              </c:numCache>
            </c:numRef>
          </c:val>
        </c:ser>
        <c:ser>
          <c:idx val="1"/>
          <c:order val="1"/>
          <c:tx>
            <c:strRef>
              <c:f>Sheet1!$Q$22</c:f>
              <c:strCache>
                <c:ptCount val="1"/>
                <c:pt idx="0">
                  <c:v>Restaurant</c:v>
                </c:pt>
              </c:strCache>
            </c:strRef>
          </c:tx>
          <c:spPr>
            <a:solidFill>
              <a:srgbClr val="D9D9D9"/>
            </a:solidFill>
            <a:ln>
              <a:solidFill>
                <a:schemeClr val="tx1"/>
              </a:solidFill>
            </a:ln>
          </c:spPr>
          <c:invertIfNegative val="0"/>
          <c:dLbls>
            <c:numFmt formatCode="0%" sourceLinked="0"/>
            <c:spPr>
              <a:noFill/>
              <a:ln>
                <a:noFill/>
              </a:ln>
              <a:effectLst/>
            </c:spPr>
            <c:txPr>
              <a:bodyPr/>
              <a:lstStyle/>
              <a:p>
                <a:pPr>
                  <a:defRPr sz="10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Sheet1!$R$20:$V$20</c:f>
              <c:strCache>
                <c:ptCount val="5"/>
                <c:pt idx="0">
                  <c:v>Rural</c:v>
                </c:pt>
                <c:pt idx="1">
                  <c:v>Small city</c:v>
                </c:pt>
                <c:pt idx="2">
                  <c:v>Big city</c:v>
                </c:pt>
                <c:pt idx="3">
                  <c:v>Mega-city</c:v>
                </c:pt>
                <c:pt idx="4">
                  <c:v>Total</c:v>
                </c:pt>
              </c:strCache>
            </c:strRef>
          </c:cat>
          <c:val>
            <c:numRef>
              <c:f>Sheet1!$R$22:$V$22</c:f>
              <c:numCache>
                <c:formatCode>0.00</c:formatCode>
                <c:ptCount val="5"/>
                <c:pt idx="0">
                  <c:v>8.4000000000000005E-2</c:v>
                </c:pt>
                <c:pt idx="1">
                  <c:v>0.13200000000000001</c:v>
                </c:pt>
                <c:pt idx="2">
                  <c:v>0.128</c:v>
                </c:pt>
                <c:pt idx="3">
                  <c:v>0.191</c:v>
                </c:pt>
                <c:pt idx="4">
                  <c:v>0.122</c:v>
                </c:pt>
              </c:numCache>
            </c:numRef>
          </c:val>
        </c:ser>
        <c:ser>
          <c:idx val="2"/>
          <c:order val="2"/>
          <c:tx>
            <c:strRef>
              <c:f>Sheet1!$Q$23</c:f>
              <c:strCache>
                <c:ptCount val="1"/>
                <c:pt idx="0">
                  <c:v>Processed </c:v>
                </c:pt>
              </c:strCache>
            </c:strRef>
          </c:tx>
          <c:spPr>
            <a:solidFill>
              <a:srgbClr val="FCC917"/>
            </a:solidFill>
            <a:ln>
              <a:solidFill>
                <a:schemeClr val="tx1"/>
              </a:solidFill>
            </a:ln>
          </c:spPr>
          <c:invertIfNegative val="0"/>
          <c:dLbls>
            <c:dLbl>
              <c:idx val="0"/>
              <c:numFmt formatCode="0%" sourceLinked="0"/>
              <c:spPr/>
              <c:txPr>
                <a:bodyPr/>
                <a:lstStyle/>
                <a:p>
                  <a:pPr>
                    <a:defRPr sz="1000">
                      <a:solidFill>
                        <a:schemeClr val="tx1"/>
                      </a:solidFill>
                    </a:defRPr>
                  </a:pPr>
                  <a:endParaRPr lang="en-US"/>
                </a:p>
              </c:txPr>
              <c:dLblPos val="ctr"/>
              <c:showLegendKey val="0"/>
              <c:showVal val="1"/>
              <c:showCatName val="0"/>
              <c:showSerName val="0"/>
              <c:showPercent val="0"/>
              <c:showBubbleSize val="0"/>
            </c:dLbl>
            <c:numFmt formatCode="0%" sourceLinked="0"/>
            <c:spPr>
              <a:noFill/>
              <a:ln>
                <a:noFill/>
              </a:ln>
              <a:effectLst/>
            </c:spPr>
            <c:txPr>
              <a:bodyPr/>
              <a:lstStyle/>
              <a:p>
                <a:pPr>
                  <a:defRPr sz="12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Sheet1!$R$20:$V$20</c:f>
              <c:strCache>
                <c:ptCount val="5"/>
                <c:pt idx="0">
                  <c:v>Rural</c:v>
                </c:pt>
                <c:pt idx="1">
                  <c:v>Small city</c:v>
                </c:pt>
                <c:pt idx="2">
                  <c:v>Big city</c:v>
                </c:pt>
                <c:pt idx="3">
                  <c:v>Mega-city</c:v>
                </c:pt>
                <c:pt idx="4">
                  <c:v>Total</c:v>
                </c:pt>
              </c:strCache>
            </c:strRef>
          </c:cat>
          <c:val>
            <c:numRef>
              <c:f>Sheet1!$R$23:$V$23</c:f>
              <c:numCache>
                <c:formatCode>0.00</c:formatCode>
                <c:ptCount val="5"/>
                <c:pt idx="0">
                  <c:v>0.26700000000000002</c:v>
                </c:pt>
                <c:pt idx="1">
                  <c:v>0.29299999999999998</c:v>
                </c:pt>
                <c:pt idx="2">
                  <c:v>0.32900000000000001</c:v>
                </c:pt>
                <c:pt idx="3">
                  <c:v>0.34899999999999998</c:v>
                </c:pt>
                <c:pt idx="4">
                  <c:v>0.29599999999999999</c:v>
                </c:pt>
              </c:numCache>
            </c:numRef>
          </c:val>
        </c:ser>
        <c:dLbls>
          <c:dLblPos val="ctr"/>
          <c:showLegendKey val="0"/>
          <c:showVal val="1"/>
          <c:showCatName val="0"/>
          <c:showSerName val="0"/>
          <c:showPercent val="0"/>
          <c:showBubbleSize val="0"/>
        </c:dLbls>
        <c:gapWidth val="75"/>
        <c:overlap val="100"/>
        <c:axId val="622272808"/>
        <c:axId val="622280648"/>
      </c:barChart>
      <c:catAx>
        <c:axId val="622272808"/>
        <c:scaling>
          <c:orientation val="minMax"/>
        </c:scaling>
        <c:delete val="0"/>
        <c:axPos val="b"/>
        <c:numFmt formatCode="General" sourceLinked="0"/>
        <c:majorTickMark val="out"/>
        <c:minorTickMark val="none"/>
        <c:tickLblPos val="nextTo"/>
        <c:spPr>
          <a:ln>
            <a:solidFill>
              <a:schemeClr val="tx1"/>
            </a:solidFill>
          </a:ln>
        </c:spPr>
        <c:txPr>
          <a:bodyPr/>
          <a:lstStyle/>
          <a:p>
            <a:pPr>
              <a:defRPr sz="1100"/>
            </a:pPr>
            <a:endParaRPr lang="en-US"/>
          </a:p>
        </c:txPr>
        <c:crossAx val="622280648"/>
        <c:crosses val="autoZero"/>
        <c:auto val="1"/>
        <c:lblAlgn val="ctr"/>
        <c:lblOffset val="100"/>
        <c:noMultiLvlLbl val="0"/>
      </c:catAx>
      <c:valAx>
        <c:axId val="622280648"/>
        <c:scaling>
          <c:orientation val="minMax"/>
          <c:max val="1"/>
          <c:min val="0"/>
        </c:scaling>
        <c:delete val="0"/>
        <c:axPos val="l"/>
        <c:title>
          <c:tx>
            <c:rich>
              <a:bodyPr rot="-5400000" vert="horz"/>
              <a:lstStyle/>
              <a:p>
                <a:pPr>
                  <a:defRPr/>
                </a:pPr>
                <a:r>
                  <a:rPr lang="en-US" sz="1400" b="0" dirty="0" smtClean="0"/>
                  <a:t>% of kcal by source</a:t>
                </a:r>
                <a:endParaRPr lang="en-US" sz="1400" b="0" dirty="0"/>
              </a:p>
            </c:rich>
          </c:tx>
          <c:overlay val="0"/>
        </c:title>
        <c:numFmt formatCode="0%" sourceLinked="0"/>
        <c:majorTickMark val="out"/>
        <c:minorTickMark val="none"/>
        <c:tickLblPos val="nextTo"/>
        <c:spPr>
          <a:ln>
            <a:solidFill>
              <a:schemeClr val="tx1"/>
            </a:solidFill>
          </a:ln>
        </c:spPr>
        <c:txPr>
          <a:bodyPr/>
          <a:lstStyle/>
          <a:p>
            <a:pPr>
              <a:defRPr sz="1200"/>
            </a:pPr>
            <a:endParaRPr lang="en-US"/>
          </a:p>
        </c:txPr>
        <c:crossAx val="622272808"/>
        <c:crosses val="autoZero"/>
        <c:crossBetween val="between"/>
        <c:majorUnit val="0.2"/>
      </c:valAx>
      <c:spPr>
        <a:ln>
          <a:solidFill>
            <a:schemeClr val="tx1"/>
          </a:solidFill>
        </a:ln>
      </c:spPr>
    </c:plotArea>
    <c:legend>
      <c:legendPos val="t"/>
      <c:layout>
        <c:manualLayout>
          <c:xMode val="edge"/>
          <c:yMode val="edge"/>
          <c:x val="0.22767205198665666"/>
          <c:y val="5.7190061435460154E-2"/>
          <c:w val="0.61124988966498062"/>
          <c:h val="7.090877521429216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4482487463966"/>
          <c:y val="0.16870135878506046"/>
          <c:w val="0.81893710146921916"/>
          <c:h val="0.67736050750917165"/>
        </c:manualLayout>
      </c:layout>
      <c:barChart>
        <c:barDir val="col"/>
        <c:grouping val="stacked"/>
        <c:varyColors val="0"/>
        <c:ser>
          <c:idx val="0"/>
          <c:order val="0"/>
          <c:tx>
            <c:strRef>
              <c:f>Sheet1!$Q$21</c:f>
              <c:strCache>
                <c:ptCount val="1"/>
                <c:pt idx="0">
                  <c:v>kcal/day</c:v>
                </c:pt>
              </c:strCache>
            </c:strRef>
          </c:tx>
          <c:spPr>
            <a:solidFill>
              <a:srgbClr val="FCC917"/>
            </a:solidFill>
            <a:ln>
              <a:solidFill>
                <a:schemeClr val="tx1"/>
              </a:solidFill>
            </a:ln>
          </c:spPr>
          <c:invertIfNegative val="0"/>
          <c:dLbls>
            <c:dLbl>
              <c:idx val="0"/>
              <c:layout>
                <c:manualLayout>
                  <c:x val="0"/>
                  <c:y val="-0.2179373539362118"/>
                </c:manualLayout>
              </c:layout>
              <c:numFmt formatCode="#,##0" sourceLinked="0"/>
              <c:spPr>
                <a:noFill/>
                <a:ln>
                  <a:noFill/>
                </a:ln>
                <a:effectLst/>
              </c:spPr>
              <c:txPr>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6.5388366068766602E-17"/>
                  <c:y val="-0.27314815026671874"/>
                </c:manualLayout>
              </c:layout>
              <c:numFmt formatCode="#,##0" sourceLinked="0"/>
              <c:spPr>
                <a:noFill/>
                <a:ln>
                  <a:noFill/>
                </a:ln>
                <a:effectLst/>
              </c:spPr>
              <c:txPr>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1.307767321375332E-16"/>
                  <c:y val="-0.32835894659722575"/>
                </c:manualLayout>
              </c:layout>
              <c:numFmt formatCode="#,##0" sourceLinked="0"/>
              <c:spPr>
                <a:noFill/>
                <a:ln>
                  <a:noFill/>
                </a:ln>
                <a:effectLst/>
              </c:spPr>
              <c:txPr>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Sheet1!$R$20:$T$20</c:f>
              <c:strCache>
                <c:ptCount val="3"/>
                <c:pt idx="0">
                  <c:v>Male</c:v>
                </c:pt>
                <c:pt idx="1">
                  <c:v>Urbanization:  Middle Tertile</c:v>
                </c:pt>
                <c:pt idx="2">
                  <c:v>Urbanization: High Tertile</c:v>
                </c:pt>
              </c:strCache>
            </c:strRef>
          </c:cat>
          <c:val>
            <c:numRef>
              <c:f>Sheet1!$R$21:$T$21</c:f>
              <c:numCache>
                <c:formatCode>0.00</c:formatCode>
                <c:ptCount val="3"/>
                <c:pt idx="0">
                  <c:v>97</c:v>
                </c:pt>
                <c:pt idx="1">
                  <c:v>127</c:v>
                </c:pt>
                <c:pt idx="2">
                  <c:v>154</c:v>
                </c:pt>
              </c:numCache>
            </c:numRef>
          </c:val>
        </c:ser>
        <c:dLbls>
          <c:dLblPos val="ctr"/>
          <c:showLegendKey val="0"/>
          <c:showVal val="1"/>
          <c:showCatName val="0"/>
          <c:showSerName val="0"/>
          <c:showPercent val="0"/>
          <c:showBubbleSize val="0"/>
        </c:dLbls>
        <c:gapWidth val="149"/>
        <c:overlap val="100"/>
        <c:axId val="622284568"/>
        <c:axId val="622279472"/>
      </c:barChart>
      <c:catAx>
        <c:axId val="622284568"/>
        <c:scaling>
          <c:orientation val="minMax"/>
        </c:scaling>
        <c:delete val="0"/>
        <c:axPos val="b"/>
        <c:numFmt formatCode="General" sourceLinked="0"/>
        <c:majorTickMark val="out"/>
        <c:minorTickMark val="none"/>
        <c:tickLblPos val="nextTo"/>
        <c:spPr>
          <a:ln>
            <a:solidFill>
              <a:schemeClr val="tx1"/>
            </a:solidFill>
          </a:ln>
        </c:spPr>
        <c:txPr>
          <a:bodyPr/>
          <a:lstStyle/>
          <a:p>
            <a:pPr>
              <a:defRPr sz="1100"/>
            </a:pPr>
            <a:endParaRPr lang="en-US"/>
          </a:p>
        </c:txPr>
        <c:crossAx val="622279472"/>
        <c:crosses val="autoZero"/>
        <c:auto val="1"/>
        <c:lblAlgn val="ctr"/>
        <c:lblOffset val="100"/>
        <c:noMultiLvlLbl val="0"/>
      </c:catAx>
      <c:valAx>
        <c:axId val="622279472"/>
        <c:scaling>
          <c:orientation val="minMax"/>
          <c:max val="175"/>
          <c:min val="0"/>
        </c:scaling>
        <c:delete val="0"/>
        <c:axPos val="l"/>
        <c:title>
          <c:tx>
            <c:rich>
              <a:bodyPr rot="-5400000" vert="horz"/>
              <a:lstStyle/>
              <a:p>
                <a:pPr>
                  <a:defRPr/>
                </a:pPr>
                <a:r>
                  <a:rPr lang="en-US" sz="1400" b="0" i="0" u="none" strike="noStrike" baseline="0" dirty="0" smtClean="0">
                    <a:effectLst/>
                  </a:rPr>
                  <a:t>kcal/day </a:t>
                </a:r>
              </a:p>
            </c:rich>
          </c:tx>
          <c:overlay val="0"/>
        </c:title>
        <c:numFmt formatCode="0" sourceLinked="0"/>
        <c:majorTickMark val="out"/>
        <c:minorTickMark val="none"/>
        <c:tickLblPos val="nextTo"/>
        <c:spPr>
          <a:ln>
            <a:solidFill>
              <a:schemeClr val="tx1"/>
            </a:solidFill>
          </a:ln>
        </c:spPr>
        <c:txPr>
          <a:bodyPr/>
          <a:lstStyle/>
          <a:p>
            <a:pPr>
              <a:defRPr sz="1200"/>
            </a:pPr>
            <a:endParaRPr lang="en-US"/>
          </a:p>
        </c:txPr>
        <c:crossAx val="622284568"/>
        <c:crosses val="autoZero"/>
        <c:crossBetween val="between"/>
        <c:majorUnit val="25"/>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0.10634</cdr:x>
      <cdr:y>0.19517</cdr:y>
    </cdr:from>
    <cdr:to>
      <cdr:x>0.22029</cdr:x>
      <cdr:y>0.27778</cdr:y>
    </cdr:to>
    <cdr:sp macro="" textlink="">
      <cdr:nvSpPr>
        <cdr:cNvPr id="3" name="TextBox 2"/>
        <cdr:cNvSpPr txBox="1"/>
      </cdr:nvSpPr>
      <cdr:spPr>
        <a:xfrm xmlns:a="http://schemas.openxmlformats.org/drawingml/2006/main">
          <a:off x="907576" y="1143000"/>
          <a:ext cx="972430" cy="4838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l"/>
          <a:r>
            <a:rPr lang="en-US" sz="1000" dirty="0"/>
            <a:t>1965: 235 MET-hr/wk</a:t>
          </a:r>
        </a:p>
      </cdr:txBody>
    </cdr:sp>
  </cdr:relSizeAnchor>
  <cdr:relSizeAnchor xmlns:cdr="http://schemas.openxmlformats.org/drawingml/2006/chartDrawing">
    <cdr:from>
      <cdr:x>0.55515</cdr:x>
      <cdr:y>0.33525</cdr:y>
    </cdr:from>
    <cdr:to>
      <cdr:x>0.65939</cdr:x>
      <cdr:y>0.40922</cdr:y>
    </cdr:to>
    <cdr:sp macro="" textlink="">
      <cdr:nvSpPr>
        <cdr:cNvPr id="4" name="TextBox 1"/>
        <cdr:cNvSpPr txBox="1"/>
      </cdr:nvSpPr>
      <cdr:spPr>
        <a:xfrm xmlns:a="http://schemas.openxmlformats.org/drawingml/2006/main">
          <a:off x="4737882" y="1963432"/>
          <a:ext cx="889651" cy="4331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a:latin typeface="+mj-lt"/>
            </a:rPr>
            <a:t>2009: 160 MET-hr/wk</a:t>
          </a:r>
        </a:p>
      </cdr:txBody>
    </cdr:sp>
  </cdr:relSizeAnchor>
  <cdr:relSizeAnchor xmlns:cdr="http://schemas.openxmlformats.org/drawingml/2006/chartDrawing">
    <cdr:from>
      <cdr:x>0.70424</cdr:x>
      <cdr:y>0.39961</cdr:y>
    </cdr:from>
    <cdr:to>
      <cdr:x>0.81576</cdr:x>
      <cdr:y>0.47358</cdr:y>
    </cdr:to>
    <cdr:sp macro="" textlink="">
      <cdr:nvSpPr>
        <cdr:cNvPr id="5" name="TextBox 1"/>
        <cdr:cNvSpPr txBox="1"/>
      </cdr:nvSpPr>
      <cdr:spPr>
        <a:xfrm xmlns:a="http://schemas.openxmlformats.org/drawingml/2006/main">
          <a:off x="6010290" y="2340371"/>
          <a:ext cx="951721" cy="4331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a:latin typeface="+mj-lt"/>
            </a:rPr>
            <a:t>by 2020: 142 MET-hr/wk</a:t>
          </a:r>
        </a:p>
      </cdr:txBody>
    </cdr:sp>
  </cdr:relSizeAnchor>
  <cdr:relSizeAnchor xmlns:cdr="http://schemas.openxmlformats.org/drawingml/2006/chartDrawing">
    <cdr:from>
      <cdr:x>0.8117</cdr:x>
      <cdr:y>0.45539</cdr:y>
    </cdr:from>
    <cdr:to>
      <cdr:x>0.92322</cdr:x>
      <cdr:y>0.52935</cdr:y>
    </cdr:to>
    <cdr:sp macro="" textlink="">
      <cdr:nvSpPr>
        <cdr:cNvPr id="6" name="TextBox 1"/>
        <cdr:cNvSpPr txBox="1"/>
      </cdr:nvSpPr>
      <cdr:spPr>
        <a:xfrm xmlns:a="http://schemas.openxmlformats.org/drawingml/2006/main">
          <a:off x="6927408" y="2667000"/>
          <a:ext cx="951721" cy="4331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a:latin typeface="+mj-lt"/>
            </a:rPr>
            <a:t>by 2030: 126 MET-hr/wk</a:t>
          </a:r>
        </a:p>
      </cdr:txBody>
    </cdr:sp>
  </cdr:relSizeAnchor>
</c:userShapes>
</file>

<file path=ppt/drawings/drawing2.xml><?xml version="1.0" encoding="utf-8"?>
<c:userShapes xmlns:c="http://schemas.openxmlformats.org/drawingml/2006/chart">
  <cdr:relSizeAnchor xmlns:cdr="http://schemas.openxmlformats.org/drawingml/2006/chartDrawing">
    <cdr:from>
      <cdr:x>0.78863</cdr:x>
      <cdr:y>0.62643</cdr:y>
    </cdr:from>
    <cdr:to>
      <cdr:x>0.90991</cdr:x>
      <cdr:y>0.69321</cdr:y>
    </cdr:to>
    <cdr:sp macro="" textlink="">
      <cdr:nvSpPr>
        <cdr:cNvPr id="2" name="TextBox 6"/>
        <cdr:cNvSpPr txBox="1"/>
      </cdr:nvSpPr>
      <cdr:spPr>
        <a:xfrm xmlns:a="http://schemas.openxmlformats.org/drawingml/2006/main">
          <a:off x="6670390" y="3711931"/>
          <a:ext cx="1025810" cy="39570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000" dirty="0"/>
            <a:t>by </a:t>
          </a:r>
          <a:r>
            <a:rPr lang="en-US" sz="1000" dirty="0">
              <a:latin typeface="+mj-lt"/>
            </a:rPr>
            <a:t>2030</a:t>
          </a:r>
          <a:r>
            <a:rPr lang="en-US" sz="1000" dirty="0"/>
            <a:t>: 188 MET-hr/week</a:t>
          </a:r>
        </a:p>
      </cdr:txBody>
    </cdr:sp>
  </cdr:relSizeAnchor>
  <cdr:relSizeAnchor xmlns:cdr="http://schemas.openxmlformats.org/drawingml/2006/chartDrawing">
    <cdr:from>
      <cdr:x>0.33771</cdr:x>
      <cdr:y>0.55149</cdr:y>
    </cdr:from>
    <cdr:to>
      <cdr:x>0.46287</cdr:x>
      <cdr:y>0.62407</cdr:y>
    </cdr:to>
    <cdr:sp macro="" textlink="">
      <cdr:nvSpPr>
        <cdr:cNvPr id="3" name="TextBox 6"/>
        <cdr:cNvSpPr txBox="1"/>
      </cdr:nvSpPr>
      <cdr:spPr>
        <a:xfrm xmlns:a="http://schemas.openxmlformats.org/drawingml/2006/main">
          <a:off x="2856456" y="3267847"/>
          <a:ext cx="1058601" cy="43007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000" dirty="0"/>
            <a:t>2009:</a:t>
          </a:r>
          <a:r>
            <a:rPr lang="en-US" sz="1000" baseline="0" dirty="0"/>
            <a:t> 213 </a:t>
          </a:r>
          <a:r>
            <a:rPr lang="en-US" sz="1000" dirty="0">
              <a:latin typeface="+mj-lt"/>
            </a:rPr>
            <a:t>MET-hr/week</a:t>
          </a:r>
        </a:p>
      </cdr:txBody>
    </cdr:sp>
  </cdr:relSizeAnchor>
  <cdr:relSizeAnchor xmlns:cdr="http://schemas.openxmlformats.org/drawingml/2006/chartDrawing">
    <cdr:from>
      <cdr:x>0</cdr:x>
      <cdr:y>0</cdr:y>
    </cdr:from>
    <cdr:to>
      <cdr:x>0.00399</cdr:x>
      <cdr:y>0.00516</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0.00399</cdr:x>
      <cdr:y>0.00516</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0.62162</cdr:x>
      <cdr:y>0.61842</cdr:y>
    </cdr:from>
    <cdr:to>
      <cdr:x>0.74414</cdr:x>
      <cdr:y>0.68792</cdr:y>
    </cdr:to>
    <cdr:sp macro="" textlink="">
      <cdr:nvSpPr>
        <cdr:cNvPr id="6" name="TextBox 6"/>
        <cdr:cNvSpPr txBox="1"/>
      </cdr:nvSpPr>
      <cdr:spPr>
        <a:xfrm xmlns:a="http://schemas.openxmlformats.org/drawingml/2006/main">
          <a:off x="5257800" y="3581400"/>
          <a:ext cx="1036299" cy="40250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000" dirty="0">
              <a:latin typeface="+mj-lt"/>
            </a:rPr>
            <a:t>by 2020: 200 MET-hr/week</a:t>
          </a:r>
        </a:p>
      </cdr:txBody>
    </cdr:sp>
  </cdr:relSizeAnchor>
</c:userShapes>
</file>

<file path=ppt/drawings/drawing3.xml><?xml version="1.0" encoding="utf-8"?>
<c:userShapes xmlns:c="http://schemas.openxmlformats.org/drawingml/2006/chart">
  <cdr:relSizeAnchor xmlns:cdr="http://schemas.openxmlformats.org/drawingml/2006/chartDrawing">
    <cdr:from>
      <cdr:x>0.28419</cdr:x>
      <cdr:y>0.23678</cdr:y>
    </cdr:from>
    <cdr:to>
      <cdr:x>0.44335</cdr:x>
      <cdr:y>0.2869</cdr:y>
    </cdr:to>
    <cdr:sp macro="" textlink="">
      <cdr:nvSpPr>
        <cdr:cNvPr id="2" name="TextBox 1"/>
        <cdr:cNvSpPr txBox="1"/>
      </cdr:nvSpPr>
      <cdr:spPr>
        <a:xfrm xmlns:a="http://schemas.openxmlformats.org/drawingml/2006/main">
          <a:off x="2023819" y="1034835"/>
          <a:ext cx="1133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4820" cy="461010"/>
          </a:xfrm>
          <a:prstGeom prst="rect">
            <a:avLst/>
          </a:prstGeom>
        </p:spPr>
        <p:txBody>
          <a:bodyPr vert="horz" lIns="92899" tIns="46449" rIns="92899" bIns="46449" rtlCol="0"/>
          <a:lstStyle>
            <a:lvl1pPr algn="l">
              <a:defRPr sz="1200"/>
            </a:lvl1pPr>
          </a:lstStyle>
          <a:p>
            <a:endParaRPr lang="en-US" dirty="0"/>
          </a:p>
        </p:txBody>
      </p:sp>
      <p:sp>
        <p:nvSpPr>
          <p:cNvPr id="3" name="Date Placeholder 2"/>
          <p:cNvSpPr>
            <a:spLocks noGrp="1"/>
          </p:cNvSpPr>
          <p:nvPr>
            <p:ph type="dt" sz="quarter" idx="1"/>
          </p:nvPr>
        </p:nvSpPr>
        <p:spPr>
          <a:xfrm>
            <a:off x="3927776" y="0"/>
            <a:ext cx="3004820" cy="461010"/>
          </a:xfrm>
          <a:prstGeom prst="rect">
            <a:avLst/>
          </a:prstGeom>
        </p:spPr>
        <p:txBody>
          <a:bodyPr vert="horz" lIns="92899" tIns="46449" rIns="92899" bIns="46449" rtlCol="0"/>
          <a:lstStyle>
            <a:lvl1pPr algn="r">
              <a:defRPr sz="1200"/>
            </a:lvl1pPr>
          </a:lstStyle>
          <a:p>
            <a:fld id="{0AC1BD85-0B06-4684-B277-447FFCFD8E1F}" type="datetimeFigureOut">
              <a:rPr lang="en-US" smtClean="0"/>
              <a:t>10/28/2015</a:t>
            </a:fld>
            <a:endParaRPr lang="en-US" dirty="0"/>
          </a:p>
        </p:txBody>
      </p:sp>
      <p:sp>
        <p:nvSpPr>
          <p:cNvPr id="4" name="Footer Placeholder 3"/>
          <p:cNvSpPr>
            <a:spLocks noGrp="1"/>
          </p:cNvSpPr>
          <p:nvPr>
            <p:ph type="ftr" sz="quarter" idx="2"/>
          </p:nvPr>
        </p:nvSpPr>
        <p:spPr>
          <a:xfrm>
            <a:off x="1" y="8757590"/>
            <a:ext cx="3004820" cy="461010"/>
          </a:xfrm>
          <a:prstGeom prst="rect">
            <a:avLst/>
          </a:prstGeom>
        </p:spPr>
        <p:txBody>
          <a:bodyPr vert="horz" lIns="92899" tIns="46449" rIns="92899" bIns="464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6" y="8757590"/>
            <a:ext cx="3004820" cy="461010"/>
          </a:xfrm>
          <a:prstGeom prst="rect">
            <a:avLst/>
          </a:prstGeom>
        </p:spPr>
        <p:txBody>
          <a:bodyPr vert="horz" lIns="92899" tIns="46449" rIns="92899" bIns="46449" rtlCol="0" anchor="b"/>
          <a:lstStyle>
            <a:lvl1pPr algn="r">
              <a:defRPr sz="1200"/>
            </a:lvl1pPr>
          </a:lstStyle>
          <a:p>
            <a:fld id="{08E2F4FD-8B32-4C63-BE06-5B29C169DD1E}" type="slidenum">
              <a:rPr lang="en-US" smtClean="0"/>
              <a:t>‹#›</a:t>
            </a:fld>
            <a:endParaRPr lang="en-US" dirty="0"/>
          </a:p>
        </p:txBody>
      </p:sp>
    </p:spTree>
    <p:extLst>
      <p:ext uri="{BB962C8B-B14F-4D97-AF65-F5344CB8AC3E}">
        <p14:creationId xmlns:p14="http://schemas.microsoft.com/office/powerpoint/2010/main" val="3715078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1" y="0"/>
            <a:ext cx="3004820" cy="461010"/>
          </a:xfrm>
          <a:prstGeom prst="rect">
            <a:avLst/>
          </a:prstGeom>
          <a:noFill/>
          <a:ln w="9525">
            <a:noFill/>
            <a:miter lim="800000"/>
            <a:headEnd/>
            <a:tailEnd/>
          </a:ln>
          <a:effectLst/>
        </p:spPr>
        <p:txBody>
          <a:bodyPr vert="horz" wrap="square" lIns="92899" tIns="46449" rIns="92899" bIns="46449" numCol="1" anchor="t" anchorCtr="0" compatLnSpc="1">
            <a:prstTxWarp prst="textNoShape">
              <a:avLst/>
            </a:prstTxWarp>
          </a:bodyPr>
          <a:lstStyle>
            <a:lvl1pPr>
              <a:defRPr sz="1200"/>
            </a:lvl1pPr>
          </a:lstStyle>
          <a:p>
            <a:pPr>
              <a:defRPr/>
            </a:pPr>
            <a:endParaRPr lang="en-US" dirty="0"/>
          </a:p>
        </p:txBody>
      </p:sp>
      <p:sp>
        <p:nvSpPr>
          <p:cNvPr id="328707" name="Rectangle 3"/>
          <p:cNvSpPr>
            <a:spLocks noGrp="1" noChangeArrowheads="1"/>
          </p:cNvSpPr>
          <p:nvPr>
            <p:ph type="dt" idx="1"/>
          </p:nvPr>
        </p:nvSpPr>
        <p:spPr bwMode="auto">
          <a:xfrm>
            <a:off x="3927776" y="0"/>
            <a:ext cx="3004820" cy="461010"/>
          </a:xfrm>
          <a:prstGeom prst="rect">
            <a:avLst/>
          </a:prstGeom>
          <a:noFill/>
          <a:ln w="9525">
            <a:noFill/>
            <a:miter lim="800000"/>
            <a:headEnd/>
            <a:tailEnd/>
          </a:ln>
          <a:effectLst/>
        </p:spPr>
        <p:txBody>
          <a:bodyPr vert="horz" wrap="square" lIns="92899" tIns="46449" rIns="92899" bIns="46449" numCol="1" anchor="t" anchorCtr="0" compatLnSpc="1">
            <a:prstTxWarp prst="textNoShape">
              <a:avLst/>
            </a:prstTxWarp>
          </a:bodyPr>
          <a:lstStyle>
            <a:lvl1pPr algn="r">
              <a:defRPr sz="1200"/>
            </a:lvl1pPr>
          </a:lstStyle>
          <a:p>
            <a:pPr>
              <a:defRPr/>
            </a:pPr>
            <a:endParaRPr lang="en-US" dirty="0"/>
          </a:p>
        </p:txBody>
      </p:sp>
      <p:sp>
        <p:nvSpPr>
          <p:cNvPr id="330756" name="Rectangle 4"/>
          <p:cNvSpPr>
            <a:spLocks noGrp="1" noRot="1" noChangeAspect="1" noChangeArrowheads="1" noTextEdit="1"/>
          </p:cNvSpPr>
          <p:nvPr>
            <p:ph type="sldImg" idx="2"/>
          </p:nvPr>
        </p:nvSpPr>
        <p:spPr bwMode="auto">
          <a:xfrm>
            <a:off x="1163638" y="692150"/>
            <a:ext cx="4608512" cy="3455988"/>
          </a:xfrm>
          <a:prstGeom prst="rect">
            <a:avLst/>
          </a:prstGeom>
          <a:noFill/>
          <a:ln w="9525">
            <a:solidFill>
              <a:srgbClr val="000000"/>
            </a:solidFill>
            <a:miter lim="800000"/>
            <a:headEnd/>
            <a:tailEnd/>
          </a:ln>
        </p:spPr>
      </p:sp>
      <p:sp>
        <p:nvSpPr>
          <p:cNvPr id="328709" name="Rectangle 5"/>
          <p:cNvSpPr>
            <a:spLocks noGrp="1" noChangeArrowheads="1"/>
          </p:cNvSpPr>
          <p:nvPr>
            <p:ph type="body" sz="quarter" idx="3"/>
          </p:nvPr>
        </p:nvSpPr>
        <p:spPr bwMode="auto">
          <a:xfrm>
            <a:off x="693421" y="4379596"/>
            <a:ext cx="5547360" cy="4149090"/>
          </a:xfrm>
          <a:prstGeom prst="rect">
            <a:avLst/>
          </a:prstGeom>
          <a:noFill/>
          <a:ln w="9525">
            <a:noFill/>
            <a:miter lim="800000"/>
            <a:headEnd/>
            <a:tailEnd/>
          </a:ln>
          <a:effectLst/>
        </p:spPr>
        <p:txBody>
          <a:bodyPr vert="horz" wrap="square" lIns="92899" tIns="46449" rIns="92899" bIns="464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8710" name="Rectangle 6"/>
          <p:cNvSpPr>
            <a:spLocks noGrp="1" noChangeArrowheads="1"/>
          </p:cNvSpPr>
          <p:nvPr>
            <p:ph type="ftr" sz="quarter" idx="4"/>
          </p:nvPr>
        </p:nvSpPr>
        <p:spPr bwMode="auto">
          <a:xfrm>
            <a:off x="1" y="8757590"/>
            <a:ext cx="3004820" cy="461010"/>
          </a:xfrm>
          <a:prstGeom prst="rect">
            <a:avLst/>
          </a:prstGeom>
          <a:noFill/>
          <a:ln w="9525">
            <a:noFill/>
            <a:miter lim="800000"/>
            <a:headEnd/>
            <a:tailEnd/>
          </a:ln>
          <a:effectLst/>
        </p:spPr>
        <p:txBody>
          <a:bodyPr vert="horz" wrap="square" lIns="92899" tIns="46449" rIns="92899" bIns="46449" numCol="1" anchor="b" anchorCtr="0" compatLnSpc="1">
            <a:prstTxWarp prst="textNoShape">
              <a:avLst/>
            </a:prstTxWarp>
          </a:bodyPr>
          <a:lstStyle>
            <a:lvl1pPr>
              <a:defRPr sz="1200"/>
            </a:lvl1pPr>
          </a:lstStyle>
          <a:p>
            <a:pPr>
              <a:defRPr/>
            </a:pPr>
            <a:endParaRPr lang="en-US" dirty="0"/>
          </a:p>
        </p:txBody>
      </p:sp>
      <p:sp>
        <p:nvSpPr>
          <p:cNvPr id="328711" name="Rectangle 7"/>
          <p:cNvSpPr>
            <a:spLocks noGrp="1" noChangeArrowheads="1"/>
          </p:cNvSpPr>
          <p:nvPr>
            <p:ph type="sldNum" sz="quarter" idx="5"/>
          </p:nvPr>
        </p:nvSpPr>
        <p:spPr bwMode="auto">
          <a:xfrm>
            <a:off x="3927776" y="8757590"/>
            <a:ext cx="3004820" cy="461010"/>
          </a:xfrm>
          <a:prstGeom prst="rect">
            <a:avLst/>
          </a:prstGeom>
          <a:noFill/>
          <a:ln w="9525">
            <a:noFill/>
            <a:miter lim="800000"/>
            <a:headEnd/>
            <a:tailEnd/>
          </a:ln>
          <a:effectLst/>
        </p:spPr>
        <p:txBody>
          <a:bodyPr vert="horz" wrap="square" lIns="92899" tIns="46449" rIns="92899" bIns="46449" numCol="1" anchor="b" anchorCtr="0" compatLnSpc="1">
            <a:prstTxWarp prst="textNoShape">
              <a:avLst/>
            </a:prstTxWarp>
          </a:bodyPr>
          <a:lstStyle>
            <a:lvl1pPr algn="r">
              <a:defRPr sz="1200"/>
            </a:lvl1pPr>
          </a:lstStyle>
          <a:p>
            <a:pPr>
              <a:defRPr/>
            </a:pPr>
            <a:fld id="{41D1C687-CCA0-49BA-BCED-766E2A788ADD}" type="slidenum">
              <a:rPr lang="en-US"/>
              <a:pPr>
                <a:defRPr/>
              </a:pPr>
              <a:t>‹#›</a:t>
            </a:fld>
            <a:endParaRPr lang="en-US" dirty="0"/>
          </a:p>
        </p:txBody>
      </p:sp>
    </p:spTree>
    <p:extLst>
      <p:ext uri="{BB962C8B-B14F-4D97-AF65-F5344CB8AC3E}">
        <p14:creationId xmlns:p14="http://schemas.microsoft.com/office/powerpoint/2010/main" val="804294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B6564-F1D8-4E7A-98FE-1A3DD21BBDCE}"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429269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E0792-F02A-497A-80FD-0D58B144AEA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758445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4624388"/>
          </a:xfrm>
          <a:prstGeom prst="rect">
            <a:avLst/>
          </a:prstGeom>
          <a:solidFill>
            <a:srgbClr val="6699CC"/>
          </a:solidFill>
          <a:ln w="9525">
            <a:solidFill>
              <a:srgbClr val="6195CA"/>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8" name="Picture 8" descr="pattern-background-00-19.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18100"/>
          </a:xfrm>
          <a:prstGeom prst="rect">
            <a:avLst/>
          </a:prstGeom>
          <a:noFill/>
          <a:ln>
            <a:noFill/>
          </a:ln>
          <a:extLst>
            <a:ext uri="{909E8E84-426E-40DD-AFC4-6F175D3DCCD1}">
              <a14:hiddenFill xmlns:a14="http://schemas.microsoft.com/office/drawing/2010/main">
                <a:solidFill>
                  <a:srgbClr val="FFFFFF">
                    <a:alpha val="7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p:cNvSpPr>
            <a:spLocks noChangeArrowheads="1"/>
          </p:cNvSpPr>
          <p:nvPr userDrawn="1"/>
        </p:nvSpPr>
        <p:spPr bwMode="auto">
          <a:xfrm>
            <a:off x="0" y="6749377"/>
            <a:ext cx="9144000" cy="122202"/>
          </a:xfrm>
          <a:prstGeom prst="rect">
            <a:avLst/>
          </a:prstGeom>
          <a:gradFill>
            <a:gsLst>
              <a:gs pos="0">
                <a:srgbClr val="64A0C8"/>
              </a:gs>
              <a:gs pos="100000">
                <a:srgbClr val="FFFFFF"/>
              </a:gs>
            </a:gsLst>
            <a:lin ang="0" scaled="1"/>
          </a:gradFill>
          <a:ln w="9525">
            <a:noFill/>
            <a:miter lim="800000"/>
            <a:headEnd/>
            <a:tailEnd/>
          </a:ln>
          <a:effectLst/>
        </p:spPr>
        <p:txBody>
          <a:bodyPr wrap="none" anchor="ctr"/>
          <a:lstStyle/>
          <a:p>
            <a:pPr marL="0" marR="0" lvl="0" indent="228600"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srgbClr val="000000"/>
              </a:solidFill>
              <a:effectLst/>
              <a:uLnTx/>
              <a:uFillTx/>
              <a:latin typeface="Times New Roman" pitchFamily="18"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356" y="5672315"/>
            <a:ext cx="1635068" cy="768635"/>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18241" y="5614565"/>
            <a:ext cx="2053263" cy="900134"/>
          </a:xfrm>
          <a:prstGeom prst="rect">
            <a:avLst/>
          </a:prstGeom>
        </p:spPr>
      </p:pic>
      <p:grpSp>
        <p:nvGrpSpPr>
          <p:cNvPr id="12" name="Group 11"/>
          <p:cNvGrpSpPr/>
          <p:nvPr userDrawn="1"/>
        </p:nvGrpSpPr>
        <p:grpSpPr>
          <a:xfrm>
            <a:off x="2608928" y="6120326"/>
            <a:ext cx="3829895" cy="690806"/>
            <a:chOff x="182879" y="5889216"/>
            <a:chExt cx="3829895" cy="690806"/>
          </a:xfrm>
        </p:grpSpPr>
        <p:pic>
          <p:nvPicPr>
            <p:cNvPr id="13" name="Picture 12" descr="donut.png"/>
            <p:cNvPicPr>
              <a:picLocks noChangeAspect="1"/>
            </p:cNvPicPr>
            <p:nvPr/>
          </p:nvPicPr>
          <p:blipFill>
            <a:blip r:embed="rId5" cstate="print"/>
            <a:stretch>
              <a:fillRect/>
            </a:stretch>
          </p:blipFill>
          <p:spPr>
            <a:xfrm>
              <a:off x="931930" y="5894222"/>
              <a:ext cx="704850" cy="685800"/>
            </a:xfrm>
            <a:prstGeom prst="rect">
              <a:avLst/>
            </a:prstGeom>
          </p:spPr>
        </p:pic>
        <p:sp>
          <p:nvSpPr>
            <p:cNvPr id="14" name="TextBox 13"/>
            <p:cNvSpPr txBox="1"/>
            <p:nvPr/>
          </p:nvSpPr>
          <p:spPr>
            <a:xfrm>
              <a:off x="182879" y="5889216"/>
              <a:ext cx="3829895" cy="646331"/>
            </a:xfrm>
            <a:prstGeom prst="rect">
              <a:avLst/>
            </a:prstGeom>
            <a:noFill/>
          </p:spPr>
          <p:txBody>
            <a:bodyPr wrap="none" rtlCol="0">
              <a:spAutoFit/>
            </a:bodyPr>
            <a:lstStyle/>
            <a:p>
              <a:pPr fontAlgn="auto">
                <a:spcBef>
                  <a:spcPts val="0"/>
                </a:spcBef>
                <a:spcAft>
                  <a:spcPts val="0"/>
                </a:spcAft>
              </a:pPr>
              <a:r>
                <a:rPr lang="en-US" sz="1400" dirty="0" smtClean="0">
                  <a:solidFill>
                    <a:prstClr val="black"/>
                  </a:solidFill>
                  <a:latin typeface="Century Schoolbook"/>
                </a:rPr>
                <a:t>THE</a:t>
              </a:r>
              <a:r>
                <a:rPr lang="en-US" sz="3600" b="1" dirty="0" smtClean="0">
                  <a:solidFill>
                    <a:prstClr val="black"/>
                  </a:solidFill>
                  <a:latin typeface="Century Schoolbook"/>
                </a:rPr>
                <a:t> </a:t>
              </a:r>
              <a:r>
                <a:rPr lang="en-US" sz="2800" b="1" dirty="0" smtClean="0">
                  <a:solidFill>
                    <a:prstClr val="black"/>
                  </a:solidFill>
                  <a:latin typeface="Century Schoolbook"/>
                </a:rPr>
                <a:t>W     RLD IS FAT</a:t>
              </a:r>
              <a:endParaRPr lang="en-US" sz="2800" b="1" dirty="0">
                <a:solidFill>
                  <a:prstClr val="black"/>
                </a:solidFill>
                <a:latin typeface="Century Schoolbook"/>
              </a:endParaRPr>
            </a:p>
          </p:txBody>
        </p:sp>
      </p:grpSp>
      <p:pic>
        <p:nvPicPr>
          <p:cNvPr id="15" name="Picture 14"/>
          <p:cNvPicPr>
            <a:picLocks noChangeAspect="1"/>
          </p:cNvPicPr>
          <p:nvPr userDrawn="1"/>
        </p:nvPicPr>
        <p:blipFill rotWithShape="1">
          <a:blip r:embed="rId6">
            <a:extLst>
              <a:ext uri="{28A0092B-C50C-407E-A947-70E740481C1C}">
                <a14:useLocalDpi xmlns:a14="http://schemas.microsoft.com/office/drawing/2010/main" val="0"/>
              </a:ext>
            </a:extLst>
          </a:blip>
          <a:srcRect l="156" r="1"/>
          <a:stretch/>
        </p:blipFill>
        <p:spPr>
          <a:xfrm>
            <a:off x="0" y="3957024"/>
            <a:ext cx="9144000" cy="1447842"/>
          </a:xfrm>
          <a:prstGeom prst="rect">
            <a:avLst/>
          </a:prstGeom>
        </p:spPr>
      </p:pic>
    </p:spTree>
    <p:extLst>
      <p:ext uri="{BB962C8B-B14F-4D97-AF65-F5344CB8AC3E}">
        <p14:creationId xmlns:p14="http://schemas.microsoft.com/office/powerpoint/2010/main" val="180544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3EDBB-C6DA-40D6-9AAC-B5AA33F10BEB}"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E177-850C-4E15-B887-1842CF86F078}" type="slidenum">
              <a:rPr lang="en-US" smtClean="0"/>
              <a:t>‹#›</a:t>
            </a:fld>
            <a:endParaRPr lang="en-US"/>
          </a:p>
        </p:txBody>
      </p:sp>
    </p:spTree>
    <p:extLst>
      <p:ext uri="{BB962C8B-B14F-4D97-AF65-F5344CB8AC3E}">
        <p14:creationId xmlns:p14="http://schemas.microsoft.com/office/powerpoint/2010/main" val="10300655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Tree>
    <p:extLst>
      <p:ext uri="{BB962C8B-B14F-4D97-AF65-F5344CB8AC3E}">
        <p14:creationId xmlns:p14="http://schemas.microsoft.com/office/powerpoint/2010/main" val="196188224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612E503-B17D-44F3-9067-CD173DB01459}" type="slidenum">
              <a:rPr lang="en-US" smtClean="0"/>
              <a:pPr/>
              <a:t>‹#›</a:t>
            </a:fld>
            <a:endParaRPr lang="en-US"/>
          </a:p>
        </p:txBody>
      </p:sp>
    </p:spTree>
    <p:extLst>
      <p:ext uri="{BB962C8B-B14F-4D97-AF65-F5344CB8AC3E}">
        <p14:creationId xmlns:p14="http://schemas.microsoft.com/office/powerpoint/2010/main" val="32140616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5" name="Date Placeholder 4"/>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583952050"/>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3FDC93C4-7734-4FB5-82B3-3525EB726F30}" type="datetimeFigureOut">
              <a:rPr lang="en-US" smtClean="0"/>
              <a:pPr/>
              <a:t>10/28/2015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1758089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Tree>
    <p:extLst>
      <p:ext uri="{BB962C8B-B14F-4D97-AF65-F5344CB8AC3E}">
        <p14:creationId xmlns:p14="http://schemas.microsoft.com/office/powerpoint/2010/main" val="528077356"/>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017938404"/>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814626122"/>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1329205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8506381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FDC93C4-7734-4FB5-82B3-3525EB726F30}"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149281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3EDBB-C6DA-40D6-9AAC-B5AA33F10BEB}"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E177-850C-4E15-B887-1842CF86F078}" type="slidenum">
              <a:rPr lang="en-US" smtClean="0"/>
              <a:t>‹#›</a:t>
            </a:fld>
            <a:endParaRPr lang="en-US"/>
          </a:p>
        </p:txBody>
      </p:sp>
    </p:spTree>
    <p:extLst>
      <p:ext uri="{BB962C8B-B14F-4D97-AF65-F5344CB8AC3E}">
        <p14:creationId xmlns:p14="http://schemas.microsoft.com/office/powerpoint/2010/main" val="507780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13216788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Tree>
    <p:extLst>
      <p:ext uri="{BB962C8B-B14F-4D97-AF65-F5344CB8AC3E}">
        <p14:creationId xmlns:p14="http://schemas.microsoft.com/office/powerpoint/2010/main" val="5888422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612E503-B17D-44F3-9067-CD173DB01459}" type="slidenum">
              <a:rPr lang="en-US" smtClean="0"/>
              <a:pPr/>
              <a:t>‹#›</a:t>
            </a:fld>
            <a:endParaRPr lang="en-US"/>
          </a:p>
        </p:txBody>
      </p:sp>
    </p:spTree>
    <p:extLst>
      <p:ext uri="{BB962C8B-B14F-4D97-AF65-F5344CB8AC3E}">
        <p14:creationId xmlns:p14="http://schemas.microsoft.com/office/powerpoint/2010/main" val="20412551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5" name="Date Placeholder 4"/>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48070340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3FDC93C4-7734-4FB5-82B3-3525EB726F30}" type="datetimeFigureOut">
              <a:rPr lang="en-US" smtClean="0"/>
              <a:pPr/>
              <a:t>10/28/2015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1010830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Tree>
    <p:extLst>
      <p:ext uri="{BB962C8B-B14F-4D97-AF65-F5344CB8AC3E}">
        <p14:creationId xmlns:p14="http://schemas.microsoft.com/office/powerpoint/2010/main" val="2356954439"/>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242208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8CEA11-769A-46AE-9BD6-DEA76E96F51C}" type="slidenum">
              <a:rPr lang="en-US"/>
              <a:pPr>
                <a:defRPr/>
              </a:pPr>
              <a:t>‹#›</a:t>
            </a:fld>
            <a:endParaRPr lang="en-US" dirty="0"/>
          </a:p>
        </p:txBody>
      </p:sp>
    </p:spTree>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56B24C-39C0-486F-A3E8-63BC97AE85C4}" type="slidenum">
              <a:rPr lang="en-US"/>
              <a:pPr>
                <a:defRPr/>
              </a:pPr>
              <a:t>‹#›</a:t>
            </a:fld>
            <a:endParaRPr lang="en-US" dirty="0"/>
          </a:p>
        </p:txBody>
      </p:sp>
    </p:spTree>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524A21-D653-4523-9831-98C6009F4D68}" type="slidenum">
              <a:rPr lang="en-US"/>
              <a:pPr>
                <a:defRPr/>
              </a:pPr>
              <a:t>‹#›</a:t>
            </a:fld>
            <a:endParaRPr lang="en-US" dirty="0"/>
          </a:p>
        </p:txBody>
      </p:sp>
    </p:spTree>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3"/>
            <a:ext cx="4037012"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7013"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71519E3-0E06-400F-9503-683CE102927A}" type="slidenum">
              <a:rPr lang="en-US"/>
              <a:pPr>
                <a:defRPr/>
              </a:pPr>
              <a:t>‹#›</a:t>
            </a:fld>
            <a:endParaRPr lang="en-US" dirty="0"/>
          </a:p>
        </p:txBody>
      </p:sp>
    </p:spTree>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89B2A30-6BE7-43FE-A89F-12A6CA238CF2}" type="slidenum">
              <a:rPr lang="en-US"/>
              <a:pPr>
                <a:defRPr/>
              </a:pPr>
              <a:t>‹#›</a:t>
            </a:fld>
            <a:endParaRPr lang="en-US" dirty="0"/>
          </a:p>
        </p:txBody>
      </p:sp>
    </p:spTree>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0882455-0996-490A-BB75-EC71521855E3}" type="slidenum">
              <a:rPr lang="en-US"/>
              <a:pPr>
                <a:defRPr/>
              </a:pPr>
              <a:t>‹#›</a:t>
            </a:fld>
            <a:endParaRPr lang="en-US" dirty="0"/>
          </a:p>
        </p:txBody>
      </p:sp>
    </p:spTree>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E67BE36-5C55-42C0-8488-57369DC42E65}" type="slidenum">
              <a:rPr lang="en-US"/>
              <a:pPr>
                <a:defRPr/>
              </a:pPr>
              <a:t>‹#›</a:t>
            </a:fld>
            <a:endParaRPr lang="en-US" dirty="0"/>
          </a:p>
        </p:txBody>
      </p:sp>
    </p:spTree>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7C79F78-945E-4794-8888-6EE18F68531A}" type="slidenum">
              <a:rPr lang="en-US"/>
              <a:pPr>
                <a:defRPr/>
              </a:pPr>
              <a:t>‹#›</a:t>
            </a:fld>
            <a:endParaRPr lang="en-US"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3EDBB-C6DA-40D6-9AAC-B5AA33F10BEB}"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E177-850C-4E15-B887-1842CF86F078}" type="slidenum">
              <a:rPr lang="en-US" smtClean="0"/>
              <a:t>‹#›</a:t>
            </a:fld>
            <a:endParaRPr lang="en-US"/>
          </a:p>
        </p:txBody>
      </p:sp>
    </p:spTree>
    <p:extLst>
      <p:ext uri="{BB962C8B-B14F-4D97-AF65-F5344CB8AC3E}">
        <p14:creationId xmlns:p14="http://schemas.microsoft.com/office/powerpoint/2010/main" val="1576423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A9D454-24B8-447E-9E45-3F4B0CB2431D}" type="slidenum">
              <a:rPr lang="en-US"/>
              <a:pPr>
                <a:defRPr/>
              </a:pPr>
              <a:t>‹#›</a:t>
            </a:fld>
            <a:endParaRPr lang="en-US" dirty="0"/>
          </a:p>
        </p:txBody>
      </p:sp>
    </p:spTree>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22CC20-2423-4526-AE08-37E1D9DB8468}" type="slidenum">
              <a:rPr lang="en-US"/>
              <a:pPr>
                <a:defRPr/>
              </a:pPr>
              <a:t>‹#›</a:t>
            </a:fld>
            <a:endParaRPr lang="en-US" dirty="0"/>
          </a:p>
        </p:txBody>
      </p:sp>
    </p:spTree>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6C461F-A09D-47CB-BE50-AEAF2807185F}" type="slidenum">
              <a:rPr lang="en-US"/>
              <a:pPr>
                <a:defRPr/>
              </a:pPr>
              <a:t>‹#›</a:t>
            </a:fld>
            <a:endParaRPr lang="en-US" dirty="0"/>
          </a:p>
        </p:txBody>
      </p:sp>
    </p:spTree>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8788" y="1827213"/>
            <a:ext cx="8226425" cy="4116387"/>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710D01-B3F2-4A97-8F43-A9193EE1A9B3}" type="slidenum">
              <a:rPr lang="en-US"/>
              <a:pPr>
                <a:defRPr/>
              </a:pPr>
              <a:t>‹#›</a:t>
            </a:fld>
            <a:endParaRPr lang="en-US" dirty="0"/>
          </a:p>
        </p:txBody>
      </p:sp>
    </p:spTree>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D953D22-A1EB-48FE-B3AA-A2A0720D559C}" type="datetimeFigureOut">
              <a:rPr lang="en-US"/>
              <a:pPr>
                <a:defRPr/>
              </a:pPr>
              <a:t>10/28/2015</a:t>
            </a:fld>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CBDBF8B-5911-4F7E-B8F5-74F3761D7A9C}" type="slidenum">
              <a:rPr lang="en-US"/>
              <a:pPr>
                <a:defRPr/>
              </a:pPr>
              <a:t>‹#›</a:t>
            </a:fld>
            <a:endParaRPr lang="en-US" dirty="0"/>
          </a:p>
        </p:txBody>
      </p:sp>
    </p:spTree>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8788" y="1827213"/>
            <a:ext cx="8226425" cy="41163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E02DA389-9038-42B9-93B7-C4C97D13B492}" type="datetimeFigureOut">
              <a:rPr lang="en-US"/>
              <a:pPr>
                <a:defRPr/>
              </a:pPr>
              <a:t>10/28/2015</a:t>
            </a:fld>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ED947D0-EC5C-429A-AF09-A5DBD01E0491}" type="slidenum">
              <a:rPr lang="en-US"/>
              <a:pPr>
                <a:defRPr/>
              </a:pPr>
              <a:t>‹#›</a:t>
            </a:fld>
            <a:endParaRPr lang="en-US" dirty="0"/>
          </a:p>
        </p:txBody>
      </p:sp>
    </p:spTree>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D88775EF-03B2-4611-A854-CCB341447623}" type="datetimeFigureOut">
              <a:rPr lang="en-US"/>
              <a:pPr>
                <a:defRPr/>
              </a:pPr>
              <a:t>10/28/2015</a:t>
            </a:fld>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EB176AE-400A-4E12-BF91-AE43840D374D}" type="slidenum">
              <a:rPr lang="en-US"/>
              <a:pPr>
                <a:defRPr/>
              </a:pPr>
              <a:t>‹#›</a:t>
            </a:fld>
            <a:endParaRPr lang="en-US" dirty="0"/>
          </a:p>
        </p:txBody>
      </p:sp>
    </p:spTree>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3"/>
            <a:ext cx="4037012" cy="41163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7013" cy="41163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E5B41D6A-4722-4875-9B57-BB6FE35C9879}" type="datetimeFigureOut">
              <a:rPr lang="en-US"/>
              <a:pPr>
                <a:defRPr/>
              </a:pPr>
              <a:t>10/28/2015</a:t>
            </a:fld>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140AB3-D376-45A5-8C02-7678245773C2}" type="slidenum">
              <a:rPr lang="en-US"/>
              <a:pPr>
                <a:defRPr/>
              </a:pPr>
              <a:t>‹#›</a:t>
            </a:fld>
            <a:endParaRPr lang="en-US" dirty="0"/>
          </a:p>
        </p:txBody>
      </p:sp>
    </p:spTree>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2CB29BE6-9FE7-45CB-949B-368543C65814}" type="datetimeFigureOut">
              <a:rPr lang="en-US"/>
              <a:pPr>
                <a:defRPr/>
              </a:pPr>
              <a:t>10/28/2015</a:t>
            </a:fld>
            <a:endParaRPr lang="en-U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4AE2E66-E46F-4A9E-B60A-EC24A25E29A8}" type="slidenum">
              <a:rPr lang="en-US"/>
              <a:pPr>
                <a:defRPr/>
              </a:pPr>
              <a:t>‹#›</a:t>
            </a:fld>
            <a:endParaRPr lang="en-US" dirty="0"/>
          </a:p>
        </p:txBody>
      </p:sp>
    </p:spTree>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969BAB0-33DA-427F-8B76-1F54871C3038}" type="datetimeFigureOut">
              <a:rPr lang="en-US"/>
              <a:pPr>
                <a:defRPr/>
              </a:pPr>
              <a:t>10/28/2015</a:t>
            </a:fld>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13FEE2C-A124-44D5-BFAA-B2AE39F98182}" type="slidenum">
              <a:rPr lang="en-US"/>
              <a:pPr>
                <a:defRPr/>
              </a:pPr>
              <a:t>‹#›</a:t>
            </a:fld>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53EDBB-C6DA-40D6-9AAC-B5AA33F10BEB}"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E177-850C-4E15-B887-1842CF86F078}" type="slidenum">
              <a:rPr lang="en-US" smtClean="0"/>
              <a:t>‹#›</a:t>
            </a:fld>
            <a:endParaRPr lang="en-US"/>
          </a:p>
        </p:txBody>
      </p:sp>
    </p:spTree>
    <p:extLst>
      <p:ext uri="{BB962C8B-B14F-4D97-AF65-F5344CB8AC3E}">
        <p14:creationId xmlns:p14="http://schemas.microsoft.com/office/powerpoint/2010/main" val="3165499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B0EC922-3FFD-4788-ACE5-EAF54972852C}" type="datetimeFigureOut">
              <a:rPr lang="en-US"/>
              <a:pPr>
                <a:defRPr/>
              </a:pPr>
              <a:t>10/28/2015</a:t>
            </a:fld>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179B91C-B447-4B78-884F-F984E8E22C57}" type="slidenum">
              <a:rPr lang="en-US"/>
              <a:pPr>
                <a:defRPr/>
              </a:pPr>
              <a:t>‹#›</a:t>
            </a:fld>
            <a:endParaRPr lang="en-US" dirty="0"/>
          </a:p>
        </p:txBody>
      </p:sp>
    </p:spTree>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5BA06F2-2981-4588-949B-47F73A3D03F2}" type="datetimeFigureOut">
              <a:rPr lang="en-US"/>
              <a:pPr>
                <a:defRPr/>
              </a:pPr>
              <a:t>10/28/2015</a:t>
            </a:fld>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0325D91-8CB1-417C-8172-964A016EB8E3}" type="slidenum">
              <a:rPr lang="en-US"/>
              <a:pPr>
                <a:defRPr/>
              </a:pPr>
              <a:t>‹#›</a:t>
            </a:fld>
            <a:endParaRPr lang="en-US" dirty="0"/>
          </a:p>
        </p:txBody>
      </p:sp>
    </p:spTree>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1D41F4A-5620-4473-B6F4-EF665B03958C}" type="datetimeFigureOut">
              <a:rPr lang="en-US"/>
              <a:pPr>
                <a:defRPr/>
              </a:pPr>
              <a:t>10/28/2015</a:t>
            </a:fld>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F9658FA-9241-4EFA-A3F0-A9DFB4524595}" type="slidenum">
              <a:rPr lang="en-US"/>
              <a:pPr>
                <a:defRPr/>
              </a:pPr>
              <a:t>‹#›</a:t>
            </a:fld>
            <a:endParaRPr lang="en-US" dirty="0"/>
          </a:p>
        </p:txBody>
      </p:sp>
    </p:spTree>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1827213"/>
            <a:ext cx="8226425" cy="41163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D769DFB6-D27E-4070-8FF0-64503D62C7C7}" type="datetimeFigureOut">
              <a:rPr lang="en-US"/>
              <a:pPr>
                <a:defRPr/>
              </a:pPr>
              <a:t>10/28/2015</a:t>
            </a:fld>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202D518-8013-485B-AC8B-7133B8FB906A}" type="slidenum">
              <a:rPr lang="en-US"/>
              <a:pPr>
                <a:defRPr/>
              </a:pPr>
              <a:t>‹#›</a:t>
            </a:fld>
            <a:endParaRPr lang="en-US" dirty="0"/>
          </a:p>
        </p:txBody>
      </p:sp>
    </p:spTree>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6689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EB26E45D-1D88-4B56-A4D1-E6B5FCC8468C}" type="datetimeFigureOut">
              <a:rPr lang="en-US"/>
              <a:pPr>
                <a:defRPr/>
              </a:pPr>
              <a:t>10/28/2015</a:t>
            </a:fld>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0C950E9-D995-4AB6-BA47-074914AC8832}" type="slidenum">
              <a:rPr lang="en-US"/>
              <a:pPr>
                <a:defRPr/>
              </a:pPr>
              <a:t>‹#›</a:t>
            </a:fld>
            <a:endParaRPr lang="en-US" dirty="0"/>
          </a:p>
        </p:txBody>
      </p:sp>
    </p:spTree>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CEA11-769A-46AE-9BD6-DEA76E96F5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3310645"/>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56B24C-39C0-486F-A3E8-63BC97AE85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0703184"/>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4A21-D653-4523-9831-98C6009F4D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8951842"/>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3"/>
            <a:ext cx="4037012"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7013"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1519E3-0E06-400F-9503-683CE10292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7753089"/>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9B2A30-6BE7-43FE-A89F-12A6CA238C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436359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53EDBB-C6DA-40D6-9AAC-B5AA33F10BEB}"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0E177-850C-4E15-B887-1842CF86F078}" type="slidenum">
              <a:rPr lang="en-US" smtClean="0"/>
              <a:t>‹#›</a:t>
            </a:fld>
            <a:endParaRPr lang="en-US"/>
          </a:p>
        </p:txBody>
      </p:sp>
    </p:spTree>
    <p:extLst>
      <p:ext uri="{BB962C8B-B14F-4D97-AF65-F5344CB8AC3E}">
        <p14:creationId xmlns:p14="http://schemas.microsoft.com/office/powerpoint/2010/main" val="2976995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882455-0996-490A-BB75-EC71521855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1337609"/>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67BE36-5C55-42C0-8488-57369DC42E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5596686"/>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C79F78-945E-4794-8888-6EE18F6853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6169075"/>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A9D454-24B8-447E-9E45-3F4B0CB2431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8280110"/>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2CC20-2423-4526-AE08-37E1D9DB84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3519322"/>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6C461F-A09D-47CB-BE50-AEAF280718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27552623"/>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8788" y="1827213"/>
            <a:ext cx="8226425" cy="4116387"/>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710D01-B3F2-4A97-8F43-A9193EE1A9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628380"/>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CEA11-769A-46AE-9BD6-DEA76E96F5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8609608"/>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56B24C-39C0-486F-A3E8-63BC97AE85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3627347"/>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4A21-D653-4523-9831-98C6009F4D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94009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53EDBB-C6DA-40D6-9AAC-B5AA33F10BEB}"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0E177-850C-4E15-B887-1842CF86F078}" type="slidenum">
              <a:rPr lang="en-US" smtClean="0"/>
              <a:t>‹#›</a:t>
            </a:fld>
            <a:endParaRPr lang="en-US"/>
          </a:p>
        </p:txBody>
      </p:sp>
    </p:spTree>
    <p:extLst>
      <p:ext uri="{BB962C8B-B14F-4D97-AF65-F5344CB8AC3E}">
        <p14:creationId xmlns:p14="http://schemas.microsoft.com/office/powerpoint/2010/main" val="3592102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3"/>
            <a:ext cx="4037012"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7013"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1519E3-0E06-400F-9503-683CE10292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5814314"/>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9B2A30-6BE7-43FE-A89F-12A6CA238C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332716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882455-0996-490A-BB75-EC71521855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2524224"/>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67BE36-5C55-42C0-8488-57369DC42E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1161068"/>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C79F78-945E-4794-8888-6EE18F6853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5394962"/>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A9D454-24B8-447E-9E45-3F4B0CB2431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4879537"/>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2CC20-2423-4526-AE08-37E1D9DB84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4357341"/>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6C461F-A09D-47CB-BE50-AEAF280718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3347148"/>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8788" y="1827213"/>
            <a:ext cx="8226425" cy="4116387"/>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710D01-B3F2-4A97-8F43-A9193EE1A9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4587129"/>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9" name="Rectangle 8"/>
          <p:cNvSpPr>
            <a:spLocks noGrp="1"/>
          </p:cNvSpPr>
          <p:nvPr>
            <p:ph type="sldNum" sz="quarter" idx="18"/>
          </p:nvPr>
        </p:nvSpPr>
        <p:spPr/>
        <p:txBody>
          <a:bodyPr/>
          <a:lstStyle>
            <a:extLst/>
          </a:lstStyle>
          <a:p>
            <a:fld id="{F99EC173-99AE-4773-AB25-02E469A13EAE}" type="slidenum">
              <a:rPr lang="en-US" smtClean="0">
                <a:solidFill>
                  <a:srgbClr val="3B3B3B"/>
                </a:solidFill>
              </a:rPr>
              <a:pPr/>
              <a:t>‹#›</a:t>
            </a:fld>
            <a:endParaRPr lang="en-US" dirty="0">
              <a:solidFill>
                <a:srgbClr val="3B3B3B"/>
              </a:solidFill>
            </a:endParaRPr>
          </a:p>
        </p:txBody>
      </p:sp>
      <p:sp>
        <p:nvSpPr>
          <p:cNvPr id="10" name="Rectangle 9"/>
          <p:cNvSpPr>
            <a:spLocks noGrp="1"/>
          </p:cNvSpPr>
          <p:nvPr>
            <p:ph type="ftr" sz="quarter" idx="19"/>
          </p:nvPr>
        </p:nvSpPr>
        <p:spPr/>
        <p:txBody>
          <a:bodyPr/>
          <a:lstStyle>
            <a:extLst/>
          </a:lstStyle>
          <a:p>
            <a:endParaRPr lang="en-US" dirty="0">
              <a:solidFill>
                <a:srgbClr val="3B3B3B"/>
              </a:solidFill>
            </a:endParaRPr>
          </a:p>
        </p:txBody>
      </p:sp>
    </p:spTree>
    <p:extLst>
      <p:ext uri="{BB962C8B-B14F-4D97-AF65-F5344CB8AC3E}">
        <p14:creationId xmlns:p14="http://schemas.microsoft.com/office/powerpoint/2010/main" val="187848258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53EDBB-C6DA-40D6-9AAC-B5AA33F10BEB}"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0E177-850C-4E15-B887-1842CF86F078}" type="slidenum">
              <a:rPr lang="en-US" smtClean="0"/>
              <a:t>‹#›</a:t>
            </a:fld>
            <a:endParaRPr lang="en-US"/>
          </a:p>
        </p:txBody>
      </p:sp>
    </p:spTree>
    <p:extLst>
      <p:ext uri="{BB962C8B-B14F-4D97-AF65-F5344CB8AC3E}">
        <p14:creationId xmlns:p14="http://schemas.microsoft.com/office/powerpoint/2010/main" val="560604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1D953D22-A1EB-48FE-B3AA-A2A0720D559C}"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BDBF8B-5911-4F7E-B8F5-74F3761D7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2989544"/>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E02DA389-9038-42B9-93B7-C4C97D13B492}"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D947D0-EC5C-429A-AF09-A5DBD01E04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9631394"/>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D88775EF-03B2-4611-A854-CCB341447623}"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176AE-400A-4E12-BF91-AE43840D37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7332869"/>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3"/>
            <a:ext cx="4037012"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7013"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E5B41D6A-4722-4875-9B57-BB6FE35C9879}"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140AB3-D376-45A5-8C02-7678245773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0926506"/>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2CB29BE6-9FE7-45CB-949B-368543C65814}"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AE2E66-E46F-4A9E-B60A-EC24A25E29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3607664"/>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0969BAB0-33DA-427F-8B76-1F54871C3038}"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13FEE2C-A124-44D5-BFAA-B2AE39F981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8055653"/>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8B0EC922-3FFD-4788-ACE5-EAF54972852C}"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79B91C-B447-4B78-884F-F984E8E22C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3693006"/>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85BA06F2-2981-4588-949B-47F73A3D03F2}"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25D91-8CB1-417C-8172-964A016EB8E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8737707"/>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11D41F4A-5620-4473-B6F4-EF665B03958C}"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9658FA-9241-4EFA-A3F0-A9DFB45245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9480409"/>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D769DFB6-D27E-4070-8FF0-64503D62C7C7}"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02D518-8013-485B-AC8B-7133B8FB906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26370895"/>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3EDBB-C6DA-40D6-9AAC-B5AA33F10BEB}"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0E177-850C-4E15-B887-1842CF86F078}" type="slidenum">
              <a:rPr lang="en-US" smtClean="0"/>
              <a:t>‹#›</a:t>
            </a:fld>
            <a:endParaRPr lang="en-US"/>
          </a:p>
        </p:txBody>
      </p:sp>
    </p:spTree>
    <p:extLst>
      <p:ext uri="{BB962C8B-B14F-4D97-AF65-F5344CB8AC3E}">
        <p14:creationId xmlns:p14="http://schemas.microsoft.com/office/powerpoint/2010/main" val="23908704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fld id="{EB26E45D-1D88-4B56-A4D1-E6B5FCC8468C}" type="datetimeFigureOut">
              <a:rPr lang="en-US">
                <a:solidFill>
                  <a:srgbClr val="000000"/>
                </a:solidFill>
                <a:latin typeface="Arial"/>
              </a:rPr>
              <a:pPr fontAlgn="auto">
                <a:spcBef>
                  <a:spcPts val="0"/>
                </a:spcBef>
                <a:spcAft>
                  <a:spcPts val="0"/>
                </a:spcAft>
                <a:defRPr/>
              </a:pPr>
              <a:t>10/28/2015</a:t>
            </a:fld>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C950E9-D995-4AB6-BA47-074914AC88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0041352"/>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969385-F291-4167-8D4C-DCBE28CA688D}" type="slidenum">
              <a:rPr lang="en-US"/>
              <a:pPr>
                <a:defRPr/>
              </a:pPr>
              <a:t>‹#›</a:t>
            </a:fld>
            <a:endParaRPr lang="en-US"/>
          </a:p>
        </p:txBody>
      </p:sp>
    </p:spTree>
    <p:extLst>
      <p:ext uri="{BB962C8B-B14F-4D97-AF65-F5344CB8AC3E}">
        <p14:creationId xmlns:p14="http://schemas.microsoft.com/office/powerpoint/2010/main" val="186809835"/>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D44715-F701-4FC8-B445-47E6ABE80BFE}" type="slidenum">
              <a:rPr lang="en-US"/>
              <a:pPr>
                <a:defRPr/>
              </a:pPr>
              <a:t>‹#›</a:t>
            </a:fld>
            <a:endParaRPr lang="en-US"/>
          </a:p>
        </p:txBody>
      </p:sp>
    </p:spTree>
    <p:extLst>
      <p:ext uri="{BB962C8B-B14F-4D97-AF65-F5344CB8AC3E}">
        <p14:creationId xmlns:p14="http://schemas.microsoft.com/office/powerpoint/2010/main" val="1899152495"/>
      </p:ext>
    </p:extLst>
  </p:cSld>
  <p:clrMapOvr>
    <a:masterClrMapping/>
  </p:clrMapOvr>
  <p:transition spd="slow">
    <p:cove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DF208D-B130-4734-A351-F14022426D0E}" type="slidenum">
              <a:rPr lang="en-US"/>
              <a:pPr>
                <a:defRPr/>
              </a:pPr>
              <a:t>‹#›</a:t>
            </a:fld>
            <a:endParaRPr lang="en-US"/>
          </a:p>
        </p:txBody>
      </p:sp>
    </p:spTree>
    <p:extLst>
      <p:ext uri="{BB962C8B-B14F-4D97-AF65-F5344CB8AC3E}">
        <p14:creationId xmlns:p14="http://schemas.microsoft.com/office/powerpoint/2010/main" val="3588631781"/>
      </p:ext>
    </p:extLst>
  </p:cSld>
  <p:clrMapOvr>
    <a:masterClrMapping/>
  </p:clrMapOvr>
  <p:transition spd="slow">
    <p:cov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3"/>
            <a:ext cx="4037012"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7013"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1F0E0C-1F58-4AFF-BE2E-671D50C3EDBD}" type="slidenum">
              <a:rPr lang="en-US"/>
              <a:pPr>
                <a:defRPr/>
              </a:pPr>
              <a:t>‹#›</a:t>
            </a:fld>
            <a:endParaRPr lang="en-US"/>
          </a:p>
        </p:txBody>
      </p:sp>
    </p:spTree>
    <p:extLst>
      <p:ext uri="{BB962C8B-B14F-4D97-AF65-F5344CB8AC3E}">
        <p14:creationId xmlns:p14="http://schemas.microsoft.com/office/powerpoint/2010/main" val="2914580562"/>
      </p:ext>
    </p:extLst>
  </p:cSld>
  <p:clrMapOvr>
    <a:masterClrMapping/>
  </p:clrMapOvr>
  <p:transition spd="slow">
    <p:cov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A1B665-9C57-4066-8A45-4A543C737C6C}" type="slidenum">
              <a:rPr lang="en-US"/>
              <a:pPr>
                <a:defRPr/>
              </a:pPr>
              <a:t>‹#›</a:t>
            </a:fld>
            <a:endParaRPr lang="en-US"/>
          </a:p>
        </p:txBody>
      </p:sp>
    </p:spTree>
    <p:extLst>
      <p:ext uri="{BB962C8B-B14F-4D97-AF65-F5344CB8AC3E}">
        <p14:creationId xmlns:p14="http://schemas.microsoft.com/office/powerpoint/2010/main" val="3310753373"/>
      </p:ext>
    </p:extLst>
  </p:cSld>
  <p:clrMapOvr>
    <a:masterClrMapping/>
  </p:clrMapOvr>
  <p:transition spd="slow">
    <p:cov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8036A6-ACD2-4345-83AD-78EB728DA58E}" type="slidenum">
              <a:rPr lang="en-US"/>
              <a:pPr>
                <a:defRPr/>
              </a:pPr>
              <a:t>‹#›</a:t>
            </a:fld>
            <a:endParaRPr lang="en-US"/>
          </a:p>
        </p:txBody>
      </p:sp>
    </p:spTree>
    <p:extLst>
      <p:ext uri="{BB962C8B-B14F-4D97-AF65-F5344CB8AC3E}">
        <p14:creationId xmlns:p14="http://schemas.microsoft.com/office/powerpoint/2010/main" val="2876933540"/>
      </p:ext>
    </p:extLst>
  </p:cSld>
  <p:clrMapOvr>
    <a:masterClrMapping/>
  </p:clrMapOvr>
  <p:transition spd="slow">
    <p:cov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EC6303-D7D9-4C14-BC15-388B4E4263A2}" type="slidenum">
              <a:rPr lang="en-US"/>
              <a:pPr>
                <a:defRPr/>
              </a:pPr>
              <a:t>‹#›</a:t>
            </a:fld>
            <a:endParaRPr lang="en-US"/>
          </a:p>
        </p:txBody>
      </p:sp>
    </p:spTree>
    <p:extLst>
      <p:ext uri="{BB962C8B-B14F-4D97-AF65-F5344CB8AC3E}">
        <p14:creationId xmlns:p14="http://schemas.microsoft.com/office/powerpoint/2010/main" val="1880855321"/>
      </p:ext>
    </p:extLst>
  </p:cSld>
  <p:clrMapOvr>
    <a:masterClrMapping/>
  </p:clrMapOvr>
  <p:transition spd="slow">
    <p:cov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D9D6E8-0FBE-4067-AE95-F5FCA4392B32}" type="slidenum">
              <a:rPr lang="en-US"/>
              <a:pPr>
                <a:defRPr/>
              </a:pPr>
              <a:t>‹#›</a:t>
            </a:fld>
            <a:endParaRPr lang="en-US"/>
          </a:p>
        </p:txBody>
      </p:sp>
    </p:spTree>
    <p:extLst>
      <p:ext uri="{BB962C8B-B14F-4D97-AF65-F5344CB8AC3E}">
        <p14:creationId xmlns:p14="http://schemas.microsoft.com/office/powerpoint/2010/main" val="3726416540"/>
      </p:ext>
    </p:extLst>
  </p:cSld>
  <p:clrMapOvr>
    <a:masterClrMapping/>
  </p:clrMapOvr>
  <p:transition spd="slow">
    <p:cov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27447B-7C57-4726-B10B-518BBD0298B2}" type="slidenum">
              <a:rPr lang="en-US"/>
              <a:pPr>
                <a:defRPr/>
              </a:pPr>
              <a:t>‹#›</a:t>
            </a:fld>
            <a:endParaRPr lang="en-US"/>
          </a:p>
        </p:txBody>
      </p:sp>
    </p:spTree>
    <p:extLst>
      <p:ext uri="{BB962C8B-B14F-4D97-AF65-F5344CB8AC3E}">
        <p14:creationId xmlns:p14="http://schemas.microsoft.com/office/powerpoint/2010/main" val="261002085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3EDBB-C6DA-40D6-9AAC-B5AA33F10BEB}"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0E177-850C-4E15-B887-1842CF86F078}" type="slidenum">
              <a:rPr lang="en-US" smtClean="0"/>
              <a:t>‹#›</a:t>
            </a:fld>
            <a:endParaRPr lang="en-US"/>
          </a:p>
        </p:txBody>
      </p:sp>
    </p:spTree>
    <p:extLst>
      <p:ext uri="{BB962C8B-B14F-4D97-AF65-F5344CB8AC3E}">
        <p14:creationId xmlns:p14="http://schemas.microsoft.com/office/powerpoint/2010/main" val="27286791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F0649-1422-4AA5-88E9-5DC9B5BB3CFF}" type="slidenum">
              <a:rPr lang="en-US"/>
              <a:pPr>
                <a:defRPr/>
              </a:pPr>
              <a:t>‹#›</a:t>
            </a:fld>
            <a:endParaRPr lang="en-US"/>
          </a:p>
        </p:txBody>
      </p:sp>
    </p:spTree>
    <p:extLst>
      <p:ext uri="{BB962C8B-B14F-4D97-AF65-F5344CB8AC3E}">
        <p14:creationId xmlns:p14="http://schemas.microsoft.com/office/powerpoint/2010/main" val="722989333"/>
      </p:ext>
    </p:extLst>
  </p:cSld>
  <p:clrMapOvr>
    <a:masterClrMapping/>
  </p:clrMapOvr>
  <p:transition spd="slow">
    <p:cove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810B7C-1C6B-42E1-A608-D4B734DB4B6A}" type="slidenum">
              <a:rPr lang="en-US"/>
              <a:pPr>
                <a:defRPr/>
              </a:pPr>
              <a:t>‹#›</a:t>
            </a:fld>
            <a:endParaRPr lang="en-US"/>
          </a:p>
        </p:txBody>
      </p:sp>
    </p:spTree>
    <p:extLst>
      <p:ext uri="{BB962C8B-B14F-4D97-AF65-F5344CB8AC3E}">
        <p14:creationId xmlns:p14="http://schemas.microsoft.com/office/powerpoint/2010/main" val="1529037545"/>
      </p:ext>
    </p:extLst>
  </p:cSld>
  <p:clrMapOvr>
    <a:masterClrMapping/>
  </p:clrMapOvr>
  <p:transition spd="slow">
    <p:cove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8788" y="1827213"/>
            <a:ext cx="8226425" cy="4116387"/>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32D786-2BD5-481F-A00A-FF8FA6E99C3E}" type="slidenum">
              <a:rPr lang="en-US"/>
              <a:pPr>
                <a:defRPr/>
              </a:pPr>
              <a:t>‹#›</a:t>
            </a:fld>
            <a:endParaRPr lang="en-US"/>
          </a:p>
        </p:txBody>
      </p:sp>
    </p:spTree>
    <p:extLst>
      <p:ext uri="{BB962C8B-B14F-4D97-AF65-F5344CB8AC3E}">
        <p14:creationId xmlns:p14="http://schemas.microsoft.com/office/powerpoint/2010/main" val="885269991"/>
      </p:ext>
    </p:extLst>
  </p:cSld>
  <p:clrMapOvr>
    <a:masterClrMapping/>
  </p:clrMapOvr>
  <p:transition spd="slow">
    <p:cove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969385-F291-4167-8D4C-DCBE28CA688D}" type="slidenum">
              <a:rPr lang="en-US"/>
              <a:pPr>
                <a:defRPr/>
              </a:pPr>
              <a:t>‹#›</a:t>
            </a:fld>
            <a:endParaRPr lang="en-US"/>
          </a:p>
        </p:txBody>
      </p:sp>
    </p:spTree>
    <p:extLst>
      <p:ext uri="{BB962C8B-B14F-4D97-AF65-F5344CB8AC3E}">
        <p14:creationId xmlns:p14="http://schemas.microsoft.com/office/powerpoint/2010/main" val="3740285038"/>
      </p:ext>
    </p:extLst>
  </p:cSld>
  <p:clrMapOvr>
    <a:masterClrMapping/>
  </p:clrMapOvr>
  <p:transition spd="slow">
    <p:cove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D44715-F701-4FC8-B445-47E6ABE80BFE}" type="slidenum">
              <a:rPr lang="en-US"/>
              <a:pPr>
                <a:defRPr/>
              </a:pPr>
              <a:t>‹#›</a:t>
            </a:fld>
            <a:endParaRPr lang="en-US"/>
          </a:p>
        </p:txBody>
      </p:sp>
    </p:spTree>
    <p:extLst>
      <p:ext uri="{BB962C8B-B14F-4D97-AF65-F5344CB8AC3E}">
        <p14:creationId xmlns:p14="http://schemas.microsoft.com/office/powerpoint/2010/main" val="2558548988"/>
      </p:ext>
    </p:extLst>
  </p:cSld>
  <p:clrMapOvr>
    <a:masterClrMapping/>
  </p:clrMapOvr>
  <p:transition spd="slow">
    <p:cove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DF208D-B130-4734-A351-F14022426D0E}" type="slidenum">
              <a:rPr lang="en-US"/>
              <a:pPr>
                <a:defRPr/>
              </a:pPr>
              <a:t>‹#›</a:t>
            </a:fld>
            <a:endParaRPr lang="en-US"/>
          </a:p>
        </p:txBody>
      </p:sp>
    </p:spTree>
    <p:extLst>
      <p:ext uri="{BB962C8B-B14F-4D97-AF65-F5344CB8AC3E}">
        <p14:creationId xmlns:p14="http://schemas.microsoft.com/office/powerpoint/2010/main" val="975864576"/>
      </p:ext>
    </p:extLst>
  </p:cSld>
  <p:clrMapOvr>
    <a:masterClrMapping/>
  </p:clrMapOvr>
  <p:transition spd="slow">
    <p:cov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3"/>
            <a:ext cx="4037012"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7013" cy="4116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1F0E0C-1F58-4AFF-BE2E-671D50C3EDBD}" type="slidenum">
              <a:rPr lang="en-US"/>
              <a:pPr>
                <a:defRPr/>
              </a:pPr>
              <a:t>‹#›</a:t>
            </a:fld>
            <a:endParaRPr lang="en-US"/>
          </a:p>
        </p:txBody>
      </p:sp>
    </p:spTree>
    <p:extLst>
      <p:ext uri="{BB962C8B-B14F-4D97-AF65-F5344CB8AC3E}">
        <p14:creationId xmlns:p14="http://schemas.microsoft.com/office/powerpoint/2010/main" val="1333024265"/>
      </p:ext>
    </p:extLst>
  </p:cSld>
  <p:clrMapOvr>
    <a:masterClrMapping/>
  </p:clrMapOvr>
  <p:transition spd="slow">
    <p:cove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A1B665-9C57-4066-8A45-4A543C737C6C}" type="slidenum">
              <a:rPr lang="en-US"/>
              <a:pPr>
                <a:defRPr/>
              </a:pPr>
              <a:t>‹#›</a:t>
            </a:fld>
            <a:endParaRPr lang="en-US"/>
          </a:p>
        </p:txBody>
      </p:sp>
    </p:spTree>
    <p:extLst>
      <p:ext uri="{BB962C8B-B14F-4D97-AF65-F5344CB8AC3E}">
        <p14:creationId xmlns:p14="http://schemas.microsoft.com/office/powerpoint/2010/main" val="461793717"/>
      </p:ext>
    </p:extLst>
  </p:cSld>
  <p:clrMapOvr>
    <a:masterClrMapping/>
  </p:clrMapOvr>
  <p:transition spd="slow">
    <p:cove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8036A6-ACD2-4345-83AD-78EB728DA58E}" type="slidenum">
              <a:rPr lang="en-US"/>
              <a:pPr>
                <a:defRPr/>
              </a:pPr>
              <a:t>‹#›</a:t>
            </a:fld>
            <a:endParaRPr lang="en-US"/>
          </a:p>
        </p:txBody>
      </p:sp>
    </p:spTree>
    <p:extLst>
      <p:ext uri="{BB962C8B-B14F-4D97-AF65-F5344CB8AC3E}">
        <p14:creationId xmlns:p14="http://schemas.microsoft.com/office/powerpoint/2010/main" val="2502806459"/>
      </p:ext>
    </p:extLst>
  </p:cSld>
  <p:clrMapOvr>
    <a:masterClrMapping/>
  </p:clrMapOvr>
  <p:transition spd="slow">
    <p:cove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EC6303-D7D9-4C14-BC15-388B4E4263A2}" type="slidenum">
              <a:rPr lang="en-US"/>
              <a:pPr>
                <a:defRPr/>
              </a:pPr>
              <a:t>‹#›</a:t>
            </a:fld>
            <a:endParaRPr lang="en-US"/>
          </a:p>
        </p:txBody>
      </p:sp>
    </p:spTree>
    <p:extLst>
      <p:ext uri="{BB962C8B-B14F-4D97-AF65-F5344CB8AC3E}">
        <p14:creationId xmlns:p14="http://schemas.microsoft.com/office/powerpoint/2010/main" val="134348407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3EDBB-C6DA-40D6-9AAC-B5AA33F10BEB}"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0E177-850C-4E15-B887-1842CF86F078}" type="slidenum">
              <a:rPr lang="en-US" smtClean="0"/>
              <a:t>‹#›</a:t>
            </a:fld>
            <a:endParaRPr lang="en-US"/>
          </a:p>
        </p:txBody>
      </p:sp>
    </p:spTree>
    <p:extLst>
      <p:ext uri="{BB962C8B-B14F-4D97-AF65-F5344CB8AC3E}">
        <p14:creationId xmlns:p14="http://schemas.microsoft.com/office/powerpoint/2010/main" val="2782328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D9D6E8-0FBE-4067-AE95-F5FCA4392B32}" type="slidenum">
              <a:rPr lang="en-US"/>
              <a:pPr>
                <a:defRPr/>
              </a:pPr>
              <a:t>‹#›</a:t>
            </a:fld>
            <a:endParaRPr lang="en-US"/>
          </a:p>
        </p:txBody>
      </p:sp>
    </p:spTree>
    <p:extLst>
      <p:ext uri="{BB962C8B-B14F-4D97-AF65-F5344CB8AC3E}">
        <p14:creationId xmlns:p14="http://schemas.microsoft.com/office/powerpoint/2010/main" val="1970982232"/>
      </p:ext>
    </p:extLst>
  </p:cSld>
  <p:clrMapOvr>
    <a:masterClrMapping/>
  </p:clrMapOvr>
  <p:transition spd="slow">
    <p:cov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27447B-7C57-4726-B10B-518BBD0298B2}" type="slidenum">
              <a:rPr lang="en-US"/>
              <a:pPr>
                <a:defRPr/>
              </a:pPr>
              <a:t>‹#›</a:t>
            </a:fld>
            <a:endParaRPr lang="en-US"/>
          </a:p>
        </p:txBody>
      </p:sp>
    </p:spTree>
    <p:extLst>
      <p:ext uri="{BB962C8B-B14F-4D97-AF65-F5344CB8AC3E}">
        <p14:creationId xmlns:p14="http://schemas.microsoft.com/office/powerpoint/2010/main" val="1251196830"/>
      </p:ext>
    </p:extLst>
  </p:cSld>
  <p:clrMapOvr>
    <a:masterClrMapping/>
  </p:clrMapOvr>
  <p:transition spd="slow">
    <p:cov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F0649-1422-4AA5-88E9-5DC9B5BB3CFF}" type="slidenum">
              <a:rPr lang="en-US"/>
              <a:pPr>
                <a:defRPr/>
              </a:pPr>
              <a:t>‹#›</a:t>
            </a:fld>
            <a:endParaRPr lang="en-US"/>
          </a:p>
        </p:txBody>
      </p:sp>
    </p:spTree>
    <p:extLst>
      <p:ext uri="{BB962C8B-B14F-4D97-AF65-F5344CB8AC3E}">
        <p14:creationId xmlns:p14="http://schemas.microsoft.com/office/powerpoint/2010/main" val="1555525092"/>
      </p:ext>
    </p:extLst>
  </p:cSld>
  <p:clrMapOvr>
    <a:masterClrMapping/>
  </p:clrMapOvr>
  <p:transition spd="slow">
    <p:cov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810B7C-1C6B-42E1-A608-D4B734DB4B6A}" type="slidenum">
              <a:rPr lang="en-US"/>
              <a:pPr>
                <a:defRPr/>
              </a:pPr>
              <a:t>‹#›</a:t>
            </a:fld>
            <a:endParaRPr lang="en-US"/>
          </a:p>
        </p:txBody>
      </p:sp>
    </p:spTree>
    <p:extLst>
      <p:ext uri="{BB962C8B-B14F-4D97-AF65-F5344CB8AC3E}">
        <p14:creationId xmlns:p14="http://schemas.microsoft.com/office/powerpoint/2010/main" val="3705930938"/>
      </p:ext>
    </p:extLst>
  </p:cSld>
  <p:clrMapOvr>
    <a:masterClrMapping/>
  </p:clrMapOvr>
  <p:transition spd="slow">
    <p:cove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8788" y="1827213"/>
            <a:ext cx="8226425" cy="4116387"/>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32D786-2BD5-481F-A00A-FF8FA6E99C3E}" type="slidenum">
              <a:rPr lang="en-US"/>
              <a:pPr>
                <a:defRPr/>
              </a:pPr>
              <a:t>‹#›</a:t>
            </a:fld>
            <a:endParaRPr lang="en-US"/>
          </a:p>
        </p:txBody>
      </p:sp>
    </p:spTree>
    <p:extLst>
      <p:ext uri="{BB962C8B-B14F-4D97-AF65-F5344CB8AC3E}">
        <p14:creationId xmlns:p14="http://schemas.microsoft.com/office/powerpoint/2010/main" val="1482070693"/>
      </p:ext>
    </p:extLst>
  </p:cSld>
  <p:clrMapOvr>
    <a:masterClrMapping/>
  </p:clrMapOvr>
  <p:transition spd="slow">
    <p:cove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12125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7030A0"/>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04966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55115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FDC93C4-7734-4FB5-82B3-3525EB726F30}"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82883971"/>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FDC93C4-7734-4FB5-82B3-3525EB726F30}" type="datetimeFigureOut">
              <a:rPr lang="en-US" smtClean="0"/>
              <a:pPr/>
              <a:t>10/28/2015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612E503-B17D-44F3-9067-CD173DB01459}" type="slidenum">
              <a:rPr lang="en-US" smtClean="0">
                <a:solidFill>
                  <a:srgbClr val="8D89A4">
                    <a:shade val="75000"/>
                  </a:srgbClr>
                </a:solidFill>
              </a:rPr>
              <a:pPr/>
              <a:t>‹#›</a:t>
            </a:fld>
            <a:endParaRPr lang="en-US">
              <a:solidFill>
                <a:srgbClr val="8D89A4">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3461893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7.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7.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8.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8.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7.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7.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3EDBB-C6DA-40D6-9AAC-B5AA33F10BEB}" type="datetimeFigureOut">
              <a:rPr lang="en-US" smtClean="0"/>
              <a:t>10/28/2015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0E177-850C-4E15-B887-1842CF86F078}" type="slidenum">
              <a:rPr lang="en-US" smtClean="0"/>
              <a:t>‹#›</a:t>
            </a:fld>
            <a:endParaRPr lang="en-US"/>
          </a:p>
        </p:txBody>
      </p:sp>
    </p:spTree>
    <p:extLst>
      <p:ext uri="{BB962C8B-B14F-4D97-AF65-F5344CB8AC3E}">
        <p14:creationId xmlns:p14="http://schemas.microsoft.com/office/powerpoint/2010/main" val="2819291757"/>
      </p:ext>
    </p:extLst>
  </p:cSld>
  <p:clrMap bg1="lt1" tx1="dk1" bg2="lt2" tx2="dk2" accent1="accent1" accent2="accent2" accent3="accent3" accent4="accent4" accent5="accent5" accent6="accent6" hlink="hlink" folHlink="folHlink"/>
  <p:sldLayoutIdLst>
    <p:sldLayoutId id="2147497398" r:id="rId1"/>
    <p:sldLayoutId id="2147497399" r:id="rId2"/>
    <p:sldLayoutId id="2147497400" r:id="rId3"/>
    <p:sldLayoutId id="2147497401" r:id="rId4"/>
    <p:sldLayoutId id="2147497402" r:id="rId5"/>
    <p:sldLayoutId id="2147497403" r:id="rId6"/>
    <p:sldLayoutId id="2147497404" r:id="rId7"/>
    <p:sldLayoutId id="2147497405" r:id="rId8"/>
    <p:sldLayoutId id="2147497406" r:id="rId9"/>
    <p:sldLayoutId id="2147497407" r:id="rId10"/>
    <p:sldLayoutId id="21474974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auto">
              <a:spcBef>
                <a:spcPts val="0"/>
              </a:spcBef>
              <a:spcAft>
                <a:spcPts val="0"/>
              </a:spcAft>
            </a:pPr>
            <a:fld id="{3FDC93C4-7734-4FB5-82B3-3525EB726F30}" type="datetimeFigureOut">
              <a:rPr lang="en-US" smtClean="0">
                <a:latin typeface="Georgia"/>
              </a:rPr>
              <a:pPr fontAlgn="auto">
                <a:spcBef>
                  <a:spcPts val="0"/>
                </a:spcBef>
                <a:spcAft>
                  <a:spcPts val="0"/>
                </a:spcAft>
              </a:pPr>
              <a:t>10/28/2015</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auto">
              <a:spcBef>
                <a:spcPts val="0"/>
              </a:spcBef>
              <a:spcAft>
                <a:spcPts val="0"/>
              </a:spcAft>
            </a:pPr>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auto">
              <a:spcBef>
                <a:spcPts val="0"/>
              </a:spcBef>
              <a:spcAft>
                <a:spcPts val="0"/>
              </a:spcAft>
            </a:pPr>
            <a:fld id="{5612E503-B17D-44F3-9067-CD173DB01459}" type="slidenum">
              <a:rPr lang="en-US" smtClean="0">
                <a:solidFill>
                  <a:srgbClr val="8D89A4">
                    <a:shade val="75000"/>
                  </a:srgbClr>
                </a:solidFill>
                <a:latin typeface="Georgia"/>
              </a:rPr>
              <a:pPr fontAlgn="auto">
                <a:spcBef>
                  <a:spcPts val="0"/>
                </a:spcBef>
                <a:spcAft>
                  <a:spcPts val="0"/>
                </a:spcAft>
              </a:pPr>
              <a:t>‹#›</a:t>
            </a:fld>
            <a:endParaRPr lang="en-US">
              <a:solidFill>
                <a:srgbClr val="8D89A4">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769943151"/>
      </p:ext>
    </p:extLst>
  </p:cSld>
  <p:clrMap bg1="lt1" tx1="dk1" bg2="lt2" tx2="dk2" accent1="accent1" accent2="accent2" accent3="accent3" accent4="accent4" accent5="accent5" accent6="accent6" hlink="hlink" folHlink="folHlink"/>
  <p:sldLayoutIdLst>
    <p:sldLayoutId id="2147497386" r:id="rId1"/>
    <p:sldLayoutId id="2147497387" r:id="rId2"/>
    <p:sldLayoutId id="2147497388" r:id="rId3"/>
    <p:sldLayoutId id="2147497389" r:id="rId4"/>
    <p:sldLayoutId id="2147497390" r:id="rId5"/>
    <p:sldLayoutId id="2147497391" r:id="rId6"/>
    <p:sldLayoutId id="2147497392" r:id="rId7"/>
    <p:sldLayoutId id="2147497393" r:id="rId8"/>
    <p:sldLayoutId id="2147497394" r:id="rId9"/>
    <p:sldLayoutId id="2147497395" r:id="rId10"/>
    <p:sldLayoutId id="2147497396"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1378" name="Picture 19" descr="rt_bottom_gold"/>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675313" y="4138613"/>
            <a:ext cx="3468687" cy="2719387"/>
          </a:xfrm>
          <a:prstGeom prst="rect">
            <a:avLst/>
          </a:prstGeom>
          <a:noFill/>
          <a:ln w="9525">
            <a:noFill/>
            <a:miter lim="800000"/>
            <a:headEnd/>
            <a:tailEnd/>
          </a:ln>
        </p:spPr>
      </p:pic>
      <p:sp>
        <p:nvSpPr>
          <p:cNvPr id="101379"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80" name="Rectangle 3"/>
          <p:cNvSpPr>
            <a:spLocks noGrp="1" noChangeArrowheads="1"/>
          </p:cNvSpPr>
          <p:nvPr>
            <p:ph type="body" idx="1"/>
          </p:nvPr>
        </p:nvSpPr>
        <p:spPr bwMode="auto">
          <a:xfrm>
            <a:off x="458788" y="1827213"/>
            <a:ext cx="8226425" cy="4116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2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222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222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EFC8273-13CC-4E0C-8997-2A77B73E2A89}" type="slidenum">
              <a:rPr lang="en-US"/>
              <a:pPr>
                <a:defRPr/>
              </a:pPr>
              <a:t>‹#›</a:t>
            </a:fld>
            <a:endParaRPr lang="en-US" dirty="0"/>
          </a:p>
        </p:txBody>
      </p:sp>
      <p:sp>
        <p:nvSpPr>
          <p:cNvPr id="202766" name="Rectangle 14"/>
          <p:cNvSpPr>
            <a:spLocks noChangeArrowheads="1"/>
          </p:cNvSpPr>
          <p:nvPr/>
        </p:nvSpPr>
        <p:spPr bwMode="auto">
          <a:xfrm>
            <a:off x="0" y="6096000"/>
            <a:ext cx="9144000" cy="533400"/>
          </a:xfrm>
          <a:prstGeom prst="rect">
            <a:avLst/>
          </a:prstGeom>
          <a:noFill/>
          <a:ln w="9525">
            <a:noFill/>
            <a:miter lim="800000"/>
            <a:headEnd/>
            <a:tailEnd/>
          </a:ln>
          <a:effectLst/>
        </p:spPr>
        <p:txBody>
          <a:bodyPr wrap="none" anchor="ctr"/>
          <a:lstStyle/>
          <a:p>
            <a:pPr indent="228600">
              <a:defRPr/>
            </a:pPr>
            <a:r>
              <a:rPr lang="en-US" sz="1600" i="1" dirty="0" smtClean="0">
                <a:solidFill>
                  <a:srgbClr val="000000"/>
                </a:solidFill>
                <a:latin typeface="Times New Roman" pitchFamily="18" charset="0"/>
              </a:rPr>
              <a:t>“</a:t>
            </a:r>
            <a:r>
              <a:rPr lang="en-US" sz="1600" i="1" dirty="0" smtClean="0">
                <a:solidFill>
                  <a:prstClr val="black"/>
                </a:solidFill>
                <a:latin typeface="Times New Roman" pitchFamily="18" charset="0"/>
                <a:cs typeface="Times New Roman" pitchFamily="18" charset="0"/>
              </a:rPr>
              <a:t>Over 2 billion people in the world are overweight</a:t>
            </a:r>
            <a:r>
              <a:rPr lang="en-US" sz="1600" i="1" dirty="0" smtClean="0">
                <a:solidFill>
                  <a:srgbClr val="000000"/>
                </a:solidFill>
                <a:latin typeface="Times New Roman" pitchFamily="18" charset="0"/>
              </a:rPr>
              <a:t>”</a:t>
            </a:r>
            <a:endParaRPr lang="en-US" sz="1600" i="1" dirty="0">
              <a:solidFill>
                <a:srgbClr val="000000"/>
              </a:solidFill>
              <a:latin typeface="Times New Roman" pitchFamily="18" charset="0"/>
            </a:endParaRPr>
          </a:p>
        </p:txBody>
      </p:sp>
      <p:pic>
        <p:nvPicPr>
          <p:cNvPr id="101385" name="Picture 17" descr="unc_blk"/>
          <p:cNvPicPr>
            <a:picLocks noChangeAspect="1" noChangeArrowheads="1"/>
          </p:cNvPicPr>
          <p:nvPr/>
        </p:nvPicPr>
        <p:blipFill>
          <a:blip r:embed="rId15" cstate="print"/>
          <a:srcRect/>
          <a:stretch>
            <a:fillRect/>
          </a:stretch>
        </p:blipFill>
        <p:spPr bwMode="auto">
          <a:xfrm>
            <a:off x="7010400" y="6049963"/>
            <a:ext cx="1828800" cy="503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6322" r:id="rId1"/>
    <p:sldLayoutId id="2147496323" r:id="rId2"/>
    <p:sldLayoutId id="2147496324" r:id="rId3"/>
    <p:sldLayoutId id="2147496325" r:id="rId4"/>
    <p:sldLayoutId id="2147496326" r:id="rId5"/>
    <p:sldLayoutId id="2147496327" r:id="rId6"/>
    <p:sldLayoutId id="2147496328" r:id="rId7"/>
    <p:sldLayoutId id="2147496329" r:id="rId8"/>
    <p:sldLayoutId id="2147496330" r:id="rId9"/>
    <p:sldLayoutId id="2147496331" r:id="rId10"/>
    <p:sldLayoutId id="2147496332" r:id="rId11"/>
    <p:sldLayoutId id="2147496333" r:id="rId12"/>
  </p:sldLayoutIdLst>
  <p:transition spd="slow">
    <p:cover/>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accent1"/>
        </a:buClr>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20000"/>
        </a:spcAft>
        <a:buClr>
          <a:schemeClr val="accent1"/>
        </a:buClr>
        <a:buChar char="•"/>
        <a:defRPr sz="2200">
          <a:solidFill>
            <a:schemeClr val="tx1"/>
          </a:solidFill>
          <a:latin typeface="+mn-lt"/>
        </a:defRPr>
      </a:lvl3pPr>
      <a:lvl4pPr marL="1600200" indent="-228600" algn="l" rtl="0" eaLnBrk="0" fontAlgn="base" hangingPunct="0">
        <a:spcBef>
          <a:spcPct val="20000"/>
        </a:spcBef>
        <a:spcAft>
          <a:spcPct val="20000"/>
        </a:spcAft>
        <a:buClr>
          <a:schemeClr val="accent1"/>
        </a:buClr>
        <a:buChar char="–"/>
        <a:defRPr sz="2200">
          <a:solidFill>
            <a:schemeClr val="tx1"/>
          </a:solidFill>
          <a:latin typeface="+mn-lt"/>
        </a:defRPr>
      </a:lvl4pPr>
      <a:lvl5pPr marL="2057400" indent="-228600" algn="l" rtl="0" eaLnBrk="0" fontAlgn="base" hangingPunct="0">
        <a:spcBef>
          <a:spcPct val="20000"/>
        </a:spcBef>
        <a:spcAft>
          <a:spcPct val="20000"/>
        </a:spcAft>
        <a:buClr>
          <a:schemeClr val="accent1"/>
        </a:buClr>
        <a:buChar char="»"/>
        <a:defRPr sz="2200">
          <a:solidFill>
            <a:schemeClr val="tx1"/>
          </a:solidFill>
          <a:latin typeface="+mn-lt"/>
        </a:defRPr>
      </a:lvl5pPr>
      <a:lvl6pPr marL="2514600" indent="-228600" algn="l" rtl="0" eaLnBrk="0" fontAlgn="base" hangingPunct="0">
        <a:spcBef>
          <a:spcPct val="20000"/>
        </a:spcBef>
        <a:spcAft>
          <a:spcPct val="20000"/>
        </a:spcAft>
        <a:buClr>
          <a:schemeClr val="accent1"/>
        </a:buClr>
        <a:buChar char="»"/>
        <a:defRPr sz="2200">
          <a:solidFill>
            <a:schemeClr val="tx1"/>
          </a:solidFill>
          <a:latin typeface="+mn-lt"/>
        </a:defRPr>
      </a:lvl6pPr>
      <a:lvl7pPr marL="2971800" indent="-228600" algn="l" rtl="0" eaLnBrk="0" fontAlgn="base" hangingPunct="0">
        <a:spcBef>
          <a:spcPct val="20000"/>
        </a:spcBef>
        <a:spcAft>
          <a:spcPct val="20000"/>
        </a:spcAft>
        <a:buClr>
          <a:schemeClr val="accent1"/>
        </a:buClr>
        <a:buChar char="»"/>
        <a:defRPr sz="2200">
          <a:solidFill>
            <a:schemeClr val="tx1"/>
          </a:solidFill>
          <a:latin typeface="+mn-lt"/>
        </a:defRPr>
      </a:lvl7pPr>
      <a:lvl8pPr marL="3429000" indent="-228600" algn="l" rtl="0" eaLnBrk="0" fontAlgn="base" hangingPunct="0">
        <a:spcBef>
          <a:spcPct val="20000"/>
        </a:spcBef>
        <a:spcAft>
          <a:spcPct val="20000"/>
        </a:spcAft>
        <a:buClr>
          <a:schemeClr val="accent1"/>
        </a:buClr>
        <a:buChar char="»"/>
        <a:defRPr sz="2200">
          <a:solidFill>
            <a:schemeClr val="tx1"/>
          </a:solidFill>
          <a:latin typeface="+mn-lt"/>
        </a:defRPr>
      </a:lvl8pPr>
      <a:lvl9pPr marL="3886200" indent="-228600" algn="l" rtl="0" eaLnBrk="0" fontAlgn="base" hangingPunct="0">
        <a:spcBef>
          <a:spcPct val="20000"/>
        </a:spcBef>
        <a:spcAft>
          <a:spcPct val="20000"/>
        </a:spcAft>
        <a:buClr>
          <a:schemeClr val="accent1"/>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9" descr="rt_bottom_gold"/>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5675313" y="4138613"/>
            <a:ext cx="3468687" cy="2719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6346" r:id="rId1"/>
    <p:sldLayoutId id="2147496347" r:id="rId2"/>
    <p:sldLayoutId id="2147496348" r:id="rId3"/>
    <p:sldLayoutId id="2147496349" r:id="rId4"/>
    <p:sldLayoutId id="2147496350" r:id="rId5"/>
    <p:sldLayoutId id="2147496351" r:id="rId6"/>
    <p:sldLayoutId id="2147496352" r:id="rId7"/>
    <p:sldLayoutId id="2147496353" r:id="rId8"/>
    <p:sldLayoutId id="2147496354" r:id="rId9"/>
    <p:sldLayoutId id="2147496355" r:id="rId10"/>
    <p:sldLayoutId id="2147496356" r:id="rId11"/>
  </p:sldLayoutIdLst>
  <p:transition spd="slow">
    <p:cover/>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accent1"/>
        </a:buClr>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20000"/>
        </a:spcAft>
        <a:buClr>
          <a:schemeClr val="accent1"/>
        </a:buClr>
        <a:buChar char="•"/>
        <a:defRPr sz="2200">
          <a:solidFill>
            <a:schemeClr val="tx1"/>
          </a:solidFill>
          <a:latin typeface="+mn-lt"/>
        </a:defRPr>
      </a:lvl3pPr>
      <a:lvl4pPr marL="1600200" indent="-228600" algn="l" rtl="0" eaLnBrk="0" fontAlgn="base" hangingPunct="0">
        <a:spcBef>
          <a:spcPct val="20000"/>
        </a:spcBef>
        <a:spcAft>
          <a:spcPct val="20000"/>
        </a:spcAft>
        <a:buClr>
          <a:schemeClr val="accent1"/>
        </a:buClr>
        <a:buChar char="–"/>
        <a:defRPr sz="2200">
          <a:solidFill>
            <a:schemeClr val="tx1"/>
          </a:solidFill>
          <a:latin typeface="+mn-lt"/>
        </a:defRPr>
      </a:lvl4pPr>
      <a:lvl5pPr marL="2057400" indent="-228600" algn="l" rtl="0" eaLnBrk="0" fontAlgn="base" hangingPunct="0">
        <a:spcBef>
          <a:spcPct val="20000"/>
        </a:spcBef>
        <a:spcAft>
          <a:spcPct val="20000"/>
        </a:spcAft>
        <a:buClr>
          <a:schemeClr val="accent1"/>
        </a:buClr>
        <a:buChar char="»"/>
        <a:defRPr sz="2200">
          <a:solidFill>
            <a:schemeClr val="tx1"/>
          </a:solidFill>
          <a:latin typeface="+mn-lt"/>
        </a:defRPr>
      </a:lvl5pPr>
      <a:lvl6pPr marL="2514600" indent="-228600" algn="l" rtl="0" eaLnBrk="0" fontAlgn="base" hangingPunct="0">
        <a:spcBef>
          <a:spcPct val="20000"/>
        </a:spcBef>
        <a:spcAft>
          <a:spcPct val="20000"/>
        </a:spcAft>
        <a:buClr>
          <a:schemeClr val="accent1"/>
        </a:buClr>
        <a:buChar char="»"/>
        <a:defRPr sz="2200">
          <a:solidFill>
            <a:schemeClr val="tx1"/>
          </a:solidFill>
          <a:latin typeface="+mn-lt"/>
        </a:defRPr>
      </a:lvl6pPr>
      <a:lvl7pPr marL="2971800" indent="-228600" algn="l" rtl="0" eaLnBrk="0" fontAlgn="base" hangingPunct="0">
        <a:spcBef>
          <a:spcPct val="20000"/>
        </a:spcBef>
        <a:spcAft>
          <a:spcPct val="20000"/>
        </a:spcAft>
        <a:buClr>
          <a:schemeClr val="accent1"/>
        </a:buClr>
        <a:buChar char="»"/>
        <a:defRPr sz="2200">
          <a:solidFill>
            <a:schemeClr val="tx1"/>
          </a:solidFill>
          <a:latin typeface="+mn-lt"/>
        </a:defRPr>
      </a:lvl7pPr>
      <a:lvl8pPr marL="3429000" indent="-228600" algn="l" rtl="0" eaLnBrk="0" fontAlgn="base" hangingPunct="0">
        <a:spcBef>
          <a:spcPct val="20000"/>
        </a:spcBef>
        <a:spcAft>
          <a:spcPct val="20000"/>
        </a:spcAft>
        <a:buClr>
          <a:schemeClr val="accent1"/>
        </a:buClr>
        <a:buChar char="»"/>
        <a:defRPr sz="2200">
          <a:solidFill>
            <a:schemeClr val="tx1"/>
          </a:solidFill>
          <a:latin typeface="+mn-lt"/>
        </a:defRPr>
      </a:lvl8pPr>
      <a:lvl9pPr marL="3886200" indent="-228600" algn="l" rtl="0" eaLnBrk="0" fontAlgn="base" hangingPunct="0">
        <a:spcBef>
          <a:spcPct val="20000"/>
        </a:spcBef>
        <a:spcAft>
          <a:spcPct val="20000"/>
        </a:spcAft>
        <a:buClr>
          <a:schemeClr val="accent1"/>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1378" name="Picture 19" descr="rt_bottom_gold"/>
          <p:cNvPicPr>
            <a:picLocks noChangeAspect="1" noChangeArrowheads="1"/>
          </p:cNvPicPr>
          <p:nvPr/>
        </p:nvPicPr>
        <p:blipFill>
          <a:blip r:embed="rId14" cstate="print"/>
          <a:srcRect/>
          <a:stretch>
            <a:fillRect/>
          </a:stretch>
        </p:blipFill>
        <p:spPr bwMode="auto">
          <a:xfrm>
            <a:off x="5675313" y="4138613"/>
            <a:ext cx="3468687" cy="2719387"/>
          </a:xfrm>
          <a:prstGeom prst="rect">
            <a:avLst/>
          </a:prstGeom>
          <a:noFill/>
          <a:ln w="9525">
            <a:noFill/>
            <a:miter lim="800000"/>
            <a:headEnd/>
            <a:tailEnd/>
          </a:ln>
        </p:spPr>
      </p:pic>
      <p:sp>
        <p:nvSpPr>
          <p:cNvPr id="101379"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80" name="Rectangle 3"/>
          <p:cNvSpPr>
            <a:spLocks noGrp="1" noChangeArrowheads="1"/>
          </p:cNvSpPr>
          <p:nvPr>
            <p:ph type="body" idx="1"/>
          </p:nvPr>
        </p:nvSpPr>
        <p:spPr bwMode="auto">
          <a:xfrm>
            <a:off x="458788" y="1827213"/>
            <a:ext cx="8226425" cy="4116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2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solidFill>
                <a:srgbClr val="000000"/>
              </a:solidFill>
              <a:latin typeface="Arial"/>
            </a:endParaRPr>
          </a:p>
        </p:txBody>
      </p:sp>
      <p:sp>
        <p:nvSpPr>
          <p:cNvPr id="222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latin typeface="Arial"/>
            </a:endParaRPr>
          </a:p>
        </p:txBody>
      </p:sp>
      <p:sp>
        <p:nvSpPr>
          <p:cNvPr id="222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EFC8273-13CC-4E0C-8997-2A77B73E2A89}" type="slidenum">
              <a:rPr lang="en-US">
                <a:solidFill>
                  <a:srgbClr val="000000"/>
                </a:solidFill>
                <a:latin typeface="Arial"/>
              </a:rPr>
              <a:pPr>
                <a:defRPr/>
              </a:pPr>
              <a:t>‹#›</a:t>
            </a:fld>
            <a:endParaRPr lang="en-US" dirty="0">
              <a:solidFill>
                <a:srgbClr val="000000"/>
              </a:solidFill>
              <a:latin typeface="Arial"/>
            </a:endParaRPr>
          </a:p>
        </p:txBody>
      </p:sp>
      <p:sp>
        <p:nvSpPr>
          <p:cNvPr id="202766" name="Rectangle 14"/>
          <p:cNvSpPr>
            <a:spLocks noChangeArrowheads="1"/>
          </p:cNvSpPr>
          <p:nvPr/>
        </p:nvSpPr>
        <p:spPr bwMode="auto">
          <a:xfrm>
            <a:off x="0" y="6096000"/>
            <a:ext cx="9144000" cy="533400"/>
          </a:xfrm>
          <a:prstGeom prst="rect">
            <a:avLst/>
          </a:prstGeom>
          <a:noFill/>
          <a:ln w="9525">
            <a:noFill/>
            <a:miter lim="800000"/>
            <a:headEnd/>
            <a:tailEnd/>
          </a:ln>
          <a:effectLst/>
        </p:spPr>
        <p:txBody>
          <a:bodyPr wrap="none" anchor="ctr"/>
          <a:lstStyle/>
          <a:p>
            <a:pPr indent="228600">
              <a:defRPr/>
            </a:pPr>
            <a:r>
              <a:rPr lang="en-US" sz="1600" i="1" dirty="0" smtClean="0">
                <a:solidFill>
                  <a:srgbClr val="000000"/>
                </a:solidFill>
                <a:latin typeface="Times New Roman" pitchFamily="18" charset="0"/>
              </a:rPr>
              <a:t>“close to 2 billion people overweight”</a:t>
            </a:r>
            <a:endParaRPr lang="en-US" sz="1600" i="1" dirty="0">
              <a:solidFill>
                <a:srgbClr val="000000"/>
              </a:solidFill>
              <a:latin typeface="Times New Roman" pitchFamily="18" charset="0"/>
            </a:endParaRPr>
          </a:p>
        </p:txBody>
      </p:sp>
      <p:pic>
        <p:nvPicPr>
          <p:cNvPr id="101385" name="Picture 17" descr="unc_blk"/>
          <p:cNvPicPr>
            <a:picLocks noChangeAspect="1" noChangeArrowheads="1"/>
          </p:cNvPicPr>
          <p:nvPr/>
        </p:nvPicPr>
        <p:blipFill>
          <a:blip r:embed="rId15" cstate="print"/>
          <a:srcRect/>
          <a:stretch>
            <a:fillRect/>
          </a:stretch>
        </p:blipFill>
        <p:spPr bwMode="auto">
          <a:xfrm>
            <a:off x="7010400" y="6049963"/>
            <a:ext cx="1828800" cy="503237"/>
          </a:xfrm>
          <a:prstGeom prst="rect">
            <a:avLst/>
          </a:prstGeom>
          <a:noFill/>
          <a:ln w="9525">
            <a:noFill/>
            <a:miter lim="800000"/>
            <a:headEnd/>
            <a:tailEnd/>
          </a:ln>
        </p:spPr>
      </p:pic>
    </p:spTree>
    <p:extLst>
      <p:ext uri="{BB962C8B-B14F-4D97-AF65-F5344CB8AC3E}">
        <p14:creationId xmlns:p14="http://schemas.microsoft.com/office/powerpoint/2010/main" val="708629459"/>
      </p:ext>
    </p:extLst>
  </p:cSld>
  <p:clrMap bg1="lt1" tx1="dk1" bg2="lt2" tx2="dk2" accent1="accent1" accent2="accent2" accent3="accent3" accent4="accent4" accent5="accent5" accent6="accent6" hlink="hlink" folHlink="folHlink"/>
  <p:sldLayoutIdLst>
    <p:sldLayoutId id="2147497309" r:id="rId1"/>
    <p:sldLayoutId id="2147497310" r:id="rId2"/>
    <p:sldLayoutId id="2147497311" r:id="rId3"/>
    <p:sldLayoutId id="2147497312" r:id="rId4"/>
    <p:sldLayoutId id="2147497313" r:id="rId5"/>
    <p:sldLayoutId id="2147497314" r:id="rId6"/>
    <p:sldLayoutId id="2147497315" r:id="rId7"/>
    <p:sldLayoutId id="2147497316" r:id="rId8"/>
    <p:sldLayoutId id="2147497317" r:id="rId9"/>
    <p:sldLayoutId id="2147497318" r:id="rId10"/>
    <p:sldLayoutId id="2147497319" r:id="rId11"/>
    <p:sldLayoutId id="2147497320" r:id="rId12"/>
  </p:sldLayoutIdLst>
  <p:transition spd="slow">
    <p:cover/>
  </p:transition>
  <p:timing>
    <p:tnLst>
      <p:par>
        <p:cTn id="1" dur="indefinite" restart="never" nodeType="tmRoot"/>
      </p:par>
    </p:tnLst>
  </p:timing>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accent1"/>
        </a:buClr>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20000"/>
        </a:spcAft>
        <a:buClr>
          <a:schemeClr val="accent1"/>
        </a:buClr>
        <a:buChar char="•"/>
        <a:defRPr sz="2200">
          <a:solidFill>
            <a:schemeClr val="tx1"/>
          </a:solidFill>
          <a:latin typeface="+mn-lt"/>
        </a:defRPr>
      </a:lvl3pPr>
      <a:lvl4pPr marL="1600200" indent="-228600" algn="l" rtl="0" eaLnBrk="0" fontAlgn="base" hangingPunct="0">
        <a:spcBef>
          <a:spcPct val="20000"/>
        </a:spcBef>
        <a:spcAft>
          <a:spcPct val="20000"/>
        </a:spcAft>
        <a:buClr>
          <a:schemeClr val="accent1"/>
        </a:buClr>
        <a:buChar char="–"/>
        <a:defRPr sz="2200">
          <a:solidFill>
            <a:schemeClr val="tx1"/>
          </a:solidFill>
          <a:latin typeface="+mn-lt"/>
        </a:defRPr>
      </a:lvl4pPr>
      <a:lvl5pPr marL="2057400" indent="-228600" algn="l" rtl="0" eaLnBrk="0" fontAlgn="base" hangingPunct="0">
        <a:spcBef>
          <a:spcPct val="20000"/>
        </a:spcBef>
        <a:spcAft>
          <a:spcPct val="20000"/>
        </a:spcAft>
        <a:buClr>
          <a:schemeClr val="accent1"/>
        </a:buClr>
        <a:buChar char="»"/>
        <a:defRPr sz="2200">
          <a:solidFill>
            <a:schemeClr val="tx1"/>
          </a:solidFill>
          <a:latin typeface="+mn-lt"/>
        </a:defRPr>
      </a:lvl5pPr>
      <a:lvl6pPr marL="2514600" indent="-228600" algn="l" rtl="0" eaLnBrk="0" fontAlgn="base" hangingPunct="0">
        <a:spcBef>
          <a:spcPct val="20000"/>
        </a:spcBef>
        <a:spcAft>
          <a:spcPct val="20000"/>
        </a:spcAft>
        <a:buClr>
          <a:schemeClr val="accent1"/>
        </a:buClr>
        <a:buChar char="»"/>
        <a:defRPr sz="2200">
          <a:solidFill>
            <a:schemeClr val="tx1"/>
          </a:solidFill>
          <a:latin typeface="+mn-lt"/>
        </a:defRPr>
      </a:lvl6pPr>
      <a:lvl7pPr marL="2971800" indent="-228600" algn="l" rtl="0" eaLnBrk="0" fontAlgn="base" hangingPunct="0">
        <a:spcBef>
          <a:spcPct val="20000"/>
        </a:spcBef>
        <a:spcAft>
          <a:spcPct val="20000"/>
        </a:spcAft>
        <a:buClr>
          <a:schemeClr val="accent1"/>
        </a:buClr>
        <a:buChar char="»"/>
        <a:defRPr sz="2200">
          <a:solidFill>
            <a:schemeClr val="tx1"/>
          </a:solidFill>
          <a:latin typeface="+mn-lt"/>
        </a:defRPr>
      </a:lvl7pPr>
      <a:lvl8pPr marL="3429000" indent="-228600" algn="l" rtl="0" eaLnBrk="0" fontAlgn="base" hangingPunct="0">
        <a:spcBef>
          <a:spcPct val="20000"/>
        </a:spcBef>
        <a:spcAft>
          <a:spcPct val="20000"/>
        </a:spcAft>
        <a:buClr>
          <a:schemeClr val="accent1"/>
        </a:buClr>
        <a:buChar char="»"/>
        <a:defRPr sz="2200">
          <a:solidFill>
            <a:schemeClr val="tx1"/>
          </a:solidFill>
          <a:latin typeface="+mn-lt"/>
        </a:defRPr>
      </a:lvl8pPr>
      <a:lvl9pPr marL="3886200" indent="-228600" algn="l" rtl="0" eaLnBrk="0" fontAlgn="base" hangingPunct="0">
        <a:spcBef>
          <a:spcPct val="20000"/>
        </a:spcBef>
        <a:spcAft>
          <a:spcPct val="20000"/>
        </a:spcAft>
        <a:buClr>
          <a:schemeClr val="accent1"/>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1378" name="Picture 19" descr="rt_bottom_gold"/>
          <p:cNvPicPr>
            <a:picLocks noChangeAspect="1" noChangeArrowheads="1"/>
          </p:cNvPicPr>
          <p:nvPr/>
        </p:nvPicPr>
        <p:blipFill>
          <a:blip r:embed="rId15" cstate="print"/>
          <a:srcRect/>
          <a:stretch>
            <a:fillRect/>
          </a:stretch>
        </p:blipFill>
        <p:spPr bwMode="auto">
          <a:xfrm>
            <a:off x="5675313" y="4138613"/>
            <a:ext cx="3468687" cy="2719387"/>
          </a:xfrm>
          <a:prstGeom prst="rect">
            <a:avLst/>
          </a:prstGeom>
          <a:noFill/>
          <a:ln w="9525">
            <a:noFill/>
            <a:miter lim="800000"/>
            <a:headEnd/>
            <a:tailEnd/>
          </a:ln>
        </p:spPr>
      </p:pic>
      <p:sp>
        <p:nvSpPr>
          <p:cNvPr id="101379"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80" name="Rectangle 3"/>
          <p:cNvSpPr>
            <a:spLocks noGrp="1" noChangeArrowheads="1"/>
          </p:cNvSpPr>
          <p:nvPr>
            <p:ph type="body" idx="1"/>
          </p:nvPr>
        </p:nvSpPr>
        <p:spPr bwMode="auto">
          <a:xfrm>
            <a:off x="458788" y="1827213"/>
            <a:ext cx="8226425" cy="4116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2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solidFill>
                <a:srgbClr val="000000"/>
              </a:solidFill>
            </a:endParaRPr>
          </a:p>
        </p:txBody>
      </p:sp>
      <p:sp>
        <p:nvSpPr>
          <p:cNvPr id="222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222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EFC8273-13CC-4E0C-8997-2A77B73E2A89}" type="slidenum">
              <a:rPr lang="en-US">
                <a:solidFill>
                  <a:srgbClr val="000000"/>
                </a:solidFill>
              </a:rPr>
              <a:pPr>
                <a:defRPr/>
              </a:pPr>
              <a:t>‹#›</a:t>
            </a:fld>
            <a:endParaRPr lang="en-US" dirty="0">
              <a:solidFill>
                <a:srgbClr val="000000"/>
              </a:solidFill>
            </a:endParaRPr>
          </a:p>
        </p:txBody>
      </p:sp>
      <p:sp>
        <p:nvSpPr>
          <p:cNvPr id="202766" name="Rectangle 14"/>
          <p:cNvSpPr>
            <a:spLocks noChangeArrowheads="1"/>
          </p:cNvSpPr>
          <p:nvPr/>
        </p:nvSpPr>
        <p:spPr bwMode="auto">
          <a:xfrm>
            <a:off x="0" y="6096000"/>
            <a:ext cx="9144000" cy="533400"/>
          </a:xfrm>
          <a:prstGeom prst="rect">
            <a:avLst/>
          </a:prstGeom>
          <a:noFill/>
          <a:ln w="9525">
            <a:noFill/>
            <a:miter lim="800000"/>
            <a:headEnd/>
            <a:tailEnd/>
          </a:ln>
          <a:effectLst/>
        </p:spPr>
        <p:txBody>
          <a:bodyPr wrap="none" anchor="ctr"/>
          <a:lstStyle/>
          <a:p>
            <a:pPr indent="228600">
              <a:defRPr/>
            </a:pPr>
            <a:r>
              <a:rPr lang="en-US" sz="1600" i="1" dirty="0" smtClean="0">
                <a:solidFill>
                  <a:srgbClr val="000000"/>
                </a:solidFill>
                <a:latin typeface="Times New Roman" pitchFamily="18" charset="0"/>
              </a:rPr>
              <a:t>“</a:t>
            </a:r>
            <a:r>
              <a:rPr lang="en-US" sz="1600" i="1" dirty="0" smtClean="0">
                <a:solidFill>
                  <a:prstClr val="black"/>
                </a:solidFill>
                <a:latin typeface="Times New Roman" pitchFamily="18" charset="0"/>
                <a:cs typeface="Times New Roman" pitchFamily="18" charset="0"/>
              </a:rPr>
              <a:t>Over 2 billion people in the world are overweight</a:t>
            </a:r>
            <a:r>
              <a:rPr lang="en-US" sz="1600" i="1" dirty="0" smtClean="0">
                <a:solidFill>
                  <a:srgbClr val="000000"/>
                </a:solidFill>
                <a:latin typeface="Times New Roman" pitchFamily="18" charset="0"/>
              </a:rPr>
              <a:t>”</a:t>
            </a:r>
            <a:endParaRPr lang="en-US" sz="1600" i="1" dirty="0">
              <a:solidFill>
                <a:srgbClr val="000000"/>
              </a:solidFill>
              <a:latin typeface="Times New Roman" pitchFamily="18" charset="0"/>
            </a:endParaRPr>
          </a:p>
        </p:txBody>
      </p:sp>
      <p:pic>
        <p:nvPicPr>
          <p:cNvPr id="101385" name="Picture 17" descr="unc_blk"/>
          <p:cNvPicPr>
            <a:picLocks noChangeAspect="1" noChangeArrowheads="1"/>
          </p:cNvPicPr>
          <p:nvPr/>
        </p:nvPicPr>
        <p:blipFill>
          <a:blip r:embed="rId16" cstate="print"/>
          <a:srcRect/>
          <a:stretch>
            <a:fillRect/>
          </a:stretch>
        </p:blipFill>
        <p:spPr bwMode="auto">
          <a:xfrm>
            <a:off x="7010400" y="6049963"/>
            <a:ext cx="1828800" cy="503237"/>
          </a:xfrm>
          <a:prstGeom prst="rect">
            <a:avLst/>
          </a:prstGeom>
          <a:noFill/>
          <a:ln w="9525">
            <a:noFill/>
            <a:miter lim="800000"/>
            <a:headEnd/>
            <a:tailEnd/>
          </a:ln>
        </p:spPr>
      </p:pic>
    </p:spTree>
    <p:extLst>
      <p:ext uri="{BB962C8B-B14F-4D97-AF65-F5344CB8AC3E}">
        <p14:creationId xmlns:p14="http://schemas.microsoft.com/office/powerpoint/2010/main" val="1672877732"/>
      </p:ext>
    </p:extLst>
  </p:cSld>
  <p:clrMap bg1="lt1" tx1="dk1" bg2="lt2" tx2="dk2" accent1="accent1" accent2="accent2" accent3="accent3" accent4="accent4" accent5="accent5" accent6="accent6" hlink="hlink" folHlink="folHlink"/>
  <p:sldLayoutIdLst>
    <p:sldLayoutId id="2147497322" r:id="rId1"/>
    <p:sldLayoutId id="2147497323" r:id="rId2"/>
    <p:sldLayoutId id="2147497324" r:id="rId3"/>
    <p:sldLayoutId id="2147497325" r:id="rId4"/>
    <p:sldLayoutId id="2147497326" r:id="rId5"/>
    <p:sldLayoutId id="2147497327" r:id="rId6"/>
    <p:sldLayoutId id="2147497328" r:id="rId7"/>
    <p:sldLayoutId id="2147497329" r:id="rId8"/>
    <p:sldLayoutId id="2147497330" r:id="rId9"/>
    <p:sldLayoutId id="2147497331" r:id="rId10"/>
    <p:sldLayoutId id="2147497332" r:id="rId11"/>
    <p:sldLayoutId id="2147497333" r:id="rId12"/>
    <p:sldLayoutId id="2147497334" r:id="rId13"/>
  </p:sldLayoutIdLst>
  <p:transition spd="slow">
    <p:cover/>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accent1"/>
        </a:buClr>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20000"/>
        </a:spcAft>
        <a:buClr>
          <a:schemeClr val="accent1"/>
        </a:buClr>
        <a:buChar char="•"/>
        <a:defRPr sz="2200">
          <a:solidFill>
            <a:schemeClr val="tx1"/>
          </a:solidFill>
          <a:latin typeface="+mn-lt"/>
        </a:defRPr>
      </a:lvl3pPr>
      <a:lvl4pPr marL="1600200" indent="-228600" algn="l" rtl="0" eaLnBrk="0" fontAlgn="base" hangingPunct="0">
        <a:spcBef>
          <a:spcPct val="20000"/>
        </a:spcBef>
        <a:spcAft>
          <a:spcPct val="20000"/>
        </a:spcAft>
        <a:buClr>
          <a:schemeClr val="accent1"/>
        </a:buClr>
        <a:buChar char="–"/>
        <a:defRPr sz="2200">
          <a:solidFill>
            <a:schemeClr val="tx1"/>
          </a:solidFill>
          <a:latin typeface="+mn-lt"/>
        </a:defRPr>
      </a:lvl4pPr>
      <a:lvl5pPr marL="2057400" indent="-228600" algn="l" rtl="0" eaLnBrk="0" fontAlgn="base" hangingPunct="0">
        <a:spcBef>
          <a:spcPct val="20000"/>
        </a:spcBef>
        <a:spcAft>
          <a:spcPct val="20000"/>
        </a:spcAft>
        <a:buClr>
          <a:schemeClr val="accent1"/>
        </a:buClr>
        <a:buChar char="»"/>
        <a:defRPr sz="2200">
          <a:solidFill>
            <a:schemeClr val="tx1"/>
          </a:solidFill>
          <a:latin typeface="+mn-lt"/>
        </a:defRPr>
      </a:lvl5pPr>
      <a:lvl6pPr marL="2514600" indent="-228600" algn="l" rtl="0" eaLnBrk="0" fontAlgn="base" hangingPunct="0">
        <a:spcBef>
          <a:spcPct val="20000"/>
        </a:spcBef>
        <a:spcAft>
          <a:spcPct val="20000"/>
        </a:spcAft>
        <a:buClr>
          <a:schemeClr val="accent1"/>
        </a:buClr>
        <a:buChar char="»"/>
        <a:defRPr sz="2200">
          <a:solidFill>
            <a:schemeClr val="tx1"/>
          </a:solidFill>
          <a:latin typeface="+mn-lt"/>
        </a:defRPr>
      </a:lvl6pPr>
      <a:lvl7pPr marL="2971800" indent="-228600" algn="l" rtl="0" eaLnBrk="0" fontAlgn="base" hangingPunct="0">
        <a:spcBef>
          <a:spcPct val="20000"/>
        </a:spcBef>
        <a:spcAft>
          <a:spcPct val="20000"/>
        </a:spcAft>
        <a:buClr>
          <a:schemeClr val="accent1"/>
        </a:buClr>
        <a:buChar char="»"/>
        <a:defRPr sz="2200">
          <a:solidFill>
            <a:schemeClr val="tx1"/>
          </a:solidFill>
          <a:latin typeface="+mn-lt"/>
        </a:defRPr>
      </a:lvl7pPr>
      <a:lvl8pPr marL="3429000" indent="-228600" algn="l" rtl="0" eaLnBrk="0" fontAlgn="base" hangingPunct="0">
        <a:spcBef>
          <a:spcPct val="20000"/>
        </a:spcBef>
        <a:spcAft>
          <a:spcPct val="20000"/>
        </a:spcAft>
        <a:buClr>
          <a:schemeClr val="accent1"/>
        </a:buClr>
        <a:buChar char="»"/>
        <a:defRPr sz="2200">
          <a:solidFill>
            <a:schemeClr val="tx1"/>
          </a:solidFill>
          <a:latin typeface="+mn-lt"/>
        </a:defRPr>
      </a:lvl8pPr>
      <a:lvl9pPr marL="3886200" indent="-228600" algn="l" rtl="0" eaLnBrk="0" fontAlgn="base" hangingPunct="0">
        <a:spcBef>
          <a:spcPct val="20000"/>
        </a:spcBef>
        <a:spcAft>
          <a:spcPct val="20000"/>
        </a:spcAft>
        <a:buClr>
          <a:schemeClr val="accent1"/>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26" name="Picture 19" descr="rt_bottom_gold"/>
          <p:cNvPicPr>
            <a:picLocks noChangeAspect="1" noChangeArrowheads="1"/>
          </p:cNvPicPr>
          <p:nvPr/>
        </p:nvPicPr>
        <p:blipFill>
          <a:blip r:embed="rId13" cstate="print"/>
          <a:srcRect/>
          <a:stretch>
            <a:fillRect/>
          </a:stretch>
        </p:blipFill>
        <p:spPr bwMode="auto">
          <a:xfrm>
            <a:off x="5675313" y="4138613"/>
            <a:ext cx="3468687" cy="2719387"/>
          </a:xfrm>
          <a:prstGeom prst="rect">
            <a:avLst/>
          </a:prstGeom>
          <a:noFill/>
          <a:ln w="9525">
            <a:noFill/>
            <a:miter lim="800000"/>
            <a:headEnd/>
            <a:tailEnd/>
          </a:ln>
        </p:spPr>
      </p:pic>
      <p:sp>
        <p:nvSpPr>
          <p:cNvPr id="103427"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8" name="Rectangle 3"/>
          <p:cNvSpPr>
            <a:spLocks noGrp="1" noChangeArrowheads="1"/>
          </p:cNvSpPr>
          <p:nvPr>
            <p:ph type="body" idx="1"/>
          </p:nvPr>
        </p:nvSpPr>
        <p:spPr bwMode="auto">
          <a:xfrm>
            <a:off x="458788" y="1827213"/>
            <a:ext cx="8226425" cy="4116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2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9516B5B3-FED7-4D6A-A774-A818AD4D55CE}" type="slidenum">
              <a:rPr lang="en-US">
                <a:solidFill>
                  <a:srgbClr val="000000"/>
                </a:solidFill>
                <a:latin typeface="Arial"/>
              </a:rPr>
              <a:pPr>
                <a:defRPr/>
              </a:pPr>
              <a:t>‹#›</a:t>
            </a:fld>
            <a:endParaRPr lang="en-US" dirty="0">
              <a:solidFill>
                <a:srgbClr val="000000"/>
              </a:solidFill>
              <a:latin typeface="Arial"/>
            </a:endParaRPr>
          </a:p>
        </p:txBody>
      </p:sp>
      <p:pic>
        <p:nvPicPr>
          <p:cNvPr id="103433" name="Picture 17" descr="unc_blk"/>
          <p:cNvPicPr>
            <a:picLocks noChangeAspect="1" noChangeArrowheads="1"/>
          </p:cNvPicPr>
          <p:nvPr/>
        </p:nvPicPr>
        <p:blipFill>
          <a:blip r:embed="rId14" cstate="print"/>
          <a:srcRect/>
          <a:stretch>
            <a:fillRect/>
          </a:stretch>
        </p:blipFill>
        <p:spPr bwMode="auto">
          <a:xfrm>
            <a:off x="7010400" y="6049963"/>
            <a:ext cx="1828800" cy="503237"/>
          </a:xfrm>
          <a:prstGeom prst="rect">
            <a:avLst/>
          </a:prstGeom>
          <a:noFill/>
          <a:ln w="9525">
            <a:noFill/>
            <a:miter lim="800000"/>
            <a:headEnd/>
            <a:tailEnd/>
          </a:ln>
        </p:spPr>
      </p:pic>
      <p:sp>
        <p:nvSpPr>
          <p:cNvPr id="10" name="Rectangle 14"/>
          <p:cNvSpPr>
            <a:spLocks noChangeArrowheads="1"/>
          </p:cNvSpPr>
          <p:nvPr userDrawn="1"/>
        </p:nvSpPr>
        <p:spPr bwMode="auto">
          <a:xfrm>
            <a:off x="0" y="6096000"/>
            <a:ext cx="9144000" cy="533400"/>
          </a:xfrm>
          <a:prstGeom prst="rect">
            <a:avLst/>
          </a:prstGeom>
          <a:noFill/>
          <a:ln w="9525">
            <a:noFill/>
            <a:miter lim="800000"/>
            <a:headEnd/>
            <a:tailEnd/>
          </a:ln>
          <a:effectLst/>
        </p:spPr>
        <p:txBody>
          <a:bodyPr wrap="none" anchor="ctr"/>
          <a:lstStyle/>
          <a:p>
            <a:pPr indent="228600">
              <a:defRPr/>
            </a:pPr>
            <a:r>
              <a:rPr lang="en-US" sz="1600" i="1" dirty="0" smtClean="0">
                <a:solidFill>
                  <a:srgbClr val="000000"/>
                </a:solidFill>
                <a:latin typeface="Times New Roman" pitchFamily="18" charset="0"/>
              </a:rPr>
              <a:t>“close to 2 billion people overweight”</a:t>
            </a:r>
            <a:endParaRPr lang="en-US" sz="1600" i="1" dirty="0">
              <a:solidFill>
                <a:srgbClr val="000000"/>
              </a:solidFill>
              <a:latin typeface="Times New Roman" pitchFamily="18" charset="0"/>
            </a:endParaRPr>
          </a:p>
        </p:txBody>
      </p:sp>
    </p:spTree>
    <p:extLst>
      <p:ext uri="{BB962C8B-B14F-4D97-AF65-F5344CB8AC3E}">
        <p14:creationId xmlns:p14="http://schemas.microsoft.com/office/powerpoint/2010/main" val="85442427"/>
      </p:ext>
    </p:extLst>
  </p:cSld>
  <p:clrMap bg1="lt1" tx1="dk1" bg2="lt2" tx2="dk2" accent1="accent1" accent2="accent2" accent3="accent3" accent4="accent4" accent5="accent5" accent6="accent6" hlink="hlink" folHlink="folHlink"/>
  <p:sldLayoutIdLst>
    <p:sldLayoutId id="2147497336" r:id="rId1"/>
    <p:sldLayoutId id="2147497337" r:id="rId2"/>
    <p:sldLayoutId id="2147497338" r:id="rId3"/>
    <p:sldLayoutId id="2147497339" r:id="rId4"/>
    <p:sldLayoutId id="2147497340" r:id="rId5"/>
    <p:sldLayoutId id="2147497341" r:id="rId6"/>
    <p:sldLayoutId id="2147497342" r:id="rId7"/>
    <p:sldLayoutId id="2147497343" r:id="rId8"/>
    <p:sldLayoutId id="2147497344" r:id="rId9"/>
    <p:sldLayoutId id="2147497345" r:id="rId10"/>
    <p:sldLayoutId id="2147497346" r:id="rId11"/>
  </p:sldLayoutIdLst>
  <p:transition spd="slow">
    <p:cover/>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accent1"/>
        </a:buClr>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20000"/>
        </a:spcAft>
        <a:buClr>
          <a:schemeClr val="accent1"/>
        </a:buClr>
        <a:buChar char="•"/>
        <a:defRPr sz="2200">
          <a:solidFill>
            <a:schemeClr val="tx1"/>
          </a:solidFill>
          <a:latin typeface="+mn-lt"/>
        </a:defRPr>
      </a:lvl3pPr>
      <a:lvl4pPr marL="1600200" indent="-228600" algn="l" rtl="0" eaLnBrk="0" fontAlgn="base" hangingPunct="0">
        <a:spcBef>
          <a:spcPct val="20000"/>
        </a:spcBef>
        <a:spcAft>
          <a:spcPct val="20000"/>
        </a:spcAft>
        <a:buClr>
          <a:schemeClr val="accent1"/>
        </a:buClr>
        <a:buChar char="–"/>
        <a:defRPr sz="2200">
          <a:solidFill>
            <a:schemeClr val="tx1"/>
          </a:solidFill>
          <a:latin typeface="+mn-lt"/>
        </a:defRPr>
      </a:lvl4pPr>
      <a:lvl5pPr marL="2057400" indent="-228600" algn="l" rtl="0" eaLnBrk="0" fontAlgn="base" hangingPunct="0">
        <a:spcBef>
          <a:spcPct val="20000"/>
        </a:spcBef>
        <a:spcAft>
          <a:spcPct val="20000"/>
        </a:spcAft>
        <a:buClr>
          <a:schemeClr val="accent1"/>
        </a:buClr>
        <a:buChar char="»"/>
        <a:defRPr sz="2200">
          <a:solidFill>
            <a:schemeClr val="tx1"/>
          </a:solidFill>
          <a:latin typeface="+mn-lt"/>
        </a:defRPr>
      </a:lvl5pPr>
      <a:lvl6pPr marL="2514600" indent="-228600" algn="l" rtl="0" eaLnBrk="0" fontAlgn="base" hangingPunct="0">
        <a:spcBef>
          <a:spcPct val="20000"/>
        </a:spcBef>
        <a:spcAft>
          <a:spcPct val="20000"/>
        </a:spcAft>
        <a:buClr>
          <a:schemeClr val="accent1"/>
        </a:buClr>
        <a:buChar char="»"/>
        <a:defRPr sz="2200">
          <a:solidFill>
            <a:schemeClr val="tx1"/>
          </a:solidFill>
          <a:latin typeface="+mn-lt"/>
        </a:defRPr>
      </a:lvl6pPr>
      <a:lvl7pPr marL="2971800" indent="-228600" algn="l" rtl="0" eaLnBrk="0" fontAlgn="base" hangingPunct="0">
        <a:spcBef>
          <a:spcPct val="20000"/>
        </a:spcBef>
        <a:spcAft>
          <a:spcPct val="20000"/>
        </a:spcAft>
        <a:buClr>
          <a:schemeClr val="accent1"/>
        </a:buClr>
        <a:buChar char="»"/>
        <a:defRPr sz="2200">
          <a:solidFill>
            <a:schemeClr val="tx1"/>
          </a:solidFill>
          <a:latin typeface="+mn-lt"/>
        </a:defRPr>
      </a:lvl7pPr>
      <a:lvl8pPr marL="3429000" indent="-228600" algn="l" rtl="0" eaLnBrk="0" fontAlgn="base" hangingPunct="0">
        <a:spcBef>
          <a:spcPct val="20000"/>
        </a:spcBef>
        <a:spcAft>
          <a:spcPct val="20000"/>
        </a:spcAft>
        <a:buClr>
          <a:schemeClr val="accent1"/>
        </a:buClr>
        <a:buChar char="»"/>
        <a:defRPr sz="2200">
          <a:solidFill>
            <a:schemeClr val="tx1"/>
          </a:solidFill>
          <a:latin typeface="+mn-lt"/>
        </a:defRPr>
      </a:lvl8pPr>
      <a:lvl9pPr marL="3886200" indent="-228600" algn="l" rtl="0" eaLnBrk="0" fontAlgn="base" hangingPunct="0">
        <a:spcBef>
          <a:spcPct val="20000"/>
        </a:spcBef>
        <a:spcAft>
          <a:spcPct val="20000"/>
        </a:spcAft>
        <a:buClr>
          <a:schemeClr val="accent1"/>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2098" name="Picture 19" descr="rt_bottom_gold"/>
          <p:cNvPicPr>
            <a:picLocks noChangeAspect="1" noChangeArrowheads="1"/>
          </p:cNvPicPr>
          <p:nvPr/>
        </p:nvPicPr>
        <p:blipFill>
          <a:blip r:embed="rId14" cstate="print"/>
          <a:srcRect/>
          <a:stretch>
            <a:fillRect/>
          </a:stretch>
        </p:blipFill>
        <p:spPr bwMode="auto">
          <a:xfrm>
            <a:off x="5675313" y="4138613"/>
            <a:ext cx="3468687" cy="2719387"/>
          </a:xfrm>
          <a:prstGeom prst="rect">
            <a:avLst/>
          </a:prstGeom>
          <a:noFill/>
          <a:ln w="9525">
            <a:noFill/>
            <a:miter lim="800000"/>
            <a:headEnd/>
            <a:tailEnd/>
          </a:ln>
        </p:spPr>
      </p:pic>
      <p:sp>
        <p:nvSpPr>
          <p:cNvPr id="132099"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2100" name="Rectangle 3"/>
          <p:cNvSpPr>
            <a:spLocks noGrp="1" noChangeArrowheads="1"/>
          </p:cNvSpPr>
          <p:nvPr>
            <p:ph type="body" idx="1"/>
          </p:nvPr>
        </p:nvSpPr>
        <p:spPr bwMode="auto">
          <a:xfrm>
            <a:off x="458788" y="1827213"/>
            <a:ext cx="8226425" cy="4116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2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latin typeface="Arial"/>
            </a:endParaRPr>
          </a:p>
        </p:txBody>
      </p:sp>
      <p:sp>
        <p:nvSpPr>
          <p:cNvPr id="222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latin typeface="Arial"/>
            </a:endParaRPr>
          </a:p>
        </p:txBody>
      </p:sp>
      <p:sp>
        <p:nvSpPr>
          <p:cNvPr id="222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71B56C92-78FC-4DA8-8632-D819F59D08C4}" type="slidenum">
              <a:rPr lang="en-US">
                <a:latin typeface="Arial"/>
              </a:rPr>
              <a:pPr>
                <a:defRPr/>
              </a:pPr>
              <a:t>‹#›</a:t>
            </a:fld>
            <a:endParaRPr lang="en-US">
              <a:latin typeface="Arial"/>
            </a:endParaRPr>
          </a:p>
        </p:txBody>
      </p:sp>
      <p:sp>
        <p:nvSpPr>
          <p:cNvPr id="202766" name="Rectangle 14"/>
          <p:cNvSpPr>
            <a:spLocks noChangeArrowheads="1"/>
          </p:cNvSpPr>
          <p:nvPr/>
        </p:nvSpPr>
        <p:spPr bwMode="auto">
          <a:xfrm>
            <a:off x="0" y="6096000"/>
            <a:ext cx="9144000" cy="533400"/>
          </a:xfrm>
          <a:prstGeom prst="rect">
            <a:avLst/>
          </a:prstGeom>
          <a:noFill/>
          <a:ln w="9525">
            <a:noFill/>
            <a:miter lim="800000"/>
            <a:headEnd/>
            <a:tailEnd/>
          </a:ln>
          <a:effectLst/>
        </p:spPr>
        <p:txBody>
          <a:bodyPr wrap="none" anchor="ctr"/>
          <a:lstStyle/>
          <a:p>
            <a:pPr indent="228600">
              <a:defRPr/>
            </a:pPr>
            <a:r>
              <a:rPr lang="en-US" sz="1600" i="1" dirty="0" smtClean="0">
                <a:solidFill>
                  <a:srgbClr val="000000"/>
                </a:solidFill>
                <a:latin typeface="Times New Roman" pitchFamily="18" charset="0"/>
              </a:rPr>
              <a:t>“close to 2 billion people overweight”</a:t>
            </a:r>
            <a:endParaRPr lang="en-US" sz="1600" i="1" dirty="0">
              <a:solidFill>
                <a:srgbClr val="000000"/>
              </a:solidFill>
              <a:latin typeface="Times New Roman" pitchFamily="18" charset="0"/>
            </a:endParaRPr>
          </a:p>
        </p:txBody>
      </p:sp>
      <p:pic>
        <p:nvPicPr>
          <p:cNvPr id="132105" name="Picture 17" descr="unc_blk"/>
          <p:cNvPicPr>
            <a:picLocks noChangeAspect="1" noChangeArrowheads="1"/>
          </p:cNvPicPr>
          <p:nvPr/>
        </p:nvPicPr>
        <p:blipFill>
          <a:blip r:embed="rId15" cstate="print"/>
          <a:srcRect/>
          <a:stretch>
            <a:fillRect/>
          </a:stretch>
        </p:blipFill>
        <p:spPr bwMode="auto">
          <a:xfrm>
            <a:off x="7010400" y="6049963"/>
            <a:ext cx="1828800" cy="503237"/>
          </a:xfrm>
          <a:prstGeom prst="rect">
            <a:avLst/>
          </a:prstGeom>
          <a:noFill/>
          <a:ln w="9525">
            <a:noFill/>
            <a:miter lim="800000"/>
            <a:headEnd/>
            <a:tailEnd/>
          </a:ln>
        </p:spPr>
      </p:pic>
    </p:spTree>
    <p:extLst>
      <p:ext uri="{BB962C8B-B14F-4D97-AF65-F5344CB8AC3E}">
        <p14:creationId xmlns:p14="http://schemas.microsoft.com/office/powerpoint/2010/main" val="1882111420"/>
      </p:ext>
    </p:extLst>
  </p:cSld>
  <p:clrMap bg1="lt1" tx1="dk1" bg2="lt2" tx2="dk2" accent1="accent1" accent2="accent2" accent3="accent3" accent4="accent4" accent5="accent5" accent6="accent6" hlink="hlink" folHlink="folHlink"/>
  <p:sldLayoutIdLst>
    <p:sldLayoutId id="2147497348" r:id="rId1"/>
    <p:sldLayoutId id="2147497349" r:id="rId2"/>
    <p:sldLayoutId id="2147497350" r:id="rId3"/>
    <p:sldLayoutId id="2147497351" r:id="rId4"/>
    <p:sldLayoutId id="2147497352" r:id="rId5"/>
    <p:sldLayoutId id="2147497353" r:id="rId6"/>
    <p:sldLayoutId id="2147497354" r:id="rId7"/>
    <p:sldLayoutId id="2147497355" r:id="rId8"/>
    <p:sldLayoutId id="2147497356" r:id="rId9"/>
    <p:sldLayoutId id="2147497357" r:id="rId10"/>
    <p:sldLayoutId id="2147497358" r:id="rId11"/>
    <p:sldLayoutId id="2147497359" r:id="rId12"/>
  </p:sldLayoutIdLst>
  <p:transition spd="slow">
    <p:cover/>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accent1"/>
        </a:buClr>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20000"/>
        </a:spcAft>
        <a:buClr>
          <a:schemeClr val="accent1"/>
        </a:buClr>
        <a:buChar char="•"/>
        <a:defRPr sz="2200">
          <a:solidFill>
            <a:schemeClr val="tx1"/>
          </a:solidFill>
          <a:latin typeface="+mn-lt"/>
        </a:defRPr>
      </a:lvl3pPr>
      <a:lvl4pPr marL="1600200" indent="-228600" algn="l" rtl="0" eaLnBrk="0" fontAlgn="base" hangingPunct="0">
        <a:spcBef>
          <a:spcPct val="20000"/>
        </a:spcBef>
        <a:spcAft>
          <a:spcPct val="20000"/>
        </a:spcAft>
        <a:buClr>
          <a:schemeClr val="accent1"/>
        </a:buClr>
        <a:buChar char="–"/>
        <a:defRPr sz="2200">
          <a:solidFill>
            <a:schemeClr val="tx1"/>
          </a:solidFill>
          <a:latin typeface="+mn-lt"/>
        </a:defRPr>
      </a:lvl4pPr>
      <a:lvl5pPr marL="2057400" indent="-228600" algn="l" rtl="0" eaLnBrk="0" fontAlgn="base" hangingPunct="0">
        <a:spcBef>
          <a:spcPct val="20000"/>
        </a:spcBef>
        <a:spcAft>
          <a:spcPct val="20000"/>
        </a:spcAft>
        <a:buClr>
          <a:schemeClr val="accent1"/>
        </a:buClr>
        <a:buChar char="»"/>
        <a:defRPr sz="2200">
          <a:solidFill>
            <a:schemeClr val="tx1"/>
          </a:solidFill>
          <a:latin typeface="+mn-lt"/>
        </a:defRPr>
      </a:lvl5pPr>
      <a:lvl6pPr marL="2514600" indent="-228600" algn="l" rtl="0" eaLnBrk="0" fontAlgn="base" hangingPunct="0">
        <a:spcBef>
          <a:spcPct val="20000"/>
        </a:spcBef>
        <a:spcAft>
          <a:spcPct val="20000"/>
        </a:spcAft>
        <a:buClr>
          <a:schemeClr val="accent1"/>
        </a:buClr>
        <a:buChar char="»"/>
        <a:defRPr sz="2200">
          <a:solidFill>
            <a:schemeClr val="tx1"/>
          </a:solidFill>
          <a:latin typeface="+mn-lt"/>
        </a:defRPr>
      </a:lvl6pPr>
      <a:lvl7pPr marL="2971800" indent="-228600" algn="l" rtl="0" eaLnBrk="0" fontAlgn="base" hangingPunct="0">
        <a:spcBef>
          <a:spcPct val="20000"/>
        </a:spcBef>
        <a:spcAft>
          <a:spcPct val="20000"/>
        </a:spcAft>
        <a:buClr>
          <a:schemeClr val="accent1"/>
        </a:buClr>
        <a:buChar char="»"/>
        <a:defRPr sz="2200">
          <a:solidFill>
            <a:schemeClr val="tx1"/>
          </a:solidFill>
          <a:latin typeface="+mn-lt"/>
        </a:defRPr>
      </a:lvl7pPr>
      <a:lvl8pPr marL="3429000" indent="-228600" algn="l" rtl="0" eaLnBrk="0" fontAlgn="base" hangingPunct="0">
        <a:spcBef>
          <a:spcPct val="20000"/>
        </a:spcBef>
        <a:spcAft>
          <a:spcPct val="20000"/>
        </a:spcAft>
        <a:buClr>
          <a:schemeClr val="accent1"/>
        </a:buClr>
        <a:buChar char="»"/>
        <a:defRPr sz="2200">
          <a:solidFill>
            <a:schemeClr val="tx1"/>
          </a:solidFill>
          <a:latin typeface="+mn-lt"/>
        </a:defRPr>
      </a:lvl8pPr>
      <a:lvl9pPr marL="3886200" indent="-228600" algn="l" rtl="0" eaLnBrk="0" fontAlgn="base" hangingPunct="0">
        <a:spcBef>
          <a:spcPct val="20000"/>
        </a:spcBef>
        <a:spcAft>
          <a:spcPct val="20000"/>
        </a:spcAft>
        <a:buClr>
          <a:schemeClr val="accent1"/>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2098" name="Picture 19" descr="rt_bottom_gold"/>
          <p:cNvPicPr>
            <a:picLocks noChangeAspect="1" noChangeArrowheads="1"/>
          </p:cNvPicPr>
          <p:nvPr/>
        </p:nvPicPr>
        <p:blipFill>
          <a:blip r:embed="rId14" cstate="print"/>
          <a:srcRect/>
          <a:stretch>
            <a:fillRect/>
          </a:stretch>
        </p:blipFill>
        <p:spPr bwMode="auto">
          <a:xfrm>
            <a:off x="5675313" y="4138613"/>
            <a:ext cx="3468687" cy="2719387"/>
          </a:xfrm>
          <a:prstGeom prst="rect">
            <a:avLst/>
          </a:prstGeom>
          <a:noFill/>
          <a:ln w="9525">
            <a:noFill/>
            <a:miter lim="800000"/>
            <a:headEnd/>
            <a:tailEnd/>
          </a:ln>
        </p:spPr>
      </p:pic>
      <p:sp>
        <p:nvSpPr>
          <p:cNvPr id="132099"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2100" name="Rectangle 3"/>
          <p:cNvSpPr>
            <a:spLocks noGrp="1" noChangeArrowheads="1"/>
          </p:cNvSpPr>
          <p:nvPr>
            <p:ph type="body" idx="1"/>
          </p:nvPr>
        </p:nvSpPr>
        <p:spPr bwMode="auto">
          <a:xfrm>
            <a:off x="458788" y="1827213"/>
            <a:ext cx="8226425" cy="4116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2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en-US">
              <a:latin typeface="Arial"/>
            </a:endParaRPr>
          </a:p>
        </p:txBody>
      </p:sp>
      <p:sp>
        <p:nvSpPr>
          <p:cNvPr id="222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en-US">
              <a:latin typeface="Arial"/>
            </a:endParaRPr>
          </a:p>
        </p:txBody>
      </p:sp>
      <p:sp>
        <p:nvSpPr>
          <p:cNvPr id="222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71B56C92-78FC-4DA8-8632-D819F59D08C4}" type="slidenum">
              <a:rPr lang="en-US">
                <a:latin typeface="Arial"/>
              </a:rPr>
              <a:pPr>
                <a:defRPr/>
              </a:pPr>
              <a:t>‹#›</a:t>
            </a:fld>
            <a:endParaRPr lang="en-US">
              <a:latin typeface="Arial"/>
            </a:endParaRPr>
          </a:p>
        </p:txBody>
      </p:sp>
      <p:sp>
        <p:nvSpPr>
          <p:cNvPr id="202766" name="Rectangle 14"/>
          <p:cNvSpPr>
            <a:spLocks noChangeArrowheads="1"/>
          </p:cNvSpPr>
          <p:nvPr/>
        </p:nvSpPr>
        <p:spPr bwMode="auto">
          <a:xfrm>
            <a:off x="0" y="6096000"/>
            <a:ext cx="9144000" cy="533400"/>
          </a:xfrm>
          <a:prstGeom prst="rect">
            <a:avLst/>
          </a:prstGeom>
          <a:noFill/>
          <a:ln w="9525">
            <a:noFill/>
            <a:miter lim="800000"/>
            <a:headEnd/>
            <a:tailEnd/>
          </a:ln>
          <a:effectLst/>
        </p:spPr>
        <p:txBody>
          <a:bodyPr wrap="none" anchor="ctr"/>
          <a:lstStyle/>
          <a:p>
            <a:pPr indent="228600" fontAlgn="auto">
              <a:spcBef>
                <a:spcPts val="0"/>
              </a:spcBef>
              <a:spcAft>
                <a:spcPts val="0"/>
              </a:spcAft>
              <a:defRPr/>
            </a:pPr>
            <a:r>
              <a:rPr lang="en-US" sz="1600" i="1" dirty="0" smtClean="0">
                <a:solidFill>
                  <a:srgbClr val="000000"/>
                </a:solidFill>
                <a:latin typeface="Times New Roman" pitchFamily="18" charset="0"/>
              </a:rPr>
              <a:t>“Over 2 billion people in the world are overweight”</a:t>
            </a:r>
          </a:p>
        </p:txBody>
      </p:sp>
      <p:pic>
        <p:nvPicPr>
          <p:cNvPr id="132105" name="Picture 17" descr="unc_blk"/>
          <p:cNvPicPr>
            <a:picLocks noChangeAspect="1" noChangeArrowheads="1"/>
          </p:cNvPicPr>
          <p:nvPr/>
        </p:nvPicPr>
        <p:blipFill>
          <a:blip r:embed="rId15" cstate="print"/>
          <a:srcRect/>
          <a:stretch>
            <a:fillRect/>
          </a:stretch>
        </p:blipFill>
        <p:spPr bwMode="auto">
          <a:xfrm>
            <a:off x="7010400" y="6049963"/>
            <a:ext cx="1828800" cy="503237"/>
          </a:xfrm>
          <a:prstGeom prst="rect">
            <a:avLst/>
          </a:prstGeom>
          <a:noFill/>
          <a:ln w="9525">
            <a:noFill/>
            <a:miter lim="800000"/>
            <a:headEnd/>
            <a:tailEnd/>
          </a:ln>
        </p:spPr>
      </p:pic>
    </p:spTree>
    <p:extLst>
      <p:ext uri="{BB962C8B-B14F-4D97-AF65-F5344CB8AC3E}">
        <p14:creationId xmlns:p14="http://schemas.microsoft.com/office/powerpoint/2010/main" val="1035175888"/>
      </p:ext>
    </p:extLst>
  </p:cSld>
  <p:clrMap bg1="lt1" tx1="dk1" bg2="lt2" tx2="dk2" accent1="accent1" accent2="accent2" accent3="accent3" accent4="accent4" accent5="accent5" accent6="accent6" hlink="hlink" folHlink="folHlink"/>
  <p:sldLayoutIdLst>
    <p:sldLayoutId id="2147497361" r:id="rId1"/>
    <p:sldLayoutId id="2147497362" r:id="rId2"/>
    <p:sldLayoutId id="2147497363" r:id="rId3"/>
    <p:sldLayoutId id="2147497364" r:id="rId4"/>
    <p:sldLayoutId id="2147497365" r:id="rId5"/>
    <p:sldLayoutId id="2147497366" r:id="rId6"/>
    <p:sldLayoutId id="2147497367" r:id="rId7"/>
    <p:sldLayoutId id="2147497368" r:id="rId8"/>
    <p:sldLayoutId id="2147497369" r:id="rId9"/>
    <p:sldLayoutId id="2147497370" r:id="rId10"/>
    <p:sldLayoutId id="2147497371" r:id="rId11"/>
    <p:sldLayoutId id="2147497372" r:id="rId12"/>
  </p:sldLayoutIdLst>
  <p:transition spd="slow">
    <p:cover/>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accent1"/>
        </a:buClr>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20000"/>
        </a:spcAft>
        <a:buClr>
          <a:schemeClr val="accent1"/>
        </a:buClr>
        <a:buChar char="•"/>
        <a:defRPr sz="2200">
          <a:solidFill>
            <a:schemeClr val="tx1"/>
          </a:solidFill>
          <a:latin typeface="+mn-lt"/>
        </a:defRPr>
      </a:lvl3pPr>
      <a:lvl4pPr marL="1600200" indent="-228600" algn="l" rtl="0" eaLnBrk="0" fontAlgn="base" hangingPunct="0">
        <a:spcBef>
          <a:spcPct val="20000"/>
        </a:spcBef>
        <a:spcAft>
          <a:spcPct val="20000"/>
        </a:spcAft>
        <a:buClr>
          <a:schemeClr val="accent1"/>
        </a:buClr>
        <a:buChar char="–"/>
        <a:defRPr sz="2200">
          <a:solidFill>
            <a:schemeClr val="tx1"/>
          </a:solidFill>
          <a:latin typeface="+mn-lt"/>
        </a:defRPr>
      </a:lvl4pPr>
      <a:lvl5pPr marL="2057400" indent="-228600" algn="l" rtl="0" eaLnBrk="0" fontAlgn="base" hangingPunct="0">
        <a:spcBef>
          <a:spcPct val="20000"/>
        </a:spcBef>
        <a:spcAft>
          <a:spcPct val="20000"/>
        </a:spcAft>
        <a:buClr>
          <a:schemeClr val="accent1"/>
        </a:buClr>
        <a:buChar char="»"/>
        <a:defRPr sz="2200">
          <a:solidFill>
            <a:schemeClr val="tx1"/>
          </a:solidFill>
          <a:latin typeface="+mn-lt"/>
        </a:defRPr>
      </a:lvl5pPr>
      <a:lvl6pPr marL="2514600" indent="-228600" algn="l" rtl="0" eaLnBrk="0" fontAlgn="base" hangingPunct="0">
        <a:spcBef>
          <a:spcPct val="20000"/>
        </a:spcBef>
        <a:spcAft>
          <a:spcPct val="20000"/>
        </a:spcAft>
        <a:buClr>
          <a:schemeClr val="accent1"/>
        </a:buClr>
        <a:buChar char="»"/>
        <a:defRPr sz="2200">
          <a:solidFill>
            <a:schemeClr val="tx1"/>
          </a:solidFill>
          <a:latin typeface="+mn-lt"/>
        </a:defRPr>
      </a:lvl6pPr>
      <a:lvl7pPr marL="2971800" indent="-228600" algn="l" rtl="0" eaLnBrk="0" fontAlgn="base" hangingPunct="0">
        <a:spcBef>
          <a:spcPct val="20000"/>
        </a:spcBef>
        <a:spcAft>
          <a:spcPct val="20000"/>
        </a:spcAft>
        <a:buClr>
          <a:schemeClr val="accent1"/>
        </a:buClr>
        <a:buChar char="»"/>
        <a:defRPr sz="2200">
          <a:solidFill>
            <a:schemeClr val="tx1"/>
          </a:solidFill>
          <a:latin typeface="+mn-lt"/>
        </a:defRPr>
      </a:lvl7pPr>
      <a:lvl8pPr marL="3429000" indent="-228600" algn="l" rtl="0" eaLnBrk="0" fontAlgn="base" hangingPunct="0">
        <a:spcBef>
          <a:spcPct val="20000"/>
        </a:spcBef>
        <a:spcAft>
          <a:spcPct val="20000"/>
        </a:spcAft>
        <a:buClr>
          <a:schemeClr val="accent1"/>
        </a:buClr>
        <a:buChar char="»"/>
        <a:defRPr sz="2200">
          <a:solidFill>
            <a:schemeClr val="tx1"/>
          </a:solidFill>
          <a:latin typeface="+mn-lt"/>
        </a:defRPr>
      </a:lvl8pPr>
      <a:lvl9pPr marL="3886200" indent="-228600" algn="l" rtl="0" eaLnBrk="0" fontAlgn="base" hangingPunct="0">
        <a:spcBef>
          <a:spcPct val="20000"/>
        </a:spcBef>
        <a:spcAft>
          <a:spcPct val="20000"/>
        </a:spcAft>
        <a:buClr>
          <a:schemeClr val="accent1"/>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auto">
              <a:spcBef>
                <a:spcPts val="0"/>
              </a:spcBef>
              <a:spcAft>
                <a:spcPts val="0"/>
              </a:spcAft>
            </a:pPr>
            <a:fld id="{3FDC93C4-7734-4FB5-82B3-3525EB726F30}" type="datetimeFigureOut">
              <a:rPr lang="en-US" smtClean="0">
                <a:latin typeface="Georgia"/>
              </a:rPr>
              <a:pPr fontAlgn="auto">
                <a:spcBef>
                  <a:spcPts val="0"/>
                </a:spcBef>
                <a:spcAft>
                  <a:spcPts val="0"/>
                </a:spcAft>
              </a:pPr>
              <a:t>10/28/2015</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auto">
              <a:spcBef>
                <a:spcPts val="0"/>
              </a:spcBef>
              <a:spcAft>
                <a:spcPts val="0"/>
              </a:spcAft>
            </a:pPr>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auto">
              <a:spcBef>
                <a:spcPts val="0"/>
              </a:spcBef>
              <a:spcAft>
                <a:spcPts val="0"/>
              </a:spcAft>
            </a:pPr>
            <a:fld id="{5612E503-B17D-44F3-9067-CD173DB01459}" type="slidenum">
              <a:rPr lang="en-US" smtClean="0">
                <a:solidFill>
                  <a:srgbClr val="8D89A4">
                    <a:shade val="75000"/>
                  </a:srgbClr>
                </a:solidFill>
                <a:latin typeface="Georgia"/>
              </a:rPr>
              <a:pPr fontAlgn="auto">
                <a:spcBef>
                  <a:spcPts val="0"/>
                </a:spcBef>
                <a:spcAft>
                  <a:spcPts val="0"/>
                </a:spcAft>
              </a:pPr>
              <a:t>‹#›</a:t>
            </a:fld>
            <a:endParaRPr lang="en-US">
              <a:solidFill>
                <a:srgbClr val="8D89A4">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499762797"/>
      </p:ext>
    </p:extLst>
  </p:cSld>
  <p:clrMap bg1="lt1" tx1="dk1" bg2="lt2" tx2="dk2" accent1="accent1" accent2="accent2" accent3="accent3" accent4="accent4" accent5="accent5" accent6="accent6" hlink="hlink" folHlink="folHlink"/>
  <p:sldLayoutIdLst>
    <p:sldLayoutId id="2147497374" r:id="rId1"/>
    <p:sldLayoutId id="2147497375" r:id="rId2"/>
    <p:sldLayoutId id="2147497376" r:id="rId3"/>
    <p:sldLayoutId id="2147497377" r:id="rId4"/>
    <p:sldLayoutId id="2147497378" r:id="rId5"/>
    <p:sldLayoutId id="2147497379" r:id="rId6"/>
    <p:sldLayoutId id="2147497380" r:id="rId7"/>
    <p:sldLayoutId id="2147497381" r:id="rId8"/>
    <p:sldLayoutId id="2147497382" r:id="rId9"/>
    <p:sldLayoutId id="2147497383" r:id="rId10"/>
    <p:sldLayoutId id="214749738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4.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0.xml"/><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p:cNvSpPr>
          <p:nvPr/>
        </p:nvSpPr>
        <p:spPr>
          <a:xfrm>
            <a:off x="0" y="171450"/>
            <a:ext cx="9144000" cy="1316293"/>
          </a:xfrm>
          <a:prstGeom prst="rect">
            <a:avLst/>
          </a:prstGeom>
        </p:spPr>
        <p:txBody>
          <a:bodyPr vert="horz" bIns="0" anchor="t" anchorCtr="0">
            <a:noAutofit/>
          </a:bodyPr>
          <a:lstStyle>
            <a:extLst/>
          </a:lstStyle>
          <a:p>
            <a:pPr algn="ctr"/>
            <a:r>
              <a:rPr lang="en-US" sz="2900" b="1" dirty="0">
                <a:solidFill>
                  <a:schemeClr val="bg1"/>
                </a:solidFill>
              </a:rPr>
              <a:t>Links between Transformation of the </a:t>
            </a:r>
            <a:r>
              <a:rPr lang="en-US" sz="2900" b="1" dirty="0" err="1">
                <a:solidFill>
                  <a:schemeClr val="bg1"/>
                </a:solidFill>
              </a:rPr>
              <a:t>agrifood</a:t>
            </a:r>
            <a:r>
              <a:rPr lang="en-US" sz="2900" b="1" dirty="0">
                <a:solidFill>
                  <a:schemeClr val="bg1"/>
                </a:solidFill>
              </a:rPr>
              <a:t> system and transformation of diets and diet-related health concerns in Latin America and Asia</a:t>
            </a:r>
          </a:p>
          <a:p>
            <a:pPr>
              <a:lnSpc>
                <a:spcPts val="3000"/>
              </a:lnSpc>
            </a:pPr>
            <a:r>
              <a:rPr lang="en-US" sz="2900" u="sng" dirty="0" smtClean="0"/>
              <a:t> </a:t>
            </a:r>
            <a:endParaRPr lang="en-US" sz="2900" dirty="0"/>
          </a:p>
        </p:txBody>
      </p:sp>
      <p:pic>
        <p:nvPicPr>
          <p:cNvPr id="5" name="Picture 10" descr="line-break-dotted-00-2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0121" y="1710097"/>
            <a:ext cx="5345112"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9946" y="1801653"/>
            <a:ext cx="8617166" cy="2308324"/>
          </a:xfrm>
          <a:prstGeom prst="rect">
            <a:avLst/>
          </a:prstGeom>
          <a:noFill/>
        </p:spPr>
        <p:txBody>
          <a:bodyPr wrap="square" rtlCol="0">
            <a:spAutoFit/>
          </a:bodyPr>
          <a:lstStyle/>
          <a:p>
            <a:pPr algn="ctr" fontAlgn="auto">
              <a:lnSpc>
                <a:spcPct val="120000"/>
              </a:lnSpc>
              <a:spcAft>
                <a:spcPts val="0"/>
              </a:spcAft>
            </a:pPr>
            <a:r>
              <a:rPr lang="en-US" sz="2000" b="1" kern="0" dirty="0">
                <a:solidFill>
                  <a:schemeClr val="bg1"/>
                </a:solidFill>
                <a:latin typeface="Arial" pitchFamily="34" charset="0"/>
                <a:cs typeface="Arial" pitchFamily="34" charset="0"/>
              </a:rPr>
              <a:t>Barry Popkin</a:t>
            </a:r>
          </a:p>
          <a:p>
            <a:pPr algn="ctr" fontAlgn="auto">
              <a:spcAft>
                <a:spcPts val="0"/>
              </a:spcAft>
            </a:pPr>
            <a:r>
              <a:rPr lang="en-US" sz="1700" kern="0" dirty="0">
                <a:solidFill>
                  <a:schemeClr val="bg1"/>
                </a:solidFill>
                <a:latin typeface="Arial" pitchFamily="34" charset="0"/>
                <a:cs typeface="Arial" pitchFamily="34" charset="0"/>
              </a:rPr>
              <a:t>W. R. </a:t>
            </a:r>
            <a:r>
              <a:rPr lang="en-US" sz="1700" kern="0" dirty="0" smtClean="0">
                <a:solidFill>
                  <a:schemeClr val="bg1"/>
                </a:solidFill>
                <a:latin typeface="Arial" pitchFamily="34" charset="0"/>
                <a:cs typeface="Arial" pitchFamily="34" charset="0"/>
              </a:rPr>
              <a:t>Kenan, Jr. </a:t>
            </a:r>
            <a:r>
              <a:rPr lang="en-US" sz="1700" kern="0" dirty="0">
                <a:solidFill>
                  <a:schemeClr val="bg1"/>
                </a:solidFill>
                <a:latin typeface="Arial" pitchFamily="34" charset="0"/>
                <a:cs typeface="Arial" pitchFamily="34" charset="0"/>
              </a:rPr>
              <a:t>Distinguished University Professor</a:t>
            </a:r>
          </a:p>
          <a:p>
            <a:pPr algn="ctr" fontAlgn="auto">
              <a:spcAft>
                <a:spcPts val="0"/>
              </a:spcAft>
            </a:pPr>
            <a:r>
              <a:rPr lang="en-US" sz="1700" kern="0" dirty="0">
                <a:solidFill>
                  <a:schemeClr val="bg1"/>
                </a:solidFill>
                <a:latin typeface="Arial" pitchFamily="34" charset="0"/>
                <a:cs typeface="Arial" pitchFamily="34" charset="0"/>
              </a:rPr>
              <a:t>Department </a:t>
            </a:r>
            <a:r>
              <a:rPr lang="en-US" sz="1700" kern="0" dirty="0" smtClean="0">
                <a:solidFill>
                  <a:schemeClr val="bg1"/>
                </a:solidFill>
                <a:latin typeface="Arial" pitchFamily="34" charset="0"/>
                <a:cs typeface="Arial" pitchFamily="34" charset="0"/>
              </a:rPr>
              <a:t>of </a:t>
            </a:r>
            <a:r>
              <a:rPr lang="en-US" sz="1700" kern="0" dirty="0">
                <a:solidFill>
                  <a:schemeClr val="bg1"/>
                </a:solidFill>
                <a:latin typeface="Arial" pitchFamily="34" charset="0"/>
                <a:cs typeface="Arial" pitchFamily="34" charset="0"/>
              </a:rPr>
              <a:t>Nutrition </a:t>
            </a:r>
          </a:p>
          <a:p>
            <a:pPr algn="ctr" fontAlgn="auto">
              <a:spcAft>
                <a:spcPts val="0"/>
              </a:spcAft>
            </a:pPr>
            <a:r>
              <a:rPr lang="en-US" sz="1700" kern="0" dirty="0" err="1" smtClean="0">
                <a:solidFill>
                  <a:schemeClr val="bg1"/>
                </a:solidFill>
                <a:latin typeface="Arial" pitchFamily="34" charset="0"/>
                <a:cs typeface="Arial" pitchFamily="34" charset="0"/>
              </a:rPr>
              <a:t>Gillings</a:t>
            </a:r>
            <a:r>
              <a:rPr lang="en-US" sz="1700" kern="0" dirty="0" smtClean="0">
                <a:solidFill>
                  <a:schemeClr val="bg1"/>
                </a:solidFill>
                <a:latin typeface="Arial" pitchFamily="34" charset="0"/>
                <a:cs typeface="Arial" pitchFamily="34" charset="0"/>
              </a:rPr>
              <a:t> School of Global Public Health</a:t>
            </a:r>
            <a:br>
              <a:rPr lang="en-US" sz="1700" kern="0" dirty="0" smtClean="0">
                <a:solidFill>
                  <a:schemeClr val="bg1"/>
                </a:solidFill>
                <a:latin typeface="Arial" pitchFamily="34" charset="0"/>
                <a:cs typeface="Arial" pitchFamily="34" charset="0"/>
              </a:rPr>
            </a:br>
            <a:r>
              <a:rPr lang="en-US" sz="1700" kern="0" dirty="0" smtClean="0">
                <a:solidFill>
                  <a:schemeClr val="bg1"/>
                </a:solidFill>
                <a:latin typeface="Arial" pitchFamily="34" charset="0"/>
                <a:cs typeface="Arial" pitchFamily="34" charset="0"/>
              </a:rPr>
              <a:t>School of Medicine</a:t>
            </a:r>
            <a:r>
              <a:rPr lang="en-US" sz="1700" kern="0" dirty="0">
                <a:solidFill>
                  <a:schemeClr val="bg1"/>
                </a:solidFill>
                <a:latin typeface="Arial" pitchFamily="34" charset="0"/>
                <a:cs typeface="Arial" pitchFamily="34" charset="0"/>
              </a:rPr>
              <a:t/>
            </a:r>
            <a:br>
              <a:rPr lang="en-US" sz="1700" kern="0" dirty="0">
                <a:solidFill>
                  <a:schemeClr val="bg1"/>
                </a:solidFill>
                <a:latin typeface="Arial" pitchFamily="34" charset="0"/>
                <a:cs typeface="Arial" pitchFamily="34" charset="0"/>
              </a:rPr>
            </a:br>
            <a:r>
              <a:rPr lang="en-US" sz="1700" kern="0" dirty="0">
                <a:solidFill>
                  <a:schemeClr val="bg1"/>
                </a:solidFill>
                <a:latin typeface="Arial" pitchFamily="34" charset="0"/>
                <a:cs typeface="Arial" pitchFamily="34" charset="0"/>
              </a:rPr>
              <a:t>Department </a:t>
            </a:r>
            <a:r>
              <a:rPr lang="en-US" sz="1700" kern="0" dirty="0" smtClean="0">
                <a:solidFill>
                  <a:schemeClr val="bg1"/>
                </a:solidFill>
                <a:latin typeface="Arial" pitchFamily="34" charset="0"/>
                <a:cs typeface="Arial" pitchFamily="34" charset="0"/>
              </a:rPr>
              <a:t>of </a:t>
            </a:r>
            <a:r>
              <a:rPr lang="en-US" sz="1700" kern="0" dirty="0">
                <a:solidFill>
                  <a:schemeClr val="bg1"/>
                </a:solidFill>
                <a:latin typeface="Arial" pitchFamily="34" charset="0"/>
                <a:cs typeface="Arial" pitchFamily="34" charset="0"/>
              </a:rPr>
              <a:t>Economics  </a:t>
            </a:r>
            <a:br>
              <a:rPr lang="en-US" sz="1700" kern="0" dirty="0">
                <a:solidFill>
                  <a:schemeClr val="bg1"/>
                </a:solidFill>
                <a:latin typeface="Arial" pitchFamily="34" charset="0"/>
                <a:cs typeface="Arial" pitchFamily="34" charset="0"/>
              </a:rPr>
            </a:br>
            <a:r>
              <a:rPr lang="en-US" sz="1700" i="1" kern="0" dirty="0">
                <a:solidFill>
                  <a:schemeClr val="bg1"/>
                </a:solidFill>
                <a:latin typeface="Arial" pitchFamily="34" charset="0"/>
                <a:cs typeface="Arial" pitchFamily="34" charset="0"/>
              </a:rPr>
              <a:t>The University </a:t>
            </a:r>
            <a:r>
              <a:rPr lang="en-US" sz="1700" i="1" kern="0" dirty="0" smtClean="0">
                <a:solidFill>
                  <a:schemeClr val="bg1"/>
                </a:solidFill>
                <a:latin typeface="Arial" pitchFamily="34" charset="0"/>
                <a:cs typeface="Arial" pitchFamily="34" charset="0"/>
              </a:rPr>
              <a:t>of </a:t>
            </a:r>
            <a:r>
              <a:rPr lang="en-US" sz="1700" i="1" kern="0" dirty="0">
                <a:solidFill>
                  <a:schemeClr val="bg1"/>
                </a:solidFill>
                <a:latin typeface="Arial" pitchFamily="34" charset="0"/>
                <a:cs typeface="Arial" pitchFamily="34" charset="0"/>
              </a:rPr>
              <a:t>North Carolina </a:t>
            </a:r>
            <a:r>
              <a:rPr lang="en-US" sz="1700" i="1" kern="0" dirty="0" smtClean="0">
                <a:solidFill>
                  <a:schemeClr val="bg1"/>
                </a:solidFill>
                <a:latin typeface="Arial" pitchFamily="34" charset="0"/>
                <a:cs typeface="Arial" pitchFamily="34" charset="0"/>
              </a:rPr>
              <a:t>at </a:t>
            </a:r>
            <a:r>
              <a:rPr lang="en-US" sz="1700" i="1" kern="0" dirty="0">
                <a:solidFill>
                  <a:schemeClr val="bg1"/>
                </a:solidFill>
                <a:latin typeface="Arial" pitchFamily="34" charset="0"/>
                <a:cs typeface="Arial" pitchFamily="34" charset="0"/>
              </a:rPr>
              <a:t>Chapel Hill</a:t>
            </a:r>
          </a:p>
          <a:p>
            <a:pPr algn="ctr"/>
            <a:endParaRPr lang="en-US" dirty="0">
              <a:solidFill>
                <a:schemeClr val="bg1"/>
              </a:solidFill>
            </a:endParaRPr>
          </a:p>
        </p:txBody>
      </p:sp>
    </p:spTree>
    <p:extLst>
      <p:ext uri="{BB962C8B-B14F-4D97-AF65-F5344CB8AC3E}">
        <p14:creationId xmlns:p14="http://schemas.microsoft.com/office/powerpoint/2010/main" val="3734658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311624" y="6161371"/>
            <a:ext cx="8534400" cy="261610"/>
          </a:xfrm>
          <a:prstGeom prst="rect">
            <a:avLst/>
          </a:prstGeom>
          <a:noFill/>
        </p:spPr>
        <p:txBody>
          <a:bodyPr wrap="square" rtlCol="0">
            <a:spAutoFit/>
          </a:bodyPr>
          <a:lstStyle/>
          <a:p>
            <a:pPr marL="573088" indent="-573088" fontAlgn="auto">
              <a:spcBef>
                <a:spcPts val="0"/>
              </a:spcBef>
              <a:spcAft>
                <a:spcPts val="0"/>
              </a:spcAft>
            </a:pPr>
            <a:r>
              <a:rPr lang="en-US" sz="1100" dirty="0">
                <a:solidFill>
                  <a:srgbClr val="000000"/>
                </a:solidFill>
                <a:latin typeface="Arial"/>
              </a:rPr>
              <a:t>Source: Ng S.W. &amp; Popkin B.M. </a:t>
            </a:r>
            <a:r>
              <a:rPr lang="en-US" sz="1100" u="sng" dirty="0">
                <a:solidFill>
                  <a:srgbClr val="000000"/>
                </a:solidFill>
                <a:latin typeface="Arial"/>
              </a:rPr>
              <a:t>Obesity </a:t>
            </a:r>
            <a:r>
              <a:rPr lang="en-US" sz="1100" u="sng" dirty="0" smtClean="0">
                <a:solidFill>
                  <a:srgbClr val="000000"/>
                </a:solidFill>
                <a:latin typeface="Arial"/>
              </a:rPr>
              <a:t>Reviews</a:t>
            </a:r>
            <a:r>
              <a:rPr lang="en-US" sz="1100" i="1" dirty="0">
                <a:solidFill>
                  <a:srgbClr val="000000"/>
                </a:solidFill>
                <a:latin typeface="Arial"/>
              </a:rPr>
              <a:t> (2012)</a:t>
            </a:r>
            <a:r>
              <a:rPr lang="en-US" sz="1100" dirty="0" smtClean="0">
                <a:solidFill>
                  <a:srgbClr val="000000"/>
                </a:solidFill>
                <a:latin typeface="Arial"/>
              </a:rPr>
              <a:t> </a:t>
            </a:r>
            <a:r>
              <a:rPr lang="en-US" sz="1100" dirty="0">
                <a:solidFill>
                  <a:srgbClr val="000000"/>
                </a:solidFill>
                <a:latin typeface="Arial"/>
              </a:rPr>
              <a:t>13 (8):659-80</a:t>
            </a:r>
          </a:p>
        </p:txBody>
      </p:sp>
      <p:graphicFrame>
        <p:nvGraphicFramePr>
          <p:cNvPr id="5" name="Chart 4"/>
          <p:cNvGraphicFramePr>
            <a:graphicFrameLocks/>
          </p:cNvGraphicFramePr>
          <p:nvPr>
            <p:extLst>
              <p:ext uri="{D42A27DB-BD31-4B8C-83A1-F6EECF244321}">
                <p14:modId xmlns:p14="http://schemas.microsoft.com/office/powerpoint/2010/main" val="2303752742"/>
              </p:ext>
            </p:extLst>
          </p:nvPr>
        </p:nvGraphicFramePr>
        <p:xfrm>
          <a:off x="311624" y="304800"/>
          <a:ext cx="8534400" cy="585657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28600" y="228600"/>
            <a:ext cx="8565539" cy="923330"/>
          </a:xfrm>
          <a:prstGeom prst="rect">
            <a:avLst/>
          </a:prstGeom>
          <a:noFill/>
        </p:spPr>
        <p:txBody>
          <a:bodyPr wrap="square" rtlCol="0">
            <a:spAutoFit/>
          </a:bodyPr>
          <a:lstStyle/>
          <a:p>
            <a:pPr algn="ctr" fontAlgn="auto">
              <a:spcBef>
                <a:spcPts val="0"/>
              </a:spcBef>
              <a:spcAft>
                <a:spcPts val="0"/>
              </a:spcAft>
            </a:pPr>
            <a:r>
              <a:rPr lang="en-US" b="1" dirty="0">
                <a:solidFill>
                  <a:srgbClr val="000000"/>
                </a:solidFill>
                <a:latin typeface="Arial"/>
              </a:rPr>
              <a:t>US Adults </a:t>
            </a:r>
            <a:r>
              <a:rPr lang="en-US" dirty="0">
                <a:solidFill>
                  <a:srgbClr val="000000"/>
                </a:solidFill>
                <a:latin typeface="Arial"/>
              </a:rPr>
              <a:t>Met-hours Per Week of All Physical Activity, and Hours/Week of Time in Sedentary Behavior:  Measured for 1965-2009 and Forecasted for 2010-2030</a:t>
            </a:r>
          </a:p>
          <a:p>
            <a:pPr fontAlgn="auto">
              <a:spcBef>
                <a:spcPts val="0"/>
              </a:spcBef>
              <a:spcAft>
                <a:spcPts val="0"/>
              </a:spcAft>
            </a:pPr>
            <a:endParaRPr lang="en-US" dirty="0">
              <a:solidFill>
                <a:srgbClr val="000000"/>
              </a:solidFill>
              <a:latin typeface="Arial"/>
            </a:endParaRPr>
          </a:p>
        </p:txBody>
      </p:sp>
      <p:cxnSp>
        <p:nvCxnSpPr>
          <p:cNvPr id="6" name="Straight Connector 5"/>
          <p:cNvCxnSpPr/>
          <p:nvPr/>
        </p:nvCxnSpPr>
        <p:spPr>
          <a:xfrm rot="5400000">
            <a:off x="3688079" y="3550920"/>
            <a:ext cx="4206240" cy="0"/>
          </a:xfrm>
          <a:prstGeom prst="line">
            <a:avLst/>
          </a:prstGeom>
          <a:noFill/>
          <a:ln w="12700" cap="flat" cmpd="sng" algn="ctr">
            <a:solidFill>
              <a:sysClr val="windowText" lastClr="000000"/>
            </a:solidFill>
            <a:prstDash val="sysDash"/>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355199"/>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381000" y="304800"/>
            <a:ext cx="8458200" cy="5925519"/>
            <a:chOff x="0" y="0"/>
            <a:chExt cx="7696201" cy="4953000"/>
          </a:xfrm>
        </p:grpSpPr>
        <p:graphicFrame>
          <p:nvGraphicFramePr>
            <p:cNvPr id="7" name="Chart 6"/>
            <p:cNvGraphicFramePr/>
            <p:nvPr>
              <p:extLst>
                <p:ext uri="{D42A27DB-BD31-4B8C-83A1-F6EECF244321}">
                  <p14:modId xmlns:p14="http://schemas.microsoft.com/office/powerpoint/2010/main" val="1800901105"/>
                </p:ext>
              </p:extLst>
            </p:nvPr>
          </p:nvGraphicFramePr>
          <p:xfrm>
            <a:off x="0" y="0"/>
            <a:ext cx="7696201"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5"/>
            <p:cNvSpPr txBox="1"/>
            <p:nvPr/>
          </p:nvSpPr>
          <p:spPr>
            <a:xfrm>
              <a:off x="628648" y="991826"/>
              <a:ext cx="914401" cy="4191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en-US" sz="1000" dirty="0">
                  <a:solidFill>
                    <a:srgbClr val="000000"/>
                  </a:solidFill>
                </a:rPr>
                <a:t>1991: 399 MET-hr/week</a:t>
              </a:r>
            </a:p>
          </p:txBody>
        </p:sp>
      </p:grpSp>
      <p:sp>
        <p:nvSpPr>
          <p:cNvPr id="10" name="TextBox 9"/>
          <p:cNvSpPr txBox="1"/>
          <p:nvPr/>
        </p:nvSpPr>
        <p:spPr>
          <a:xfrm>
            <a:off x="1071890" y="6161371"/>
            <a:ext cx="7005310" cy="261610"/>
          </a:xfrm>
          <a:prstGeom prst="rect">
            <a:avLst/>
          </a:prstGeom>
          <a:noFill/>
        </p:spPr>
        <p:txBody>
          <a:bodyPr wrap="square" rtlCol="0">
            <a:spAutoFit/>
          </a:bodyPr>
          <a:lstStyle/>
          <a:p>
            <a:pPr marL="573088" indent="-573088" fontAlgn="auto">
              <a:spcBef>
                <a:spcPts val="0"/>
              </a:spcBef>
              <a:spcAft>
                <a:spcPts val="0"/>
              </a:spcAft>
            </a:pPr>
            <a:r>
              <a:rPr lang="en-US" sz="1100" dirty="0">
                <a:solidFill>
                  <a:srgbClr val="000000"/>
                </a:solidFill>
                <a:latin typeface="Arial"/>
              </a:rPr>
              <a:t>Source: Ng S.W. &amp; Popkin B.M. </a:t>
            </a:r>
            <a:r>
              <a:rPr lang="en-US" sz="1100" u="sng" dirty="0">
                <a:solidFill>
                  <a:srgbClr val="000000"/>
                </a:solidFill>
                <a:latin typeface="Arial"/>
              </a:rPr>
              <a:t>Obesity </a:t>
            </a:r>
            <a:r>
              <a:rPr lang="en-US" sz="1100" u="sng" dirty="0" smtClean="0">
                <a:solidFill>
                  <a:srgbClr val="000000"/>
                </a:solidFill>
                <a:latin typeface="Arial"/>
              </a:rPr>
              <a:t>Reviews</a:t>
            </a:r>
            <a:r>
              <a:rPr lang="en-US" sz="1100" i="1" dirty="0">
                <a:solidFill>
                  <a:srgbClr val="000000"/>
                </a:solidFill>
                <a:latin typeface="Arial"/>
              </a:rPr>
              <a:t> (2012)</a:t>
            </a:r>
            <a:r>
              <a:rPr lang="en-US" sz="1100" dirty="0" smtClean="0">
                <a:solidFill>
                  <a:srgbClr val="000000"/>
                </a:solidFill>
                <a:latin typeface="Arial"/>
              </a:rPr>
              <a:t> </a:t>
            </a:r>
            <a:r>
              <a:rPr lang="en-US" sz="1100" dirty="0">
                <a:solidFill>
                  <a:srgbClr val="000000"/>
                </a:solidFill>
                <a:latin typeface="Arial"/>
              </a:rPr>
              <a:t>13 (8):659-80</a:t>
            </a:r>
          </a:p>
        </p:txBody>
      </p:sp>
      <p:sp>
        <p:nvSpPr>
          <p:cNvPr id="11" name="TextBox 10"/>
          <p:cNvSpPr txBox="1"/>
          <p:nvPr/>
        </p:nvSpPr>
        <p:spPr>
          <a:xfrm>
            <a:off x="228600" y="228600"/>
            <a:ext cx="8565539" cy="923330"/>
          </a:xfrm>
          <a:prstGeom prst="rect">
            <a:avLst/>
          </a:prstGeom>
          <a:noFill/>
        </p:spPr>
        <p:txBody>
          <a:bodyPr wrap="square" rtlCol="0">
            <a:spAutoFit/>
          </a:bodyPr>
          <a:lstStyle/>
          <a:p>
            <a:pPr algn="ctr" fontAlgn="auto">
              <a:spcBef>
                <a:spcPts val="0"/>
              </a:spcBef>
              <a:spcAft>
                <a:spcPts val="0"/>
              </a:spcAft>
            </a:pPr>
            <a:r>
              <a:rPr lang="en-US" b="1" dirty="0">
                <a:solidFill>
                  <a:srgbClr val="000000"/>
                </a:solidFill>
                <a:latin typeface="Arial"/>
              </a:rPr>
              <a:t>Chinese Adults </a:t>
            </a:r>
            <a:r>
              <a:rPr lang="en-US" dirty="0">
                <a:solidFill>
                  <a:srgbClr val="000000"/>
                </a:solidFill>
                <a:latin typeface="Arial"/>
              </a:rPr>
              <a:t>Met-hours per Week of Physical Activity &amp; Hours/Week of Time in Sedentary Behavior:  Measured for 1991-2009 and Forecasted for 2010-2030</a:t>
            </a:r>
          </a:p>
          <a:p>
            <a:pPr fontAlgn="auto">
              <a:spcBef>
                <a:spcPts val="0"/>
              </a:spcBef>
              <a:spcAft>
                <a:spcPts val="0"/>
              </a:spcAft>
            </a:pPr>
            <a:endParaRPr lang="en-US" dirty="0">
              <a:solidFill>
                <a:srgbClr val="000000"/>
              </a:solidFill>
              <a:latin typeface="Arial"/>
            </a:endParaRPr>
          </a:p>
        </p:txBody>
      </p:sp>
      <p:cxnSp>
        <p:nvCxnSpPr>
          <p:cNvPr id="12" name="Straight Connector 11"/>
          <p:cNvCxnSpPr/>
          <p:nvPr/>
        </p:nvCxnSpPr>
        <p:spPr>
          <a:xfrm rot="5400000">
            <a:off x="2130530" y="3550920"/>
            <a:ext cx="4206240" cy="0"/>
          </a:xfrm>
          <a:prstGeom prst="line">
            <a:avLst/>
          </a:prstGeom>
          <a:noFill/>
          <a:ln w="12700" cap="flat" cmpd="sng" algn="ctr">
            <a:solidFill>
              <a:sysClr val="windowText" lastClr="000000"/>
            </a:solidFill>
            <a:prstDash val="sysDash"/>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919254"/>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Latin America: the Mexican case</a:t>
            </a:r>
            <a:endParaRPr lang="en-US" dirty="0"/>
          </a:p>
        </p:txBody>
      </p:sp>
      <p:sp>
        <p:nvSpPr>
          <p:cNvPr id="3" name="Content Placeholder 2"/>
          <p:cNvSpPr>
            <a:spLocks noGrp="1"/>
          </p:cNvSpPr>
          <p:nvPr>
            <p:ph idx="1"/>
          </p:nvPr>
        </p:nvSpPr>
        <p:spPr/>
        <p:txBody>
          <a:bodyPr/>
          <a:lstStyle/>
          <a:p>
            <a:r>
              <a:rPr lang="en-US" dirty="0" smtClean="0"/>
              <a:t>One of the highest overweight and obesity levels globally.</a:t>
            </a:r>
          </a:p>
          <a:p>
            <a:r>
              <a:rPr lang="en-US" dirty="0" smtClean="0"/>
              <a:t>Very rapid diabetes increase,  occurring among younger Mexicans than found in high income countries.</a:t>
            </a:r>
          </a:p>
          <a:p>
            <a:r>
              <a:rPr lang="en-US" dirty="0" smtClean="0"/>
              <a:t>Linked with rapid increases in kcal from caloric beverages, snacking (over a first of kcal), and processed food.</a:t>
            </a:r>
          </a:p>
          <a:p>
            <a:endParaRPr lang="en-US" dirty="0"/>
          </a:p>
        </p:txBody>
      </p:sp>
    </p:spTree>
    <p:extLst>
      <p:ext uri="{BB962C8B-B14F-4D97-AF65-F5344CB8AC3E}">
        <p14:creationId xmlns:p14="http://schemas.microsoft.com/office/powerpoint/2010/main" val="274247456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406363347"/>
              </p:ext>
            </p:extLst>
          </p:nvPr>
        </p:nvGraphicFramePr>
        <p:xfrm>
          <a:off x="134256" y="533400"/>
          <a:ext cx="8886372" cy="6167047"/>
        </p:xfrm>
        <a:graphic>
          <a:graphicData uri="http://schemas.openxmlformats.org/drawingml/2006/table">
            <a:tbl>
              <a:tblPr firstRow="1" bandRow="1">
                <a:tableStyleId>{5C22544A-7EE6-4342-B048-85BDC9FD1C3A}</a:tableStyleId>
              </a:tblPr>
              <a:tblGrid>
                <a:gridCol w="1883984"/>
                <a:gridCol w="3322730"/>
                <a:gridCol w="3679658"/>
              </a:tblGrid>
              <a:tr h="492342">
                <a:tc>
                  <a:txBody>
                    <a:bodyPr/>
                    <a:lstStyle/>
                    <a:p>
                      <a:pPr algn="ctr"/>
                      <a:r>
                        <a:rPr lang="en-US" sz="1600" dirty="0" smtClean="0">
                          <a:latin typeface="Arial Narrow" pitchFamily="34" charset="0"/>
                        </a:rPr>
                        <a:t>Extent &amp; Purpose</a:t>
                      </a:r>
                      <a:r>
                        <a:rPr lang="en-US" sz="1600" baseline="0" dirty="0" smtClean="0">
                          <a:latin typeface="Arial Narrow" pitchFamily="34" charset="0"/>
                        </a:rPr>
                        <a:t>  of Processing</a:t>
                      </a:r>
                      <a:endParaRPr lang="en-US" sz="1600" dirty="0">
                        <a:latin typeface="Arial Narrow" pitchFamily="34" charset="0"/>
                      </a:endParaRPr>
                    </a:p>
                  </a:txBody>
                  <a:tcPr anchor="ctr"/>
                </a:tc>
                <a:tc>
                  <a:txBody>
                    <a:bodyPr/>
                    <a:lstStyle/>
                    <a:p>
                      <a:pPr algn="ctr"/>
                      <a:r>
                        <a:rPr lang="en-US" sz="1600" dirty="0" smtClean="0">
                          <a:latin typeface="Arial Narrow" pitchFamily="34" charset="0"/>
                        </a:rPr>
                        <a:t>Definition</a:t>
                      </a:r>
                      <a:endParaRPr lang="en-US" sz="1600" dirty="0">
                        <a:latin typeface="Arial Narrow" pitchFamily="34" charset="0"/>
                      </a:endParaRPr>
                    </a:p>
                  </a:txBody>
                  <a:tcPr anchor="ctr"/>
                </a:tc>
                <a:tc>
                  <a:txBody>
                    <a:bodyPr/>
                    <a:lstStyle/>
                    <a:p>
                      <a:pPr algn="ctr"/>
                      <a:r>
                        <a:rPr lang="en-US" sz="1600" dirty="0" smtClean="0">
                          <a:latin typeface="Arial Narrow" pitchFamily="34" charset="0"/>
                        </a:rPr>
                        <a:t>Examples</a:t>
                      </a:r>
                      <a:endParaRPr lang="en-US" sz="1600" dirty="0">
                        <a:latin typeface="Arial Narrow" pitchFamily="34" charset="0"/>
                      </a:endParaRPr>
                    </a:p>
                  </a:txBody>
                  <a:tcPr anchor="ctr"/>
                </a:tc>
              </a:tr>
              <a:tr h="875511">
                <a:tc>
                  <a:txBody>
                    <a:bodyPr/>
                    <a:lstStyle/>
                    <a:p>
                      <a:pPr algn="ctr"/>
                      <a:r>
                        <a:rPr lang="en-US" sz="1600" dirty="0" smtClean="0">
                          <a:latin typeface="Arial Narrow" pitchFamily="34" charset="0"/>
                        </a:rPr>
                        <a:t>Minimally processed </a:t>
                      </a:r>
                    </a:p>
                    <a:p>
                      <a:pPr algn="ctr"/>
                      <a:r>
                        <a:rPr lang="en-US" sz="1600" dirty="0" smtClean="0">
                          <a:latin typeface="Arial Narrow" pitchFamily="34" charset="0"/>
                        </a:rPr>
                        <a:t>food</a:t>
                      </a:r>
                    </a:p>
                  </a:txBody>
                  <a:tcPr/>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Single ingredient basic foods with no or very slight modifications that do not change inherent properties of the </a:t>
                      </a:r>
                      <a:r>
                        <a:rPr lang="en-US" sz="1400" b="0" dirty="0" smtClean="0">
                          <a:solidFill>
                            <a:schemeClr val="tx1"/>
                          </a:solidFill>
                          <a:effectLst/>
                          <a:latin typeface="Arial Narrow" pitchFamily="34" charset="0"/>
                          <a:ea typeface="Times New Roman"/>
                          <a:cs typeface="Times New Roman"/>
                        </a:rPr>
                        <a:t>food</a:t>
                      </a:r>
                      <a:endParaRPr lang="en-US" sz="2000" b="0" dirty="0">
                        <a:solidFill>
                          <a:schemeClr val="tx1"/>
                        </a:solidFill>
                        <a:effectLst/>
                        <a:latin typeface="Arial Narrow" pitchFamily="34" charset="0"/>
                        <a:ea typeface="Times New Roman"/>
                        <a:cs typeface="Times New Roman"/>
                      </a:endParaRPr>
                    </a:p>
                  </a:txBody>
                  <a:tcPr marL="68580" marR="68580" marT="0" marB="0"/>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Fresh, frozen, or dried plain fruits, vegetables, roots, tubers, or legumes; unsalted nuts and seeds; fresh or frozen unseasoned meats; eggs; plain milk</a:t>
                      </a:r>
                      <a:r>
                        <a:rPr lang="en-US" sz="1400" b="0" dirty="0" smtClean="0">
                          <a:solidFill>
                            <a:schemeClr val="tx1"/>
                          </a:solidFill>
                          <a:effectLst/>
                          <a:latin typeface="Arial Narrow" pitchFamily="34" charset="0"/>
                          <a:ea typeface="Times New Roman"/>
                          <a:cs typeface="Times New Roman"/>
                        </a:rPr>
                        <a:t>; grains; </a:t>
                      </a:r>
                      <a:r>
                        <a:rPr lang="en-US" sz="1400" b="0" dirty="0">
                          <a:solidFill>
                            <a:schemeClr val="tx1"/>
                          </a:solidFill>
                          <a:effectLst/>
                          <a:latin typeface="Arial Narrow" pitchFamily="34" charset="0"/>
                          <a:ea typeface="Times New Roman"/>
                          <a:cs typeface="Times New Roman"/>
                        </a:rPr>
                        <a:t>coffee beans; tea leaves; bottled water</a:t>
                      </a:r>
                      <a:endParaRPr lang="en-US" sz="2000" b="0" dirty="0">
                        <a:solidFill>
                          <a:schemeClr val="tx1"/>
                        </a:solidFill>
                        <a:effectLst/>
                        <a:latin typeface="Arial Narrow" pitchFamily="34" charset="0"/>
                        <a:ea typeface="Times New Roman"/>
                        <a:cs typeface="Times New Roman"/>
                      </a:endParaRPr>
                    </a:p>
                  </a:txBody>
                  <a:tcPr marL="68580" marR="68580" marT="0" marB="0"/>
                </a:tc>
              </a:tr>
              <a:tr h="875511">
                <a:tc>
                  <a:txBody>
                    <a:bodyPr/>
                    <a:lstStyle/>
                    <a:p>
                      <a:pPr algn="ctr"/>
                      <a:r>
                        <a:rPr lang="en-US" sz="1600" dirty="0" smtClean="0">
                          <a:latin typeface="Arial Narrow" pitchFamily="34" charset="0"/>
                        </a:rPr>
                        <a:t>Moderately processed ingredient</a:t>
                      </a:r>
                    </a:p>
                  </a:txBody>
                  <a:tcPr/>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Extraction or purification of one specific component of a single basic food using physical and chemical processes that change inherent properties of the </a:t>
                      </a:r>
                      <a:r>
                        <a:rPr lang="en-US" sz="1400" b="0" dirty="0" smtClean="0">
                          <a:solidFill>
                            <a:schemeClr val="tx1"/>
                          </a:solidFill>
                          <a:effectLst/>
                          <a:latin typeface="Arial Narrow" pitchFamily="34" charset="0"/>
                          <a:ea typeface="Times New Roman"/>
                          <a:cs typeface="Times New Roman"/>
                        </a:rPr>
                        <a:t>food</a:t>
                      </a:r>
                      <a:endParaRPr lang="en-US" sz="2000" b="0" dirty="0">
                        <a:solidFill>
                          <a:schemeClr val="tx1"/>
                        </a:solidFill>
                        <a:effectLst/>
                        <a:latin typeface="Arial Narrow" pitchFamily="34" charset="0"/>
                        <a:ea typeface="Times New Roman"/>
                        <a:cs typeface="Times New Roman"/>
                      </a:endParaRPr>
                    </a:p>
                  </a:txBody>
                  <a:tcPr marL="68580" marR="68580" marT="0" marB="0"/>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Oil, sugar, flour, spices, 100% juice, butter </a:t>
                      </a:r>
                      <a:endParaRPr lang="en-US" sz="2000" b="0" dirty="0">
                        <a:solidFill>
                          <a:schemeClr val="tx1"/>
                        </a:solidFill>
                        <a:effectLst/>
                        <a:latin typeface="Arial Narrow" pitchFamily="34" charset="0"/>
                        <a:ea typeface="Times New Roman"/>
                        <a:cs typeface="Times New Roman"/>
                      </a:endParaRPr>
                    </a:p>
                  </a:txBody>
                  <a:tcPr marL="68580" marR="68580" marT="0" marB="0"/>
                </a:tc>
              </a:tr>
              <a:tr h="914400">
                <a:tc>
                  <a:txBody>
                    <a:bodyPr/>
                    <a:lstStyle/>
                    <a:p>
                      <a:pPr algn="ctr"/>
                      <a:r>
                        <a:rPr lang="en-US" sz="1600" dirty="0" smtClean="0">
                          <a:latin typeface="Arial Narrow" pitchFamily="34" charset="0"/>
                        </a:rPr>
                        <a:t>Moderately processed for preservation or pre-cooking</a:t>
                      </a:r>
                    </a:p>
                  </a:txBody>
                  <a:tcPr/>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Physical and chemical processes applied to minimally processed foods for the purpose of preservation or pre-cooking that do not change the basic nature of the food </a:t>
                      </a:r>
                      <a:endParaRPr lang="en-US" sz="2000" b="0" dirty="0">
                        <a:solidFill>
                          <a:schemeClr val="tx1"/>
                        </a:solidFill>
                        <a:effectLst/>
                        <a:latin typeface="Arial Narrow" pitchFamily="34" charset="0"/>
                        <a:ea typeface="Times New Roman"/>
                        <a:cs typeface="Times New Roman"/>
                      </a:endParaRPr>
                    </a:p>
                  </a:txBody>
                  <a:tcPr marL="68580" marR="68580" marT="0" marB="0"/>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Canned fruit, vegetables, legumes, meat, poultry, or seafood; plain yogurt; cheese; instant oatmeal; instant rice; plain peanut butter</a:t>
                      </a:r>
                      <a:endParaRPr lang="en-US" sz="2000" b="0" dirty="0">
                        <a:solidFill>
                          <a:schemeClr val="tx1"/>
                        </a:solidFill>
                        <a:effectLst/>
                        <a:latin typeface="Arial Narrow" pitchFamily="34" charset="0"/>
                        <a:ea typeface="Times New Roman"/>
                        <a:cs typeface="Times New Roman"/>
                      </a:endParaRPr>
                    </a:p>
                  </a:txBody>
                  <a:tcPr marL="68580" marR="68580" marT="0" marB="0"/>
                </a:tc>
              </a:tr>
              <a:tr h="875511">
                <a:tc>
                  <a:txBody>
                    <a:bodyPr/>
                    <a:lstStyle/>
                    <a:p>
                      <a:pPr algn="ctr"/>
                      <a:r>
                        <a:rPr lang="en-US" sz="1600" dirty="0" smtClean="0">
                          <a:latin typeface="Arial Narrow" pitchFamily="34" charset="0"/>
                        </a:rPr>
                        <a:t>Moderately processed </a:t>
                      </a:r>
                    </a:p>
                    <a:p>
                      <a:pPr algn="ctr"/>
                      <a:r>
                        <a:rPr lang="en-US" sz="1600" dirty="0" smtClean="0">
                          <a:latin typeface="Arial Narrow" pitchFamily="34" charset="0"/>
                        </a:rPr>
                        <a:t>for flavor</a:t>
                      </a:r>
                      <a:endParaRPr lang="en-US" sz="1600" dirty="0">
                        <a:latin typeface="Arial Narrow" pitchFamily="34" charset="0"/>
                      </a:endParaRPr>
                    </a:p>
                  </a:txBody>
                  <a:tcPr/>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Addition of moderately processed ingredients to a minimally or moderately processed food,  combined for the purpose of enhancing flavor but not changing the basic nature of the food</a:t>
                      </a:r>
                      <a:endParaRPr lang="en-US" sz="2000" b="0" dirty="0">
                        <a:solidFill>
                          <a:schemeClr val="tx1"/>
                        </a:solidFill>
                        <a:effectLst/>
                        <a:latin typeface="Arial Narrow" pitchFamily="34" charset="0"/>
                        <a:ea typeface="Times New Roman"/>
                        <a:cs typeface="Times New Roman"/>
                      </a:endParaRPr>
                    </a:p>
                  </a:txBody>
                  <a:tcPr marL="68580" marR="68580" marT="0" marB="0"/>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Frozen, dried, or canned fruit with </a:t>
                      </a:r>
                      <a:r>
                        <a:rPr lang="en-US" sz="1400" b="0" dirty="0" smtClean="0">
                          <a:solidFill>
                            <a:schemeClr val="tx1"/>
                          </a:solidFill>
                          <a:effectLst/>
                          <a:latin typeface="Arial Narrow" pitchFamily="34" charset="0"/>
                          <a:ea typeface="Times New Roman"/>
                          <a:cs typeface="Times New Roman"/>
                        </a:rPr>
                        <a:t>sweeteners</a:t>
                      </a:r>
                      <a:r>
                        <a:rPr lang="en-US" sz="1400" b="0" dirty="0">
                          <a:solidFill>
                            <a:schemeClr val="tx1"/>
                          </a:solidFill>
                          <a:effectLst/>
                          <a:latin typeface="Arial Narrow" pitchFamily="34" charset="0"/>
                          <a:ea typeface="Times New Roman"/>
                          <a:cs typeface="Times New Roman"/>
                        </a:rPr>
                        <a:t>; salted nuts and seeds; fresh or frozen meat or seafood with seasoning; </a:t>
                      </a:r>
                      <a:r>
                        <a:rPr lang="en-US" sz="1400" b="0" dirty="0" smtClean="0">
                          <a:solidFill>
                            <a:schemeClr val="tx1"/>
                          </a:solidFill>
                          <a:effectLst/>
                          <a:latin typeface="Arial Narrow" pitchFamily="34" charset="0"/>
                          <a:ea typeface="Times New Roman"/>
                          <a:cs typeface="Times New Roman"/>
                        </a:rPr>
                        <a:t>flavored </a:t>
                      </a:r>
                      <a:r>
                        <a:rPr lang="en-US" sz="1400" b="0" dirty="0">
                          <a:solidFill>
                            <a:schemeClr val="tx1"/>
                          </a:solidFill>
                          <a:effectLst/>
                          <a:latin typeface="Arial Narrow" pitchFamily="34" charset="0"/>
                          <a:ea typeface="Times New Roman"/>
                          <a:cs typeface="Times New Roman"/>
                        </a:rPr>
                        <a:t>milk; flavored yogurt; flavored oatmeal; tuna canned in oil; </a:t>
                      </a:r>
                      <a:r>
                        <a:rPr lang="en-US" sz="1400" b="0" dirty="0" smtClean="0">
                          <a:solidFill>
                            <a:schemeClr val="tx1"/>
                          </a:solidFill>
                          <a:effectLst/>
                          <a:latin typeface="Arial Narrow" pitchFamily="34" charset="0"/>
                          <a:ea typeface="Times New Roman"/>
                          <a:cs typeface="Times New Roman"/>
                        </a:rPr>
                        <a:t>sweetened </a:t>
                      </a:r>
                      <a:r>
                        <a:rPr lang="en-US" sz="1400" b="0" dirty="0">
                          <a:solidFill>
                            <a:schemeClr val="tx1"/>
                          </a:solidFill>
                          <a:effectLst/>
                          <a:latin typeface="Arial Narrow" pitchFamily="34" charset="0"/>
                          <a:ea typeface="Times New Roman"/>
                          <a:cs typeface="Times New Roman"/>
                        </a:rPr>
                        <a:t>juice </a:t>
                      </a:r>
                      <a:endParaRPr lang="en-US" sz="2000" b="0" dirty="0">
                        <a:solidFill>
                          <a:schemeClr val="tx1"/>
                        </a:solidFill>
                        <a:effectLst/>
                        <a:latin typeface="Arial Narrow" pitchFamily="34" charset="0"/>
                        <a:ea typeface="Times New Roman"/>
                        <a:cs typeface="Times New Roman"/>
                      </a:endParaRPr>
                    </a:p>
                  </a:txBody>
                  <a:tcPr marL="68580" marR="68580" marT="0" marB="0"/>
                </a:tc>
              </a:tr>
              <a:tr h="675394">
                <a:tc>
                  <a:txBody>
                    <a:bodyPr/>
                    <a:lstStyle/>
                    <a:p>
                      <a:pPr algn="ctr"/>
                      <a:r>
                        <a:rPr lang="en-US" sz="1600" dirty="0" smtClean="0">
                          <a:latin typeface="Arial Narrow" pitchFamily="34" charset="0"/>
                        </a:rPr>
                        <a:t>Moderately processed </a:t>
                      </a:r>
                    </a:p>
                    <a:p>
                      <a:pPr algn="ctr"/>
                      <a:r>
                        <a:rPr lang="en-US" sz="1600" dirty="0" smtClean="0">
                          <a:latin typeface="Arial Narrow" pitchFamily="34" charset="0"/>
                        </a:rPr>
                        <a:t>grain products</a:t>
                      </a:r>
                      <a:endParaRPr lang="en-US" sz="1600" dirty="0">
                        <a:latin typeface="Arial Narrow" pitchFamily="34" charset="0"/>
                      </a:endParaRPr>
                    </a:p>
                  </a:txBody>
                  <a:tcPr/>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Combination of grains or flour with water, salt, and/or yeast to convert grains into grain-based products</a:t>
                      </a:r>
                      <a:endParaRPr lang="en-US" sz="2000" b="0" dirty="0">
                        <a:solidFill>
                          <a:schemeClr val="tx1"/>
                        </a:solidFill>
                        <a:effectLst/>
                        <a:latin typeface="Arial Narrow" pitchFamily="34" charset="0"/>
                        <a:ea typeface="Times New Roman"/>
                        <a:cs typeface="Times New Roman"/>
                      </a:endParaRPr>
                    </a:p>
                  </a:txBody>
                  <a:tcPr marL="68580" marR="68580" marT="0" marB="0"/>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Taco shells/tortillas, bread, plain pasta, basic cereals (puffed rice, shredded wheat, plain flakes)</a:t>
                      </a:r>
                      <a:endParaRPr lang="en-US" sz="2000" b="0" dirty="0">
                        <a:solidFill>
                          <a:schemeClr val="tx1"/>
                        </a:solidFill>
                        <a:effectLst/>
                        <a:latin typeface="Arial Narrow" pitchFamily="34" charset="0"/>
                        <a:ea typeface="Times New Roman"/>
                        <a:cs typeface="Times New Roman"/>
                      </a:endParaRPr>
                    </a:p>
                  </a:txBody>
                  <a:tcPr marL="68580" marR="68580" marT="0" marB="0"/>
                </a:tc>
              </a:tr>
              <a:tr h="525307">
                <a:tc>
                  <a:txBody>
                    <a:bodyPr/>
                    <a:lstStyle/>
                    <a:p>
                      <a:pPr algn="ctr"/>
                      <a:r>
                        <a:rPr lang="en-US" sz="1600" dirty="0" smtClean="0">
                          <a:latin typeface="Arial Narrow" pitchFamily="34" charset="0"/>
                        </a:rPr>
                        <a:t>Ultra-processed ingredient</a:t>
                      </a:r>
                    </a:p>
                  </a:txBody>
                  <a:tcPr/>
                </a:tc>
                <a:tc>
                  <a:txBody>
                    <a:bodyPr/>
                    <a:lstStyle/>
                    <a:p>
                      <a:pPr marL="0" marR="0">
                        <a:spcBef>
                          <a:spcPts val="0"/>
                        </a:spcBef>
                        <a:spcAft>
                          <a:spcPts val="0"/>
                        </a:spcAft>
                      </a:pPr>
                      <a:r>
                        <a:rPr lang="en-US" sz="1400" b="0">
                          <a:solidFill>
                            <a:schemeClr val="tx1"/>
                          </a:solidFill>
                          <a:effectLst/>
                          <a:latin typeface="Arial Narrow" pitchFamily="34" charset="0"/>
                          <a:ea typeface="Times New Roman"/>
                          <a:cs typeface="Times New Roman"/>
                        </a:rPr>
                        <a:t>Multi-component mixture of combined ingredients not resembling its basic components but </a:t>
                      </a:r>
                      <a:r>
                        <a:rPr lang="en-US" sz="1400" b="0" i="1">
                          <a:solidFill>
                            <a:schemeClr val="tx1"/>
                          </a:solidFill>
                          <a:effectLst/>
                          <a:latin typeface="Arial Narrow" pitchFamily="34" charset="0"/>
                          <a:ea typeface="Times New Roman"/>
                          <a:cs typeface="Times New Roman"/>
                        </a:rPr>
                        <a:t>NOT consumed alone</a:t>
                      </a:r>
                      <a:endParaRPr lang="en-US" sz="2000" b="0">
                        <a:solidFill>
                          <a:schemeClr val="tx1"/>
                        </a:solidFill>
                        <a:effectLst/>
                        <a:latin typeface="Arial Narrow" pitchFamily="34" charset="0"/>
                        <a:ea typeface="Times New Roman"/>
                        <a:cs typeface="Times New Roman"/>
                      </a:endParaRPr>
                    </a:p>
                  </a:txBody>
                  <a:tcPr marL="68580" marR="68580" marT="0" marB="0"/>
                </a:tc>
                <a:tc>
                  <a:txBody>
                    <a:bodyPr/>
                    <a:lstStyle/>
                    <a:p>
                      <a:pPr marL="0" marR="0">
                        <a:spcBef>
                          <a:spcPts val="0"/>
                        </a:spcBef>
                        <a:spcAft>
                          <a:spcPts val="0"/>
                        </a:spcAft>
                      </a:pPr>
                      <a:r>
                        <a:rPr lang="en-US" sz="1400" b="0">
                          <a:solidFill>
                            <a:schemeClr val="tx1"/>
                          </a:solidFill>
                          <a:effectLst/>
                          <a:latin typeface="Arial Narrow" pitchFamily="34" charset="0"/>
                          <a:ea typeface="Times New Roman"/>
                          <a:cs typeface="Times New Roman"/>
                        </a:rPr>
                        <a:t>Margarine, mayonnaise, condiments, dips, salad dressings, jam/jelly, sauces, gravy</a:t>
                      </a:r>
                      <a:endParaRPr lang="en-US" sz="2000" b="0">
                        <a:solidFill>
                          <a:schemeClr val="tx1"/>
                        </a:solidFill>
                        <a:effectLst/>
                        <a:latin typeface="Arial Narrow" pitchFamily="34" charset="0"/>
                        <a:ea typeface="Times New Roman"/>
                        <a:cs typeface="Times New Roman"/>
                      </a:endParaRPr>
                    </a:p>
                  </a:txBody>
                  <a:tcPr marL="68580" marR="68580" marT="0" marB="0"/>
                </a:tc>
              </a:tr>
              <a:tr h="731520">
                <a:tc>
                  <a:txBody>
                    <a:bodyPr/>
                    <a:lstStyle/>
                    <a:p>
                      <a:pPr algn="ctr"/>
                      <a:r>
                        <a:rPr lang="en-US" sz="1600" dirty="0" smtClean="0">
                          <a:latin typeface="Arial Narrow" pitchFamily="34" charset="0"/>
                        </a:rPr>
                        <a:t>Ultra-processed food</a:t>
                      </a:r>
                    </a:p>
                  </a:txBody>
                  <a:tcPr/>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Multi-component mixture of combined ingredients not resembling its basic components and </a:t>
                      </a:r>
                      <a:r>
                        <a:rPr lang="en-US" sz="1400" b="0" i="1" dirty="0">
                          <a:solidFill>
                            <a:schemeClr val="tx1"/>
                          </a:solidFill>
                          <a:effectLst/>
                          <a:latin typeface="Arial Narrow" pitchFamily="34" charset="0"/>
                          <a:ea typeface="Times New Roman"/>
                          <a:cs typeface="Times New Roman"/>
                        </a:rPr>
                        <a:t>consumed alone</a:t>
                      </a:r>
                      <a:endParaRPr lang="en-US" sz="2000" b="0" dirty="0">
                        <a:solidFill>
                          <a:schemeClr val="tx1"/>
                        </a:solidFill>
                        <a:effectLst/>
                        <a:latin typeface="Arial Narrow" pitchFamily="34" charset="0"/>
                        <a:ea typeface="Times New Roman"/>
                        <a:cs typeface="Times New Roman"/>
                      </a:endParaRPr>
                    </a:p>
                  </a:txBody>
                  <a:tcPr marL="68580" marR="68580" marT="0" marB="0"/>
                </a:tc>
                <a:tc>
                  <a:txBody>
                    <a:bodyPr/>
                    <a:lstStyle/>
                    <a:p>
                      <a:pPr marL="0" marR="0">
                        <a:spcBef>
                          <a:spcPts val="0"/>
                        </a:spcBef>
                        <a:spcAft>
                          <a:spcPts val="0"/>
                        </a:spcAft>
                      </a:pPr>
                      <a:r>
                        <a:rPr lang="en-US" sz="1400" b="0" dirty="0">
                          <a:solidFill>
                            <a:schemeClr val="tx1"/>
                          </a:solidFill>
                          <a:effectLst/>
                          <a:latin typeface="Arial Narrow" pitchFamily="34" charset="0"/>
                          <a:ea typeface="Times New Roman"/>
                          <a:cs typeface="Times New Roman"/>
                        </a:rPr>
                        <a:t>SSBs, cookies, frozen entrees, pizza, canned soup, processed meat, salty snacks, ice cream</a:t>
                      </a:r>
                      <a:r>
                        <a:rPr lang="en-US" sz="1400" b="0" dirty="0" smtClean="0">
                          <a:solidFill>
                            <a:schemeClr val="tx1"/>
                          </a:solidFill>
                          <a:effectLst/>
                          <a:latin typeface="Arial Narrow" pitchFamily="34" charset="0"/>
                          <a:ea typeface="Times New Roman"/>
                          <a:cs typeface="Times New Roman"/>
                        </a:rPr>
                        <a:t>, </a:t>
                      </a:r>
                      <a:r>
                        <a:rPr lang="en-US" sz="1400" b="0" dirty="0">
                          <a:solidFill>
                            <a:schemeClr val="tx1"/>
                          </a:solidFill>
                          <a:effectLst/>
                          <a:latin typeface="Arial Narrow" pitchFamily="34" charset="0"/>
                          <a:ea typeface="Times New Roman"/>
                          <a:cs typeface="Times New Roman"/>
                        </a:rPr>
                        <a:t>dessert mixes, boxed or canned mixed dishes, </a:t>
                      </a:r>
                      <a:r>
                        <a:rPr lang="en-US" sz="1400" b="0" dirty="0" smtClean="0">
                          <a:solidFill>
                            <a:schemeClr val="tx1"/>
                          </a:solidFill>
                          <a:effectLst/>
                          <a:latin typeface="Arial Narrow" pitchFamily="34" charset="0"/>
                          <a:ea typeface="Times New Roman"/>
                          <a:cs typeface="Times New Roman"/>
                        </a:rPr>
                        <a:t>candy</a:t>
                      </a:r>
                      <a:endParaRPr lang="en-US" sz="2000" b="0" dirty="0">
                        <a:solidFill>
                          <a:schemeClr val="tx1"/>
                        </a:solidFill>
                        <a:effectLst/>
                        <a:latin typeface="Arial Narrow" pitchFamily="34" charset="0"/>
                        <a:ea typeface="Times New Roman"/>
                        <a:cs typeface="Times New Roman"/>
                      </a:endParaRPr>
                    </a:p>
                  </a:txBody>
                  <a:tcPr marL="68580" marR="68580" marT="0" marB="0"/>
                </a:tc>
              </a:tr>
            </a:tbl>
          </a:graphicData>
        </a:graphic>
      </p:graphicFrame>
      <p:sp>
        <p:nvSpPr>
          <p:cNvPr id="2" name="Title 1"/>
          <p:cNvSpPr>
            <a:spLocks noGrp="1"/>
          </p:cNvSpPr>
          <p:nvPr>
            <p:ph type="title" idx="4294967295"/>
          </p:nvPr>
        </p:nvSpPr>
        <p:spPr>
          <a:xfrm>
            <a:off x="152400" y="76200"/>
            <a:ext cx="8839200" cy="454025"/>
          </a:xfrm>
        </p:spPr>
        <p:txBody>
          <a:bodyPr>
            <a:noAutofit/>
          </a:bodyPr>
          <a:lstStyle/>
          <a:p>
            <a:r>
              <a:rPr lang="en-US" sz="2200" b="1" dirty="0" smtClean="0">
                <a:latin typeface="Arial Narrow" pitchFamily="34" charset="0"/>
              </a:rPr>
              <a:t>Todays processing and purposes: amazingly complex </a:t>
            </a:r>
            <a:endParaRPr lang="en-US" sz="2200" b="1" dirty="0">
              <a:latin typeface="Arial Narrow" pitchFamily="34" charset="0"/>
            </a:endParaRPr>
          </a:p>
        </p:txBody>
      </p:sp>
      <p:sp>
        <p:nvSpPr>
          <p:cNvPr id="8" name="Slide Number Placeholder 7"/>
          <p:cNvSpPr>
            <a:spLocks noGrp="1"/>
          </p:cNvSpPr>
          <p:nvPr>
            <p:ph type="sldNum" sz="quarter" idx="12"/>
          </p:nvPr>
        </p:nvSpPr>
        <p:spPr/>
        <p:txBody>
          <a:bodyPr/>
          <a:lstStyle/>
          <a:p>
            <a:fld id="{5612E503-B17D-44F3-9067-CD173DB01459}"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39361529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749" y="6245860"/>
            <a:ext cx="882396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aphicFrame>
        <p:nvGraphicFramePr>
          <p:cNvPr id="12" name="Chart 11"/>
          <p:cNvGraphicFramePr>
            <a:graphicFrameLocks/>
          </p:cNvGraphicFramePr>
          <p:nvPr>
            <p:extLst>
              <p:ext uri="{D42A27DB-BD31-4B8C-83A1-F6EECF244321}">
                <p14:modId xmlns:p14="http://schemas.microsoft.com/office/powerpoint/2010/main" val="3405434623"/>
              </p:ext>
            </p:extLst>
          </p:nvPr>
        </p:nvGraphicFramePr>
        <p:xfrm>
          <a:off x="182880" y="1143000"/>
          <a:ext cx="3657600" cy="5577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5755289"/>
              </p:ext>
            </p:extLst>
          </p:nvPr>
        </p:nvGraphicFramePr>
        <p:xfrm>
          <a:off x="226671" y="82710"/>
          <a:ext cx="8688115" cy="1188720"/>
        </p:xfrm>
        <a:graphic>
          <a:graphicData uri="http://schemas.openxmlformats.org/drawingml/2006/table">
            <a:tbl>
              <a:tblPr firstRow="1" bandRow="1">
                <a:tableStyleId>{5C22544A-7EE6-4342-B048-85BDC9FD1C3A}</a:tableStyleId>
              </a:tblPr>
              <a:tblGrid>
                <a:gridCol w="8688115"/>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kern="1200" dirty="0" smtClean="0">
                          <a:solidFill>
                            <a:schemeClr val="tx1"/>
                          </a:solidFill>
                          <a:latin typeface="+mn-lt"/>
                          <a:ea typeface="+mn-ea"/>
                          <a:cs typeface="+mn-cs"/>
                        </a:rPr>
                        <a:t>Of 1.2 million US barcoded</a:t>
                      </a:r>
                      <a:r>
                        <a:rPr kumimoji="0" lang="en-US" sz="2400" b="1" kern="1200" baseline="0" dirty="0" smtClean="0">
                          <a:solidFill>
                            <a:schemeClr val="tx1"/>
                          </a:solidFill>
                          <a:latin typeface="+mn-lt"/>
                          <a:ea typeface="+mn-ea"/>
                          <a:cs typeface="+mn-cs"/>
                        </a:rPr>
                        <a:t> foods and beverages with unique ingredients, </a:t>
                      </a:r>
                      <a:r>
                        <a:rPr kumimoji="0" lang="en-US" sz="2400" b="1" kern="1200" dirty="0" smtClean="0">
                          <a:solidFill>
                            <a:schemeClr val="tx1"/>
                          </a:solidFill>
                          <a:latin typeface="+mn-lt"/>
                          <a:ea typeface="+mn-ea"/>
                          <a:cs typeface="+mn-cs"/>
                        </a:rPr>
                        <a:t>% calories</a:t>
                      </a:r>
                      <a:r>
                        <a:rPr kumimoji="0" lang="en-US" sz="2400" b="1" kern="1200" baseline="0" dirty="0" smtClean="0">
                          <a:solidFill>
                            <a:schemeClr val="tx1"/>
                          </a:solidFill>
                          <a:latin typeface="+mn-lt"/>
                          <a:ea typeface="+mn-ea"/>
                          <a:cs typeface="+mn-cs"/>
                        </a:rPr>
                        <a:t> purchased by processing level</a:t>
                      </a:r>
                      <a:endParaRPr kumimoji="0" lang="en-US" sz="2400" b="1" kern="1200" dirty="0" smtClean="0">
                        <a:solidFill>
                          <a:schemeClr val="tx1"/>
                        </a:solidFill>
                        <a:latin typeface="+mn-lt"/>
                        <a:ea typeface="+mn-ea"/>
                        <a:cs typeface="+mn-cs"/>
                      </a:endParaRPr>
                    </a:p>
                  </a:txBody>
                  <a:tcPr anchor="ctr">
                    <a:lnB w="1905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3533193" y="5170110"/>
            <a:ext cx="266420"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Arial Narrow" panose="020B0606020202030204" pitchFamily="34" charset="0"/>
              </a:rPr>
              <a:t>*</a:t>
            </a:r>
            <a:endParaRPr lang="en-US" sz="2000" b="1" dirty="0">
              <a:solidFill>
                <a:prstClr val="black"/>
              </a:solidFill>
              <a:latin typeface="Arial Narrow" panose="020B0606020202030204" pitchFamily="34" charset="0"/>
            </a:endParaRPr>
          </a:p>
        </p:txBody>
      </p:sp>
      <p:sp>
        <p:nvSpPr>
          <p:cNvPr id="8" name="TextBox 7"/>
          <p:cNvSpPr txBox="1"/>
          <p:nvPr/>
        </p:nvSpPr>
        <p:spPr>
          <a:xfrm>
            <a:off x="3529584" y="4903410"/>
            <a:ext cx="266420"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Arial Narrow" panose="020B0606020202030204" pitchFamily="34" charset="0"/>
              </a:rPr>
              <a:t>*</a:t>
            </a:r>
            <a:endParaRPr lang="en-US" sz="2000" b="1" dirty="0">
              <a:solidFill>
                <a:prstClr val="black"/>
              </a:solidFill>
              <a:latin typeface="Arial Narrow" panose="020B060602020203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752572008"/>
              </p:ext>
            </p:extLst>
          </p:nvPr>
        </p:nvGraphicFramePr>
        <p:xfrm>
          <a:off x="3657600" y="1143000"/>
          <a:ext cx="3657600" cy="55778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004304" y="5581650"/>
            <a:ext cx="266420"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Arial Narrow" panose="020B0606020202030204" pitchFamily="34" charset="0"/>
              </a:rPr>
              <a:t>*</a:t>
            </a:r>
            <a:endParaRPr lang="en-US" sz="2000" b="1" dirty="0">
              <a:solidFill>
                <a:prstClr val="black"/>
              </a:solidFill>
              <a:latin typeface="Arial Narrow" panose="020B0606020202030204" pitchFamily="34" charset="0"/>
            </a:endParaRPr>
          </a:p>
        </p:txBody>
      </p:sp>
      <p:sp>
        <p:nvSpPr>
          <p:cNvPr id="10" name="TextBox 9"/>
          <p:cNvSpPr txBox="1"/>
          <p:nvPr/>
        </p:nvSpPr>
        <p:spPr>
          <a:xfrm>
            <a:off x="7004304" y="3352800"/>
            <a:ext cx="266420"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Arial Narrow" panose="020B0606020202030204" pitchFamily="34" charset="0"/>
              </a:rPr>
              <a:t>*</a:t>
            </a:r>
            <a:endParaRPr lang="en-US" sz="2000" b="1" dirty="0">
              <a:solidFill>
                <a:prstClr val="black"/>
              </a:solidFill>
              <a:latin typeface="Arial Narrow" panose="020B0606020202030204" pitchFamily="34" charset="0"/>
            </a:endParaRPr>
          </a:p>
        </p:txBody>
      </p:sp>
      <p:sp>
        <p:nvSpPr>
          <p:cNvPr id="14" name="TextBox 13"/>
          <p:cNvSpPr txBox="1"/>
          <p:nvPr/>
        </p:nvSpPr>
        <p:spPr>
          <a:xfrm>
            <a:off x="7004304" y="4972050"/>
            <a:ext cx="266420"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Arial Narrow" panose="020B0606020202030204" pitchFamily="34" charset="0"/>
              </a:rPr>
              <a:t>*</a:t>
            </a:r>
            <a:endParaRPr lang="en-US" sz="2000" b="1" dirty="0">
              <a:solidFill>
                <a:prstClr val="black"/>
              </a:solidFill>
              <a:latin typeface="Arial Narrow" panose="020B0606020202030204" pitchFamily="34" charset="0"/>
            </a:endParaRPr>
          </a:p>
        </p:txBody>
      </p:sp>
      <p:sp>
        <p:nvSpPr>
          <p:cNvPr id="15" name="TextBox 14"/>
          <p:cNvSpPr txBox="1"/>
          <p:nvPr/>
        </p:nvSpPr>
        <p:spPr>
          <a:xfrm>
            <a:off x="7004304" y="6019800"/>
            <a:ext cx="266420"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Arial Narrow" panose="020B0606020202030204" pitchFamily="34" charset="0"/>
              </a:rPr>
              <a:t>*</a:t>
            </a:r>
            <a:endParaRPr lang="en-US" sz="2000" b="1" dirty="0">
              <a:solidFill>
                <a:prstClr val="black"/>
              </a:solidFill>
              <a:latin typeface="Arial Narrow" panose="020B0606020202030204" pitchFamily="34" charset="0"/>
            </a:endParaRPr>
          </a:p>
        </p:txBody>
      </p:sp>
      <p:grpSp>
        <p:nvGrpSpPr>
          <p:cNvPr id="22" name="Group 21"/>
          <p:cNvGrpSpPr/>
          <p:nvPr/>
        </p:nvGrpSpPr>
        <p:grpSpPr>
          <a:xfrm>
            <a:off x="7401218" y="2700278"/>
            <a:ext cx="1565940" cy="2862322"/>
            <a:chOff x="-1828800" y="2441198"/>
            <a:chExt cx="1565940" cy="2862322"/>
          </a:xfrm>
        </p:grpSpPr>
        <p:sp>
          <p:nvSpPr>
            <p:cNvPr id="23" name="Rectangle 22"/>
            <p:cNvSpPr/>
            <p:nvPr/>
          </p:nvSpPr>
          <p:spPr>
            <a:xfrm>
              <a:off x="-1828800" y="2632363"/>
              <a:ext cx="274320" cy="274320"/>
            </a:xfrm>
            <a:prstGeom prst="rect">
              <a:avLst/>
            </a:prstGeom>
            <a:solidFill>
              <a:srgbClr val="C000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4" name="Rectangle 23"/>
            <p:cNvSpPr/>
            <p:nvPr/>
          </p:nvSpPr>
          <p:spPr>
            <a:xfrm>
              <a:off x="-1828800" y="3324807"/>
              <a:ext cx="274320" cy="274320"/>
            </a:xfrm>
            <a:prstGeom prst="rect">
              <a:avLst/>
            </a:prstGeom>
            <a:solidFill>
              <a:srgbClr val="F7964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5" name="Rectangle 24"/>
            <p:cNvSpPr/>
            <p:nvPr/>
          </p:nvSpPr>
          <p:spPr>
            <a:xfrm>
              <a:off x="-1828800" y="3992880"/>
              <a:ext cx="274320" cy="274320"/>
            </a:xfrm>
            <a:prstGeom prst="rect">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6" name="Rectangle 25"/>
            <p:cNvSpPr/>
            <p:nvPr/>
          </p:nvSpPr>
          <p:spPr>
            <a:xfrm>
              <a:off x="-1828800" y="4793756"/>
              <a:ext cx="274320" cy="274320"/>
            </a:xfrm>
            <a:prstGeom prst="rect">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 name="TextBox 26"/>
            <p:cNvSpPr txBox="1"/>
            <p:nvPr/>
          </p:nvSpPr>
          <p:spPr>
            <a:xfrm>
              <a:off x="-1447800" y="2441198"/>
              <a:ext cx="1184940" cy="2862322"/>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Arial Narrow" panose="020B0606020202030204" pitchFamily="34" charset="0"/>
                </a:rPr>
                <a:t>highly-</a:t>
              </a:r>
            </a:p>
            <a:p>
              <a:pPr fontAlgn="auto">
                <a:spcBef>
                  <a:spcPts val="0"/>
                </a:spcBef>
                <a:spcAft>
                  <a:spcPts val="0"/>
                </a:spcAft>
              </a:pPr>
              <a:r>
                <a:rPr lang="en-US" b="1" dirty="0">
                  <a:solidFill>
                    <a:prstClr val="black"/>
                  </a:solidFill>
                  <a:latin typeface="Arial Narrow" panose="020B0606020202030204" pitchFamily="34" charset="0"/>
                </a:rPr>
                <a:t>p</a:t>
              </a:r>
              <a:r>
                <a:rPr lang="en-US" b="1" dirty="0" smtClean="0">
                  <a:solidFill>
                    <a:prstClr val="black"/>
                  </a:solidFill>
                  <a:latin typeface="Arial Narrow" panose="020B0606020202030204" pitchFamily="34" charset="0"/>
                </a:rPr>
                <a:t>rocessed</a:t>
              </a:r>
            </a:p>
            <a:p>
              <a:pPr fontAlgn="auto">
                <a:spcBef>
                  <a:spcPts val="0"/>
                </a:spcBef>
                <a:spcAft>
                  <a:spcPts val="0"/>
                </a:spcAft>
              </a:pPr>
              <a:endParaRPr lang="en-US" b="1" dirty="0">
                <a:solidFill>
                  <a:prstClr val="black"/>
                </a:solidFill>
                <a:latin typeface="Arial Narrow" panose="020B0606020202030204" pitchFamily="34" charset="0"/>
              </a:endParaRPr>
            </a:p>
            <a:p>
              <a:pPr fontAlgn="auto">
                <a:spcBef>
                  <a:spcPts val="0"/>
                </a:spcBef>
                <a:spcAft>
                  <a:spcPts val="0"/>
                </a:spcAft>
              </a:pPr>
              <a:r>
                <a:rPr lang="en-US" b="1" dirty="0" smtClean="0">
                  <a:solidFill>
                    <a:prstClr val="black"/>
                  </a:solidFill>
                  <a:latin typeface="Arial Narrow" panose="020B0606020202030204" pitchFamily="34" charset="0"/>
                </a:rPr>
                <a:t>Processed</a:t>
              </a:r>
            </a:p>
            <a:p>
              <a:pPr fontAlgn="auto">
                <a:spcBef>
                  <a:spcPts val="0"/>
                </a:spcBef>
                <a:spcAft>
                  <a:spcPts val="0"/>
                </a:spcAft>
              </a:pPr>
              <a:endParaRPr lang="en-US" b="1" dirty="0">
                <a:solidFill>
                  <a:prstClr val="black"/>
                </a:solidFill>
                <a:latin typeface="Arial Narrow" panose="020B0606020202030204" pitchFamily="34" charset="0"/>
              </a:endParaRPr>
            </a:p>
            <a:p>
              <a:pPr fontAlgn="auto">
                <a:spcBef>
                  <a:spcPts val="0"/>
                </a:spcBef>
                <a:spcAft>
                  <a:spcPts val="0"/>
                </a:spcAft>
              </a:pPr>
              <a:r>
                <a:rPr lang="en-US" b="1" dirty="0" smtClean="0">
                  <a:solidFill>
                    <a:prstClr val="black"/>
                  </a:solidFill>
                  <a:latin typeface="Arial Narrow" panose="020B0606020202030204" pitchFamily="34" charset="0"/>
                </a:rPr>
                <a:t>Moderately</a:t>
              </a:r>
            </a:p>
            <a:p>
              <a:pPr fontAlgn="auto">
                <a:spcBef>
                  <a:spcPts val="0"/>
                </a:spcBef>
                <a:spcAft>
                  <a:spcPts val="0"/>
                </a:spcAft>
              </a:pPr>
              <a:r>
                <a:rPr lang="en-US" b="1" dirty="0">
                  <a:solidFill>
                    <a:prstClr val="black"/>
                  </a:solidFill>
                  <a:latin typeface="Arial Narrow" panose="020B0606020202030204" pitchFamily="34" charset="0"/>
                </a:rPr>
                <a:t>p</a:t>
              </a:r>
              <a:r>
                <a:rPr lang="en-US" b="1" dirty="0" smtClean="0">
                  <a:solidFill>
                    <a:prstClr val="black"/>
                  </a:solidFill>
                  <a:latin typeface="Arial Narrow" panose="020B0606020202030204" pitchFamily="34" charset="0"/>
                </a:rPr>
                <a:t>rocessed</a:t>
              </a:r>
            </a:p>
            <a:p>
              <a:pPr fontAlgn="auto">
                <a:spcBef>
                  <a:spcPts val="0"/>
                </a:spcBef>
                <a:spcAft>
                  <a:spcPts val="0"/>
                </a:spcAft>
              </a:pPr>
              <a:endParaRPr lang="en-US" b="1" dirty="0">
                <a:solidFill>
                  <a:prstClr val="black"/>
                </a:solidFill>
                <a:latin typeface="Arial Narrow" panose="020B0606020202030204" pitchFamily="34" charset="0"/>
              </a:endParaRPr>
            </a:p>
            <a:p>
              <a:pPr fontAlgn="auto">
                <a:spcBef>
                  <a:spcPts val="0"/>
                </a:spcBef>
                <a:spcAft>
                  <a:spcPts val="0"/>
                </a:spcAft>
              </a:pPr>
              <a:r>
                <a:rPr lang="en-US" b="1" dirty="0" smtClean="0">
                  <a:solidFill>
                    <a:prstClr val="black"/>
                  </a:solidFill>
                  <a:latin typeface="Arial Narrow" panose="020B0606020202030204" pitchFamily="34" charset="0"/>
                </a:rPr>
                <a:t>Minimally</a:t>
              </a:r>
            </a:p>
            <a:p>
              <a:pPr fontAlgn="auto">
                <a:spcBef>
                  <a:spcPts val="0"/>
                </a:spcBef>
                <a:spcAft>
                  <a:spcPts val="0"/>
                </a:spcAft>
              </a:pPr>
              <a:r>
                <a:rPr lang="en-US" b="1" dirty="0" smtClean="0">
                  <a:solidFill>
                    <a:prstClr val="black"/>
                  </a:solidFill>
                  <a:latin typeface="Arial Narrow" panose="020B0606020202030204" pitchFamily="34" charset="0"/>
                </a:rPr>
                <a:t>processed</a:t>
              </a:r>
              <a:endParaRPr lang="en-US" b="1"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1341396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749" y="6245860"/>
            <a:ext cx="882396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aphicFrame>
        <p:nvGraphicFramePr>
          <p:cNvPr id="18" name="Chart 17"/>
          <p:cNvGraphicFramePr>
            <a:graphicFrameLocks/>
          </p:cNvGraphicFramePr>
          <p:nvPr>
            <p:extLst>
              <p:ext uri="{D42A27DB-BD31-4B8C-83A1-F6EECF244321}">
                <p14:modId xmlns:p14="http://schemas.microsoft.com/office/powerpoint/2010/main" val="2214398706"/>
              </p:ext>
            </p:extLst>
          </p:nvPr>
        </p:nvGraphicFramePr>
        <p:xfrm>
          <a:off x="3657600" y="1143000"/>
          <a:ext cx="3657600" cy="5577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a:graphicFrameLocks/>
          </p:cNvGraphicFramePr>
          <p:nvPr>
            <p:extLst>
              <p:ext uri="{D42A27DB-BD31-4B8C-83A1-F6EECF244321}">
                <p14:modId xmlns:p14="http://schemas.microsoft.com/office/powerpoint/2010/main" val="2856729336"/>
              </p:ext>
            </p:extLst>
          </p:nvPr>
        </p:nvGraphicFramePr>
        <p:xfrm>
          <a:off x="182880" y="1143000"/>
          <a:ext cx="3657600" cy="5577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24379320"/>
              </p:ext>
            </p:extLst>
          </p:nvPr>
        </p:nvGraphicFramePr>
        <p:xfrm>
          <a:off x="226671" y="73833"/>
          <a:ext cx="8688115" cy="1188720"/>
        </p:xfrm>
        <a:graphic>
          <a:graphicData uri="http://schemas.openxmlformats.org/drawingml/2006/table">
            <a:tbl>
              <a:tblPr firstRow="1" bandRow="1">
                <a:tableStyleId>{5C22544A-7EE6-4342-B048-85BDC9FD1C3A}</a:tableStyleId>
              </a:tblPr>
              <a:tblGrid>
                <a:gridCol w="8688115"/>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kern="1200" dirty="0" smtClean="0">
                          <a:solidFill>
                            <a:schemeClr val="tx1"/>
                          </a:solidFill>
                          <a:latin typeface="+mn-lt"/>
                          <a:ea typeface="+mn-ea"/>
                          <a:cs typeface="+mn-cs"/>
                        </a:rPr>
                        <a:t>Of 1.2 million US barcoded</a:t>
                      </a:r>
                      <a:r>
                        <a:rPr kumimoji="0" lang="en-US" sz="2400" b="1" kern="1200" baseline="0" dirty="0" smtClean="0">
                          <a:solidFill>
                            <a:schemeClr val="tx1"/>
                          </a:solidFill>
                          <a:latin typeface="+mn-lt"/>
                          <a:ea typeface="+mn-ea"/>
                          <a:cs typeface="+mn-cs"/>
                        </a:rPr>
                        <a:t> foods and beverages with unique ingredients,</a:t>
                      </a:r>
                      <a:r>
                        <a:rPr kumimoji="0" lang="en-US" sz="2400" b="1" kern="1200" dirty="0" smtClean="0">
                          <a:solidFill>
                            <a:schemeClr val="tx1"/>
                          </a:solidFill>
                          <a:latin typeface="+mn-lt"/>
                          <a:ea typeface="+mn-ea"/>
                          <a:cs typeface="+mn-cs"/>
                        </a:rPr>
                        <a:t>% calories</a:t>
                      </a:r>
                      <a:r>
                        <a:rPr kumimoji="0" lang="en-US" sz="2400" b="1" kern="1200" baseline="0" dirty="0" smtClean="0">
                          <a:solidFill>
                            <a:schemeClr val="tx1"/>
                          </a:solidFill>
                          <a:latin typeface="+mn-lt"/>
                          <a:ea typeface="+mn-ea"/>
                          <a:cs typeface="+mn-cs"/>
                        </a:rPr>
                        <a:t> purchased by convenience level</a:t>
                      </a:r>
                    </a:p>
                  </a:txBody>
                  <a:tcPr anchor="ctr">
                    <a:lnB w="1905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3533193" y="6048315"/>
            <a:ext cx="266420"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Arial Narrow" panose="020B0606020202030204" pitchFamily="34" charset="0"/>
              </a:rPr>
              <a:t>*</a:t>
            </a:r>
            <a:endParaRPr lang="en-US" sz="2000" b="1" dirty="0">
              <a:solidFill>
                <a:prstClr val="black"/>
              </a:solidFill>
              <a:latin typeface="Arial Narrow" panose="020B0606020202030204" pitchFamily="34" charset="0"/>
            </a:endParaRPr>
          </a:p>
        </p:txBody>
      </p:sp>
      <p:sp>
        <p:nvSpPr>
          <p:cNvPr id="8" name="TextBox 7"/>
          <p:cNvSpPr txBox="1"/>
          <p:nvPr/>
        </p:nvSpPr>
        <p:spPr>
          <a:xfrm>
            <a:off x="3529584" y="4514850"/>
            <a:ext cx="266420"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Arial Narrow" panose="020B0606020202030204" pitchFamily="34" charset="0"/>
              </a:rPr>
              <a:t>*</a:t>
            </a:r>
            <a:endParaRPr lang="en-US" sz="2000" b="1" dirty="0">
              <a:solidFill>
                <a:prstClr val="black"/>
              </a:solidFill>
              <a:latin typeface="Arial Narrow" panose="020B0606020202030204" pitchFamily="34" charset="0"/>
            </a:endParaRPr>
          </a:p>
        </p:txBody>
      </p:sp>
      <p:sp>
        <p:nvSpPr>
          <p:cNvPr id="10" name="TextBox 9"/>
          <p:cNvSpPr txBox="1"/>
          <p:nvPr/>
        </p:nvSpPr>
        <p:spPr>
          <a:xfrm>
            <a:off x="7004304" y="3362325"/>
            <a:ext cx="266420"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Arial Narrow" panose="020B0606020202030204" pitchFamily="34" charset="0"/>
              </a:rPr>
              <a:t>*</a:t>
            </a:r>
            <a:endParaRPr lang="en-US" sz="2000" b="1" dirty="0">
              <a:solidFill>
                <a:prstClr val="black"/>
              </a:solidFill>
              <a:latin typeface="Arial Narrow" panose="020B0606020202030204" pitchFamily="34" charset="0"/>
            </a:endParaRPr>
          </a:p>
        </p:txBody>
      </p:sp>
      <p:sp>
        <p:nvSpPr>
          <p:cNvPr id="14" name="TextBox 13"/>
          <p:cNvSpPr txBox="1"/>
          <p:nvPr/>
        </p:nvSpPr>
        <p:spPr>
          <a:xfrm>
            <a:off x="7004304" y="5019675"/>
            <a:ext cx="266420" cy="400110"/>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Arial Narrow" panose="020B0606020202030204" pitchFamily="34" charset="0"/>
              </a:rPr>
              <a:t>*</a:t>
            </a:r>
            <a:endParaRPr lang="en-US" sz="2000" b="1" dirty="0">
              <a:solidFill>
                <a:prstClr val="black"/>
              </a:solidFill>
              <a:latin typeface="Arial Narrow" panose="020B0606020202030204" pitchFamily="34" charset="0"/>
            </a:endParaRPr>
          </a:p>
        </p:txBody>
      </p:sp>
      <p:grpSp>
        <p:nvGrpSpPr>
          <p:cNvPr id="25" name="Group 24"/>
          <p:cNvGrpSpPr/>
          <p:nvPr/>
        </p:nvGrpSpPr>
        <p:grpSpPr>
          <a:xfrm>
            <a:off x="7285655" y="2637455"/>
            <a:ext cx="1826477" cy="3139321"/>
            <a:chOff x="7193151" y="2637455"/>
            <a:chExt cx="1826477" cy="3139321"/>
          </a:xfrm>
        </p:grpSpPr>
        <p:sp>
          <p:nvSpPr>
            <p:cNvPr id="2" name="TextBox 1"/>
            <p:cNvSpPr txBox="1"/>
            <p:nvPr/>
          </p:nvSpPr>
          <p:spPr>
            <a:xfrm>
              <a:off x="7467600" y="2637455"/>
              <a:ext cx="1552028" cy="3139321"/>
            </a:xfrm>
            <a:prstGeom prst="rect">
              <a:avLst/>
            </a:prstGeom>
            <a:noFill/>
          </p:spPr>
          <p:txBody>
            <a:bodyPr wrap="none" rtlCol="0">
              <a:spAutoFit/>
            </a:bodyPr>
            <a:lstStyle/>
            <a:p>
              <a:pPr fontAlgn="auto">
                <a:spcBef>
                  <a:spcPts val="0"/>
                </a:spcBef>
                <a:spcAft>
                  <a:spcPts val="0"/>
                </a:spcAft>
              </a:pPr>
              <a:r>
                <a:rPr lang="en-US" b="1" dirty="0" smtClean="0">
                  <a:solidFill>
                    <a:prstClr val="black"/>
                  </a:solidFill>
                  <a:latin typeface="Arial Narrow" panose="020B0606020202030204" pitchFamily="34" charset="0"/>
                </a:rPr>
                <a:t>Ready-to-eat</a:t>
              </a:r>
            </a:p>
            <a:p>
              <a:pPr fontAlgn="auto">
                <a:spcBef>
                  <a:spcPts val="0"/>
                </a:spcBef>
                <a:spcAft>
                  <a:spcPts val="0"/>
                </a:spcAft>
              </a:pPr>
              <a:endParaRPr lang="en-US" b="1" dirty="0" smtClean="0">
                <a:solidFill>
                  <a:prstClr val="black"/>
                </a:solidFill>
                <a:latin typeface="Arial Narrow" panose="020B0606020202030204" pitchFamily="34" charset="0"/>
              </a:endParaRPr>
            </a:p>
            <a:p>
              <a:pPr fontAlgn="auto">
                <a:spcBef>
                  <a:spcPts val="0"/>
                </a:spcBef>
                <a:spcAft>
                  <a:spcPts val="0"/>
                </a:spcAft>
              </a:pPr>
              <a:endParaRPr lang="en-US" b="1" dirty="0" smtClean="0">
                <a:solidFill>
                  <a:prstClr val="black"/>
                </a:solidFill>
                <a:latin typeface="Arial Narrow" panose="020B0606020202030204" pitchFamily="34" charset="0"/>
              </a:endParaRPr>
            </a:p>
            <a:p>
              <a:pPr fontAlgn="auto">
                <a:spcBef>
                  <a:spcPts val="0"/>
                </a:spcBef>
                <a:spcAft>
                  <a:spcPts val="0"/>
                </a:spcAft>
              </a:pPr>
              <a:r>
                <a:rPr lang="en-US" b="1" dirty="0" smtClean="0">
                  <a:solidFill>
                    <a:prstClr val="black"/>
                  </a:solidFill>
                  <a:latin typeface="Arial Narrow" panose="020B0606020202030204" pitchFamily="34" charset="0"/>
                </a:rPr>
                <a:t>Ready-to-heat  </a:t>
              </a:r>
            </a:p>
            <a:p>
              <a:pPr fontAlgn="auto">
                <a:spcBef>
                  <a:spcPts val="0"/>
                </a:spcBef>
                <a:spcAft>
                  <a:spcPts val="0"/>
                </a:spcAft>
              </a:pPr>
              <a:r>
                <a:rPr lang="en-US" b="1" dirty="0">
                  <a:solidFill>
                    <a:prstClr val="black"/>
                  </a:solidFill>
                  <a:latin typeface="Arial Narrow" panose="020B0606020202030204" pitchFamily="34" charset="0"/>
                </a:rPr>
                <a:t>o</a:t>
              </a:r>
              <a:r>
                <a:rPr lang="en-US" b="1" dirty="0" smtClean="0">
                  <a:solidFill>
                    <a:prstClr val="black"/>
                  </a:solidFill>
                  <a:latin typeface="Arial Narrow" panose="020B0606020202030204" pitchFamily="34" charset="0"/>
                </a:rPr>
                <a:t>r minimal </a:t>
              </a:r>
            </a:p>
            <a:p>
              <a:pPr fontAlgn="auto">
                <a:spcBef>
                  <a:spcPts val="0"/>
                </a:spcBef>
                <a:spcAft>
                  <a:spcPts val="0"/>
                </a:spcAft>
              </a:pPr>
              <a:r>
                <a:rPr lang="en-US" b="1" dirty="0" smtClean="0">
                  <a:solidFill>
                    <a:prstClr val="black"/>
                  </a:solidFill>
                  <a:latin typeface="Arial Narrow" panose="020B0606020202030204" pitchFamily="34" charset="0"/>
                </a:rPr>
                <a:t>Preparation</a:t>
              </a:r>
            </a:p>
            <a:p>
              <a:pPr fontAlgn="auto">
                <a:spcBef>
                  <a:spcPts val="0"/>
                </a:spcBef>
                <a:spcAft>
                  <a:spcPts val="0"/>
                </a:spcAft>
              </a:pPr>
              <a:endParaRPr lang="en-US" b="1" dirty="0" smtClean="0">
                <a:solidFill>
                  <a:prstClr val="black"/>
                </a:solidFill>
                <a:latin typeface="Arial Narrow" panose="020B0606020202030204" pitchFamily="34" charset="0"/>
              </a:endParaRPr>
            </a:p>
            <a:p>
              <a:pPr fontAlgn="auto">
                <a:spcBef>
                  <a:spcPts val="0"/>
                </a:spcBef>
                <a:spcAft>
                  <a:spcPts val="0"/>
                </a:spcAft>
              </a:pPr>
              <a:r>
                <a:rPr lang="en-US" b="1" dirty="0" smtClean="0">
                  <a:solidFill>
                    <a:prstClr val="black"/>
                  </a:solidFill>
                  <a:latin typeface="Arial Narrow" panose="020B0606020202030204" pitchFamily="34" charset="0"/>
                </a:rPr>
                <a:t>Requires </a:t>
              </a:r>
            </a:p>
            <a:p>
              <a:pPr fontAlgn="auto">
                <a:spcBef>
                  <a:spcPts val="0"/>
                </a:spcBef>
                <a:spcAft>
                  <a:spcPts val="0"/>
                </a:spcAft>
              </a:pPr>
              <a:r>
                <a:rPr lang="en-US" b="1" dirty="0" smtClean="0">
                  <a:solidFill>
                    <a:prstClr val="black"/>
                  </a:solidFill>
                  <a:latin typeface="Arial Narrow" panose="020B0606020202030204" pitchFamily="34" charset="0"/>
                </a:rPr>
                <a:t>cooking </a:t>
              </a:r>
            </a:p>
            <a:p>
              <a:pPr fontAlgn="auto">
                <a:spcBef>
                  <a:spcPts val="0"/>
                </a:spcBef>
                <a:spcAft>
                  <a:spcPts val="0"/>
                </a:spcAft>
              </a:pPr>
              <a:r>
                <a:rPr lang="en-US" b="1" dirty="0" smtClean="0">
                  <a:solidFill>
                    <a:prstClr val="black"/>
                  </a:solidFill>
                  <a:latin typeface="Arial Narrow" panose="020B0606020202030204" pitchFamily="34" charset="0"/>
                </a:rPr>
                <a:t>and/or</a:t>
              </a:r>
            </a:p>
            <a:p>
              <a:pPr fontAlgn="auto">
                <a:spcBef>
                  <a:spcPts val="0"/>
                </a:spcBef>
                <a:spcAft>
                  <a:spcPts val="0"/>
                </a:spcAft>
              </a:pPr>
              <a:r>
                <a:rPr lang="en-US" b="1" dirty="0" smtClean="0">
                  <a:solidFill>
                    <a:prstClr val="black"/>
                  </a:solidFill>
                  <a:latin typeface="Arial Narrow" panose="020B0606020202030204" pitchFamily="34" charset="0"/>
                </a:rPr>
                <a:t>preparation</a:t>
              </a:r>
            </a:p>
          </p:txBody>
        </p:sp>
        <p:sp>
          <p:nvSpPr>
            <p:cNvPr id="24" name="Rectangle 23"/>
            <p:cNvSpPr/>
            <p:nvPr/>
          </p:nvSpPr>
          <p:spPr>
            <a:xfrm>
              <a:off x="7217593" y="2704425"/>
              <a:ext cx="274320" cy="274320"/>
            </a:xfrm>
            <a:prstGeom prst="rect">
              <a:avLst/>
            </a:prstGeom>
            <a:solidFill>
              <a:srgbClr val="C00000"/>
            </a:solid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 name="Rectangle 26"/>
            <p:cNvSpPr/>
            <p:nvPr/>
          </p:nvSpPr>
          <p:spPr>
            <a:xfrm>
              <a:off x="7193151" y="3791338"/>
              <a:ext cx="274320" cy="274320"/>
            </a:xfrm>
            <a:prstGeom prst="rect">
              <a:avLst/>
            </a:prstGeom>
            <a:solidFill>
              <a:srgbClr val="F79646"/>
            </a:solid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8" name="Rectangle 27"/>
            <p:cNvSpPr/>
            <p:nvPr/>
          </p:nvSpPr>
          <p:spPr>
            <a:xfrm>
              <a:off x="7218343" y="4915487"/>
              <a:ext cx="274320" cy="274320"/>
            </a:xfrm>
            <a:prstGeom prst="rect">
              <a:avLst/>
            </a:prstGeom>
            <a:solidFill>
              <a:srgbClr val="00B050"/>
            </a:solid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1313779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Packaged and Processed food consumed in </a:t>
            </a:r>
            <a:r>
              <a:rPr lang="en-US" dirty="0"/>
              <a:t>M</a:t>
            </a:r>
            <a:r>
              <a:rPr lang="en-US" dirty="0" smtClean="0"/>
              <a:t>exico, 2012</a:t>
            </a:r>
            <a:endParaRPr lang="en-US" dirty="0"/>
          </a:p>
        </p:txBody>
      </p:sp>
      <p:sp>
        <p:nvSpPr>
          <p:cNvPr id="3" name="Content Placeholder 2"/>
          <p:cNvSpPr>
            <a:spLocks noGrp="1"/>
          </p:cNvSpPr>
          <p:nvPr>
            <p:ph idx="1"/>
          </p:nvPr>
        </p:nvSpPr>
        <p:spPr/>
        <p:txBody>
          <a:bodyPr/>
          <a:lstStyle/>
          <a:p>
            <a:r>
              <a:rPr lang="en-US" dirty="0" smtClean="0"/>
              <a:t>In </a:t>
            </a:r>
            <a:r>
              <a:rPr lang="en-US" dirty="0" err="1" smtClean="0"/>
              <a:t>Ensanut</a:t>
            </a:r>
            <a:r>
              <a:rPr lang="en-US" dirty="0" smtClean="0"/>
              <a:t> 2012 we asked each person with 24-hour recall if the food was consumed not raw, came from a packaged item, had the word industrial in the title or the nutrient data came from the nutrition labeling on the package. All were considered packaged and processed. </a:t>
            </a:r>
          </a:p>
          <a:p>
            <a:pPr marL="0" lvl="0" indent="0" eaLnBrk="1" fontAlgn="auto" hangingPunct="1">
              <a:spcBef>
                <a:spcPts val="0"/>
              </a:spcBef>
              <a:spcAft>
                <a:spcPts val="0"/>
              </a:spcAft>
              <a:buClrTx/>
              <a:buNone/>
            </a:pPr>
            <a:r>
              <a:rPr lang="en-US" sz="1200" b="1" dirty="0">
                <a:solidFill>
                  <a:srgbClr val="000000"/>
                </a:solidFill>
              </a:rPr>
              <a:t>Popkin (2014) Food Policy,</a:t>
            </a:r>
            <a:r>
              <a:rPr lang="en-US" sz="1200" b="1" kern="1200" dirty="0">
                <a:solidFill>
                  <a:srgbClr val="000000"/>
                </a:solidFill>
              </a:rPr>
              <a:t>47:91-96</a:t>
            </a:r>
          </a:p>
          <a:p>
            <a:endParaRPr lang="en-US" dirty="0"/>
          </a:p>
        </p:txBody>
      </p:sp>
    </p:spTree>
    <p:extLst>
      <p:ext uri="{BB962C8B-B14F-4D97-AF65-F5344CB8AC3E}">
        <p14:creationId xmlns:p14="http://schemas.microsoft.com/office/powerpoint/2010/main" val="3563945173"/>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547125664"/>
              </p:ext>
            </p:extLst>
          </p:nvPr>
        </p:nvGraphicFramePr>
        <p:xfrm>
          <a:off x="844658" y="1278610"/>
          <a:ext cx="7330698" cy="448675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63479" y="1734857"/>
            <a:ext cx="5217042" cy="312792"/>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a:lstStyle>
          <a:p>
            <a:endParaRPr lang="en-US" sz="1200" b="0" kern="0" dirty="0">
              <a:solidFill>
                <a:srgbClr val="000000"/>
              </a:solidFill>
            </a:endParaRPr>
          </a:p>
        </p:txBody>
      </p:sp>
      <p:sp>
        <p:nvSpPr>
          <p:cNvPr id="10" name="TextBox 9"/>
          <p:cNvSpPr txBox="1"/>
          <p:nvPr/>
        </p:nvSpPr>
        <p:spPr>
          <a:xfrm>
            <a:off x="1376363" y="6190476"/>
            <a:ext cx="3829999" cy="461665"/>
          </a:xfrm>
          <a:prstGeom prst="rect">
            <a:avLst/>
          </a:prstGeom>
          <a:noFill/>
        </p:spPr>
        <p:txBody>
          <a:bodyPr wrap="square" rtlCol="0">
            <a:spAutoFit/>
          </a:bodyPr>
          <a:lstStyle/>
          <a:p>
            <a:pPr fontAlgn="auto">
              <a:spcBef>
                <a:spcPts val="0"/>
              </a:spcBef>
              <a:spcAft>
                <a:spcPts val="0"/>
              </a:spcAft>
            </a:pPr>
            <a:r>
              <a:rPr lang="en-US" sz="1200" dirty="0" smtClean="0">
                <a:solidFill>
                  <a:srgbClr val="000000"/>
                </a:solidFill>
                <a:latin typeface="Arial"/>
              </a:rPr>
              <a:t>Source: The Mexican National Nutrition Survey, 2012</a:t>
            </a:r>
          </a:p>
          <a:p>
            <a:pPr fontAlgn="auto">
              <a:spcBef>
                <a:spcPts val="0"/>
              </a:spcBef>
              <a:spcAft>
                <a:spcPts val="0"/>
              </a:spcAft>
            </a:pPr>
            <a:r>
              <a:rPr lang="en-US" sz="1200" kern="0" dirty="0">
                <a:solidFill>
                  <a:srgbClr val="000000"/>
                </a:solidFill>
                <a:latin typeface="Arial"/>
              </a:rPr>
              <a:t>Popkin (2014) Food Policy,</a:t>
            </a:r>
            <a:r>
              <a:rPr lang="en-US" sz="1200" dirty="0">
                <a:solidFill>
                  <a:srgbClr val="000000"/>
                </a:solidFill>
                <a:latin typeface="Arial"/>
              </a:rPr>
              <a:t>47:91-96</a:t>
            </a:r>
          </a:p>
        </p:txBody>
      </p:sp>
      <p:sp>
        <p:nvSpPr>
          <p:cNvPr id="11" name="Title 1"/>
          <p:cNvSpPr txBox="1">
            <a:spLocks/>
          </p:cNvSpPr>
          <p:nvPr/>
        </p:nvSpPr>
        <p:spPr>
          <a:xfrm>
            <a:off x="458788" y="274638"/>
            <a:ext cx="8226425" cy="11430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a:lstStyle>
          <a:p>
            <a:r>
              <a:rPr lang="en-US" sz="2000" b="0" kern="0" dirty="0" smtClean="0">
                <a:solidFill>
                  <a:srgbClr val="000000"/>
                </a:solidFill>
              </a:rPr>
              <a:t>Packaged and Processed Food is high across all areas of Mexico, </a:t>
            </a:r>
            <a:r>
              <a:rPr lang="en-US" sz="2000" b="0" kern="0" dirty="0" err="1" smtClean="0">
                <a:solidFill>
                  <a:srgbClr val="000000"/>
                </a:solidFill>
              </a:rPr>
              <a:t>Ensanut</a:t>
            </a:r>
            <a:r>
              <a:rPr lang="en-US" sz="2000" b="0" kern="0" dirty="0" smtClean="0">
                <a:solidFill>
                  <a:srgbClr val="000000"/>
                </a:solidFill>
              </a:rPr>
              <a:t> 2012</a:t>
            </a:r>
            <a:endParaRPr lang="en-US" kern="0" dirty="0">
              <a:solidFill>
                <a:srgbClr val="000000"/>
              </a:solidFill>
            </a:endParaRPr>
          </a:p>
        </p:txBody>
      </p:sp>
    </p:spTree>
    <p:extLst>
      <p:ext uri="{BB962C8B-B14F-4D97-AF65-F5344CB8AC3E}">
        <p14:creationId xmlns:p14="http://schemas.microsoft.com/office/powerpoint/2010/main" val="2472028400"/>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19" y="315827"/>
            <a:ext cx="8456613" cy="1143000"/>
          </a:xfrm>
        </p:spPr>
        <p:txBody>
          <a:bodyPr/>
          <a:lstStyle/>
          <a:p>
            <a:r>
              <a:rPr lang="en-US" sz="2400" dirty="0"/>
              <a:t>The six food groups account for half of all kcal in Mexico from packaged and processed foods and beverages*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5560945"/>
              </p:ext>
            </p:extLst>
          </p:nvPr>
        </p:nvGraphicFramePr>
        <p:xfrm>
          <a:off x="458788" y="1827213"/>
          <a:ext cx="8226426" cy="2225040"/>
        </p:xfrm>
        <a:graphic>
          <a:graphicData uri="http://schemas.openxmlformats.org/drawingml/2006/table">
            <a:tbl>
              <a:tblPr firstRow="1" bandRow="1">
                <a:tableStyleId>{5C22544A-7EE6-4342-B048-85BDC9FD1C3A}</a:tableStyleId>
              </a:tblPr>
              <a:tblGrid>
                <a:gridCol w="4113213"/>
                <a:gridCol w="4113213"/>
              </a:tblGrid>
              <a:tr h="370840">
                <a:tc>
                  <a:txBody>
                    <a:bodyPr/>
                    <a:lstStyle/>
                    <a:p>
                      <a:pPr algn="l"/>
                      <a:r>
                        <a:rPr lang="en-US" b="0" dirty="0" smtClean="0">
                          <a:solidFill>
                            <a:schemeClr val="accent4"/>
                          </a:solidFill>
                        </a:rPr>
                        <a:t>Dairy-soy beverages</a:t>
                      </a:r>
                      <a:endParaRPr lang="en-US" b="0" dirty="0">
                        <a:solidFill>
                          <a:schemeClr val="accent4"/>
                        </a:solidFill>
                      </a:endParaRPr>
                    </a:p>
                  </a:txBody>
                  <a:tcPr marL="274320" anchor="ctr">
                    <a:solidFill>
                      <a:schemeClr val="accent1">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4"/>
                          </a:solidFill>
                        </a:rPr>
                        <a:t>6.8% </a:t>
                      </a:r>
                    </a:p>
                  </a:txBody>
                  <a:tcPr marR="1828800" anchor="ctr">
                    <a:solidFill>
                      <a:schemeClr val="accent1">
                        <a:lumMod val="60000"/>
                        <a:lumOff val="40000"/>
                      </a:schemeClr>
                    </a:solidFill>
                  </a:tcPr>
                </a:tc>
              </a:tr>
              <a:tr h="370840">
                <a:tc>
                  <a:txBody>
                    <a:bodyPr/>
                    <a:lstStyle/>
                    <a:p>
                      <a:pPr algn="l"/>
                      <a:r>
                        <a:rPr lang="en-US" dirty="0" smtClean="0"/>
                        <a:t>Tortillas</a:t>
                      </a:r>
                      <a:endParaRPr lang="en-US" b="0" dirty="0">
                        <a:solidFill>
                          <a:schemeClr val="accent4"/>
                        </a:solidFill>
                      </a:endParaRPr>
                    </a:p>
                  </a:txBody>
                  <a:tcPr marL="274320" anchor="ctr">
                    <a:solidFill>
                      <a:schemeClr val="accent1">
                        <a:lumMod val="60000"/>
                        <a:lumOff val="40000"/>
                      </a:schemeClr>
                    </a:solidFill>
                  </a:tcPr>
                </a:tc>
                <a:tc>
                  <a:txBody>
                    <a:bodyPr/>
                    <a:lstStyle/>
                    <a:p>
                      <a:pPr algn="r"/>
                      <a:r>
                        <a:rPr lang="en-US" dirty="0" smtClean="0"/>
                        <a:t>14.1%</a:t>
                      </a:r>
                      <a:endParaRPr lang="en-US" b="0" dirty="0">
                        <a:solidFill>
                          <a:schemeClr val="accent4"/>
                        </a:solidFill>
                      </a:endParaRPr>
                    </a:p>
                  </a:txBody>
                  <a:tcPr marR="1828800" anchor="ctr">
                    <a:solidFill>
                      <a:schemeClr val="accent1">
                        <a:lumMod val="60000"/>
                        <a:lumOff val="40000"/>
                      </a:schemeClr>
                    </a:solidFill>
                  </a:tcPr>
                </a:tc>
              </a:tr>
              <a:tr h="370840">
                <a:tc>
                  <a:txBody>
                    <a:bodyPr/>
                    <a:lstStyle/>
                    <a:p>
                      <a:pPr algn="l"/>
                      <a:r>
                        <a:rPr lang="en-US" dirty="0" smtClean="0"/>
                        <a:t>Grain-based desserts/sweet breads</a:t>
                      </a:r>
                      <a:endParaRPr lang="en-US" b="0" dirty="0">
                        <a:solidFill>
                          <a:schemeClr val="accent4"/>
                        </a:solidFill>
                      </a:endParaRPr>
                    </a:p>
                  </a:txBody>
                  <a:tcPr marL="274320" anchor="ctr">
                    <a:solidFill>
                      <a:schemeClr val="accent1">
                        <a:lumMod val="60000"/>
                        <a:lumOff val="40000"/>
                      </a:schemeClr>
                    </a:solidFill>
                  </a:tcPr>
                </a:tc>
                <a:tc>
                  <a:txBody>
                    <a:bodyPr/>
                    <a:lstStyle/>
                    <a:p>
                      <a:pPr algn="r"/>
                      <a:r>
                        <a:rPr lang="en-US" b="0" dirty="0" smtClean="0">
                          <a:solidFill>
                            <a:schemeClr val="accent4"/>
                          </a:solidFill>
                        </a:rPr>
                        <a:t>10.5%</a:t>
                      </a:r>
                      <a:endParaRPr lang="en-US" b="0" dirty="0">
                        <a:solidFill>
                          <a:schemeClr val="accent4"/>
                        </a:solidFill>
                      </a:endParaRPr>
                    </a:p>
                  </a:txBody>
                  <a:tcPr marR="1828800" anchor="ctr">
                    <a:solidFill>
                      <a:schemeClr val="accent1">
                        <a:lumMod val="60000"/>
                        <a:lumOff val="40000"/>
                      </a:schemeClr>
                    </a:solidFill>
                  </a:tcPr>
                </a:tc>
              </a:tr>
              <a:tr h="370840">
                <a:tc>
                  <a:txBody>
                    <a:bodyPr/>
                    <a:lstStyle/>
                    <a:p>
                      <a:pPr algn="l"/>
                      <a:r>
                        <a:rPr lang="en-US" dirty="0" smtClean="0"/>
                        <a:t>Salty snacks</a:t>
                      </a:r>
                      <a:endParaRPr lang="en-US" b="0" dirty="0">
                        <a:solidFill>
                          <a:schemeClr val="accent4"/>
                        </a:solidFill>
                      </a:endParaRPr>
                    </a:p>
                  </a:txBody>
                  <a:tcPr marL="274320" anchor="ctr">
                    <a:solidFill>
                      <a:schemeClr val="accent1">
                        <a:lumMod val="60000"/>
                        <a:lumOff val="40000"/>
                      </a:schemeClr>
                    </a:solidFill>
                  </a:tcPr>
                </a:tc>
                <a:tc>
                  <a:txBody>
                    <a:bodyPr/>
                    <a:lstStyle/>
                    <a:p>
                      <a:pPr algn="r"/>
                      <a:r>
                        <a:rPr lang="en-US" dirty="0" smtClean="0"/>
                        <a:t>2.1%</a:t>
                      </a:r>
                      <a:endParaRPr lang="en-US" b="0" dirty="0">
                        <a:solidFill>
                          <a:schemeClr val="accent4"/>
                        </a:solidFill>
                      </a:endParaRPr>
                    </a:p>
                  </a:txBody>
                  <a:tcPr marR="1828800" anchor="ctr">
                    <a:solidFill>
                      <a:schemeClr val="accent1">
                        <a:lumMod val="60000"/>
                        <a:lumOff val="40000"/>
                      </a:schemeClr>
                    </a:solidFill>
                  </a:tcPr>
                </a:tc>
              </a:tr>
              <a:tr h="370840">
                <a:tc>
                  <a:txBody>
                    <a:bodyPr/>
                    <a:lstStyle/>
                    <a:p>
                      <a:pPr algn="l"/>
                      <a:r>
                        <a:rPr lang="en-US" dirty="0" smtClean="0"/>
                        <a:t>Meat/poultry/fish/eggs</a:t>
                      </a:r>
                      <a:endParaRPr lang="en-US" b="0" dirty="0">
                        <a:solidFill>
                          <a:schemeClr val="accent4"/>
                        </a:solidFill>
                      </a:endParaRPr>
                    </a:p>
                  </a:txBody>
                  <a:tcPr marL="274320" anchor="ctr">
                    <a:solidFill>
                      <a:schemeClr val="accent1">
                        <a:lumMod val="60000"/>
                        <a:lumOff val="40000"/>
                      </a:schemeClr>
                    </a:solidFill>
                  </a:tcPr>
                </a:tc>
                <a:tc>
                  <a:txBody>
                    <a:bodyPr/>
                    <a:lstStyle/>
                    <a:p>
                      <a:pPr algn="r"/>
                      <a:r>
                        <a:rPr lang="en-US" dirty="0" smtClean="0"/>
                        <a:t>3.1%</a:t>
                      </a:r>
                      <a:endParaRPr lang="en-US" b="0" dirty="0">
                        <a:solidFill>
                          <a:schemeClr val="accent4"/>
                        </a:solidFill>
                      </a:endParaRPr>
                    </a:p>
                  </a:txBody>
                  <a:tcPr marR="1828800" anchor="ctr">
                    <a:solidFill>
                      <a:schemeClr val="accent1">
                        <a:lumMod val="60000"/>
                        <a:lumOff val="40000"/>
                      </a:schemeClr>
                    </a:solidFill>
                  </a:tcPr>
                </a:tc>
              </a:tr>
              <a:tr h="370840">
                <a:tc>
                  <a:txBody>
                    <a:bodyPr/>
                    <a:lstStyle/>
                    <a:p>
                      <a:pPr algn="l"/>
                      <a:r>
                        <a:rPr lang="en-US" dirty="0" smtClean="0"/>
                        <a:t>Sugar-sweetened beverages</a:t>
                      </a:r>
                      <a:endParaRPr lang="en-US" b="0" dirty="0">
                        <a:solidFill>
                          <a:schemeClr val="accent4"/>
                        </a:solidFill>
                      </a:endParaRPr>
                    </a:p>
                  </a:txBody>
                  <a:tcPr marL="274320" anchor="ctr">
                    <a:solidFill>
                      <a:schemeClr val="accent1">
                        <a:lumMod val="60000"/>
                        <a:lumOff val="40000"/>
                      </a:schemeClr>
                    </a:solidFill>
                  </a:tcPr>
                </a:tc>
                <a:tc>
                  <a:txBody>
                    <a:bodyPr/>
                    <a:lstStyle/>
                    <a:p>
                      <a:pPr algn="r"/>
                      <a:r>
                        <a:rPr lang="en-US" dirty="0" smtClean="0"/>
                        <a:t>3.8%</a:t>
                      </a:r>
                      <a:endParaRPr lang="en-US" b="0" dirty="0">
                        <a:solidFill>
                          <a:schemeClr val="accent4"/>
                        </a:solidFill>
                      </a:endParaRPr>
                    </a:p>
                  </a:txBody>
                  <a:tcPr marR="1828800" anchor="ctr">
                    <a:solidFill>
                      <a:schemeClr val="accent1">
                        <a:lumMod val="60000"/>
                        <a:lumOff val="40000"/>
                      </a:schemeClr>
                    </a:solidFill>
                  </a:tcPr>
                </a:tc>
              </a:tr>
            </a:tbl>
          </a:graphicData>
        </a:graphic>
      </p:graphicFrame>
      <p:sp>
        <p:nvSpPr>
          <p:cNvPr id="5" name="TextBox 4"/>
          <p:cNvSpPr txBox="1"/>
          <p:nvPr/>
        </p:nvSpPr>
        <p:spPr>
          <a:xfrm>
            <a:off x="457200" y="4267200"/>
            <a:ext cx="5388013" cy="461665"/>
          </a:xfrm>
          <a:prstGeom prst="rect">
            <a:avLst/>
          </a:prstGeom>
          <a:noFill/>
        </p:spPr>
        <p:txBody>
          <a:bodyPr wrap="none" rtlCol="0">
            <a:spAutoFit/>
          </a:bodyPr>
          <a:lstStyle/>
          <a:p>
            <a:pPr fontAlgn="auto">
              <a:spcBef>
                <a:spcPts val="0"/>
              </a:spcBef>
              <a:spcAft>
                <a:spcPts val="0"/>
              </a:spcAft>
            </a:pPr>
            <a:r>
              <a:rPr lang="en-US" sz="1200" dirty="0">
                <a:solidFill>
                  <a:srgbClr val="000000"/>
                </a:solidFill>
                <a:latin typeface="Arial"/>
              </a:rPr>
              <a:t>*Proportion of total kcal from packages and processed foods and beverages </a:t>
            </a:r>
            <a:endParaRPr lang="en-US" sz="1200" dirty="0" smtClean="0">
              <a:solidFill>
                <a:srgbClr val="000000"/>
              </a:solidFill>
              <a:latin typeface="Arial"/>
            </a:endParaRPr>
          </a:p>
          <a:p>
            <a:pPr fontAlgn="auto">
              <a:spcBef>
                <a:spcPts val="0"/>
              </a:spcBef>
              <a:spcAft>
                <a:spcPts val="0"/>
              </a:spcAft>
            </a:pPr>
            <a:r>
              <a:rPr lang="en-US" sz="1200" dirty="0" smtClean="0">
                <a:solidFill>
                  <a:srgbClr val="000000"/>
                </a:solidFill>
                <a:latin typeface="Arial"/>
              </a:rPr>
              <a:t>from </a:t>
            </a:r>
            <a:r>
              <a:rPr lang="en-US" sz="1200" dirty="0">
                <a:solidFill>
                  <a:srgbClr val="000000"/>
                </a:solidFill>
                <a:latin typeface="Arial"/>
              </a:rPr>
              <a:t>National Nutrition Survey, </a:t>
            </a:r>
            <a:r>
              <a:rPr lang="en-US" sz="1200" dirty="0" smtClean="0">
                <a:solidFill>
                  <a:srgbClr val="000000"/>
                </a:solidFill>
                <a:latin typeface="Arial"/>
              </a:rPr>
              <a:t>2012 for ages 2 and older</a:t>
            </a:r>
            <a:endParaRPr lang="en-US" sz="1200" dirty="0">
              <a:solidFill>
                <a:srgbClr val="000000"/>
              </a:solidFill>
              <a:latin typeface="Arial"/>
            </a:endParaRPr>
          </a:p>
        </p:txBody>
      </p:sp>
      <p:sp>
        <p:nvSpPr>
          <p:cNvPr id="3" name="Rectangle 2"/>
          <p:cNvSpPr/>
          <p:nvPr/>
        </p:nvSpPr>
        <p:spPr>
          <a:xfrm>
            <a:off x="457200" y="5743144"/>
            <a:ext cx="2717411" cy="276999"/>
          </a:xfrm>
          <a:prstGeom prst="rect">
            <a:avLst/>
          </a:prstGeom>
        </p:spPr>
        <p:txBody>
          <a:bodyPr wrap="none">
            <a:spAutoFit/>
          </a:bodyPr>
          <a:lstStyle/>
          <a:p>
            <a:pPr fontAlgn="auto">
              <a:spcBef>
                <a:spcPts val="0"/>
              </a:spcBef>
              <a:spcAft>
                <a:spcPts val="0"/>
              </a:spcAft>
              <a:defRPr/>
            </a:pPr>
            <a:r>
              <a:rPr lang="en-US" sz="1200" kern="0" dirty="0" smtClean="0">
                <a:solidFill>
                  <a:srgbClr val="000000"/>
                </a:solidFill>
                <a:latin typeface="Arial"/>
              </a:rPr>
              <a:t>Popkin (2014) Food Policy,</a:t>
            </a:r>
            <a:r>
              <a:rPr lang="en-US" sz="1200" dirty="0" smtClean="0">
                <a:solidFill>
                  <a:srgbClr val="000000"/>
                </a:solidFill>
                <a:latin typeface="Arial"/>
              </a:rPr>
              <a:t>47:91-96</a:t>
            </a:r>
            <a:r>
              <a:rPr lang="en-US" sz="1200" dirty="0">
                <a:solidFill>
                  <a:srgbClr val="000000"/>
                </a:solidFill>
                <a:latin typeface="Arial"/>
              </a:rPr>
              <a:t>.</a:t>
            </a:r>
            <a:endParaRPr lang="en-US" sz="1200" kern="0" dirty="0">
              <a:solidFill>
                <a:srgbClr val="000000"/>
              </a:solidFill>
              <a:latin typeface="Arial"/>
            </a:endParaRPr>
          </a:p>
        </p:txBody>
      </p:sp>
    </p:spTree>
    <p:extLst>
      <p:ext uri="{BB962C8B-B14F-4D97-AF65-F5344CB8AC3E}">
        <p14:creationId xmlns:p14="http://schemas.microsoft.com/office/powerpoint/2010/main" val="466556739"/>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6425" cy="1143000"/>
          </a:xfrm>
        </p:spPr>
        <p:txBody>
          <a:bodyPr/>
          <a:lstStyle/>
          <a:p>
            <a:r>
              <a:rPr lang="en-US" dirty="0" err="1" smtClean="0"/>
              <a:t>VI.China</a:t>
            </a:r>
            <a:r>
              <a:rPr lang="en-US" dirty="0" smtClean="0"/>
              <a:t> Health and Nutrition Survey</a:t>
            </a:r>
            <a:endParaRPr lang="en-US" dirty="0"/>
          </a:p>
        </p:txBody>
      </p:sp>
      <p:sp>
        <p:nvSpPr>
          <p:cNvPr id="3" name="Content Placeholder 2"/>
          <p:cNvSpPr>
            <a:spLocks noGrp="1"/>
          </p:cNvSpPr>
          <p:nvPr>
            <p:ph idx="1"/>
          </p:nvPr>
        </p:nvSpPr>
        <p:spPr/>
        <p:txBody>
          <a:bodyPr/>
          <a:lstStyle/>
          <a:p>
            <a:r>
              <a:rPr lang="en-US" dirty="0" smtClean="0"/>
              <a:t>China Health and Nutrition Survey: Like Mexico, asked for each food consumed if it was packaged and processed in some way.</a:t>
            </a:r>
          </a:p>
          <a:p>
            <a:pPr lvl="0"/>
            <a:r>
              <a:rPr lang="en-US" dirty="0" smtClean="0"/>
              <a:t>Controlled for selectivity but used only CHNS2011 so cross-sectional. </a:t>
            </a:r>
            <a:r>
              <a:rPr lang="en-US" dirty="0">
                <a:solidFill>
                  <a:srgbClr val="000000"/>
                </a:solidFill>
              </a:rPr>
              <a:t>Zhou et al, (2015)</a:t>
            </a:r>
            <a:r>
              <a:rPr lang="en-US" u="sng" dirty="0">
                <a:solidFill>
                  <a:srgbClr val="000000"/>
                </a:solidFill>
              </a:rPr>
              <a:t> Food Policy </a:t>
            </a:r>
            <a:r>
              <a:rPr lang="en-US" dirty="0">
                <a:solidFill>
                  <a:srgbClr val="000000"/>
                </a:solidFill>
              </a:rPr>
              <a:t>55:  92-100</a:t>
            </a:r>
            <a:endParaRPr lang="en-US" b="1" i="1" dirty="0">
              <a:solidFill>
                <a:srgbClr val="000000"/>
              </a:solidFill>
            </a:endParaRPr>
          </a:p>
          <a:p>
            <a:r>
              <a:rPr lang="en-US" dirty="0" smtClean="0"/>
              <a:t>  </a:t>
            </a:r>
          </a:p>
          <a:p>
            <a:r>
              <a:rPr lang="en-US" dirty="0" smtClean="0"/>
              <a:t> </a:t>
            </a:r>
            <a:endParaRPr lang="en-US" dirty="0"/>
          </a:p>
        </p:txBody>
      </p:sp>
    </p:spTree>
    <p:extLst>
      <p:ext uri="{BB962C8B-B14F-4D97-AF65-F5344CB8AC3E}">
        <p14:creationId xmlns:p14="http://schemas.microsoft.com/office/powerpoint/2010/main" val="3222959448"/>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2235" t="1400"/>
          <a:stretch/>
        </p:blipFill>
        <p:spPr>
          <a:xfrm>
            <a:off x="154841" y="1749381"/>
            <a:ext cx="2726596" cy="4210409"/>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11" name="AutoShape 10"/>
          <p:cNvSpPr>
            <a:spLocks noChangeArrowheads="1"/>
          </p:cNvSpPr>
          <p:nvPr/>
        </p:nvSpPr>
        <p:spPr bwMode="auto">
          <a:xfrm>
            <a:off x="0" y="500063"/>
            <a:ext cx="9144000" cy="703262"/>
          </a:xfrm>
          <a:prstGeom prst="roundRect">
            <a:avLst>
              <a:gd name="adj" fmla="val 16667"/>
            </a:avLst>
          </a:prstGeom>
          <a:noFill/>
          <a:ln>
            <a:noFill/>
          </a:ln>
          <a:effectLst/>
          <a:extLst>
            <a:ext uri="{909E8E84-426E-40DD-AFC4-6F175D3DCCD1}">
              <a14:hiddenFill xmlns:a14="http://schemas.microsoft.com/office/drawing/2010/main">
                <a:gradFill rotWithShape="0">
                  <a:gsLst>
                    <a:gs pos="0">
                      <a:srgbClr val="6600CC"/>
                    </a:gs>
                    <a:gs pos="50000">
                      <a:srgbClr val="9933FF"/>
                    </a:gs>
                    <a:gs pos="100000">
                      <a:srgbClr val="6600CC"/>
                    </a:gs>
                  </a:gsLst>
                  <a:lin ang="5400000" scaled="1"/>
                </a:gra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pPr>
            <a:r>
              <a:rPr lang="en-GB" altLang="en-US" sz="3200" b="1" dirty="0">
                <a:solidFill>
                  <a:schemeClr val="tx2"/>
                </a:solidFill>
                <a:latin typeface="Arial" charset="0"/>
              </a:rPr>
              <a:t>Chinese Children’s Diets are </a:t>
            </a:r>
            <a:r>
              <a:rPr lang="en-GB" altLang="en-US" sz="3200" b="1" dirty="0" smtClean="0">
                <a:solidFill>
                  <a:schemeClr val="tx2"/>
                </a:solidFill>
                <a:latin typeface="Arial" charset="0"/>
              </a:rPr>
              <a:t/>
            </a:r>
            <a:br>
              <a:rPr lang="en-GB" altLang="en-US" sz="3200" b="1" dirty="0" smtClean="0">
                <a:solidFill>
                  <a:schemeClr val="tx2"/>
                </a:solidFill>
                <a:latin typeface="Arial" charset="0"/>
              </a:rPr>
            </a:br>
            <a:r>
              <a:rPr lang="en-GB" altLang="en-US" sz="3200" b="1" dirty="0" smtClean="0">
                <a:solidFill>
                  <a:schemeClr val="tx2"/>
                </a:solidFill>
                <a:latin typeface="Arial" charset="0"/>
              </a:rPr>
              <a:t>Changing </a:t>
            </a:r>
            <a:r>
              <a:rPr lang="en-GB" altLang="en-US" sz="3200" b="1" dirty="0">
                <a:solidFill>
                  <a:schemeClr val="tx2"/>
                </a:solidFill>
                <a:latin typeface="Arial" charset="0"/>
              </a:rPr>
              <a:t>Fast in the 2000’s</a:t>
            </a:r>
            <a:endParaRPr lang="en-US" altLang="en-US" sz="3200" b="1" dirty="0">
              <a:solidFill>
                <a:schemeClr val="tx2"/>
              </a:solidFill>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481" y="1749381"/>
            <a:ext cx="2877804" cy="3356019"/>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635911" name="Picture 7" descr="chinese-heavy kid"/>
          <p:cNvPicPr>
            <a:picLocks noChangeAspect="1" noChangeArrowheads="1"/>
          </p:cNvPicPr>
          <p:nvPr/>
        </p:nvPicPr>
        <p:blipFill>
          <a:blip r:embed="rId4">
            <a:extLst>
              <a:ext uri="{28A0092B-C50C-407E-A947-70E740481C1C}">
                <a14:useLocalDpi xmlns:a14="http://schemas.microsoft.com/office/drawing/2010/main" val="0"/>
              </a:ext>
            </a:extLst>
          </a:blip>
          <a:srcRect l="52812" t="29311"/>
          <a:stretch>
            <a:fillRect/>
          </a:stretch>
        </p:blipFill>
        <p:spPr bwMode="auto">
          <a:xfrm>
            <a:off x="6101863" y="4403704"/>
            <a:ext cx="2075340" cy="2331204"/>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35913" name="Picture 9" descr="chinese junk fo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535" y="1920875"/>
            <a:ext cx="4098177" cy="307363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519"/>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2172713989"/>
              </p:ext>
            </p:extLst>
          </p:nvPr>
        </p:nvGraphicFramePr>
        <p:xfrm>
          <a:off x="1100381" y="1232115"/>
          <a:ext cx="7121470" cy="437052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63479" y="1734857"/>
            <a:ext cx="5217042" cy="312792"/>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a:lstStyle>
          <a:p>
            <a:endParaRPr lang="en-US" sz="1200" b="0" kern="0" dirty="0">
              <a:solidFill>
                <a:srgbClr val="000000"/>
              </a:solidFill>
            </a:endParaRPr>
          </a:p>
        </p:txBody>
      </p:sp>
      <p:sp>
        <p:nvSpPr>
          <p:cNvPr id="9" name="TextBox 8"/>
          <p:cNvSpPr txBox="1"/>
          <p:nvPr/>
        </p:nvSpPr>
        <p:spPr>
          <a:xfrm>
            <a:off x="373799" y="5557165"/>
            <a:ext cx="6660744" cy="646331"/>
          </a:xfrm>
          <a:prstGeom prst="rect">
            <a:avLst/>
          </a:prstGeom>
          <a:noFill/>
        </p:spPr>
        <p:txBody>
          <a:bodyPr wrap="square" rtlCol="0">
            <a:spAutoFit/>
          </a:bodyPr>
          <a:lstStyle/>
          <a:p>
            <a:r>
              <a:rPr lang="en-US" sz="1200" dirty="0" smtClean="0">
                <a:solidFill>
                  <a:srgbClr val="000000"/>
                </a:solidFill>
              </a:rPr>
              <a:t>Source: The China Health and Nutrition Survey, 2011</a:t>
            </a:r>
          </a:p>
          <a:p>
            <a:r>
              <a:rPr lang="en-US" sz="1200" kern="0" dirty="0">
                <a:solidFill>
                  <a:srgbClr val="000000"/>
                </a:solidFill>
              </a:rPr>
              <a:t>Popkin (2014) Food </a:t>
            </a:r>
            <a:r>
              <a:rPr lang="en-US" sz="1200" kern="0" dirty="0" smtClean="0">
                <a:solidFill>
                  <a:srgbClr val="000000"/>
                </a:solidFill>
              </a:rPr>
              <a:t>Policy,</a:t>
            </a:r>
            <a:r>
              <a:rPr lang="en-US" sz="1200" dirty="0" smtClean="0"/>
              <a:t>47:91-96</a:t>
            </a:r>
          </a:p>
          <a:p>
            <a:r>
              <a:rPr lang="en-US" sz="1200" dirty="0" smtClean="0">
                <a:solidFill>
                  <a:srgbClr val="000000"/>
                </a:solidFill>
              </a:rPr>
              <a:t>Big cities: 5-20 million; mega cities: &gt; 20 million-Shanghai, Beijing, Chongqing</a:t>
            </a:r>
            <a:endParaRPr lang="en-US" sz="1200" dirty="0">
              <a:solidFill>
                <a:srgbClr val="000000"/>
              </a:solidFill>
            </a:endParaRPr>
          </a:p>
        </p:txBody>
      </p:sp>
      <p:sp>
        <p:nvSpPr>
          <p:cNvPr id="11" name="Title 1"/>
          <p:cNvSpPr txBox="1">
            <a:spLocks/>
          </p:cNvSpPr>
          <p:nvPr/>
        </p:nvSpPr>
        <p:spPr>
          <a:xfrm>
            <a:off x="458788" y="256532"/>
            <a:ext cx="8226425" cy="1143000"/>
          </a:xfrm>
          <a:prstGeom prst="rect">
            <a:avLst/>
          </a:prstGeom>
        </p:spPr>
        <p:txBody>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a:lstStyle>
          <a:p>
            <a:r>
              <a:rPr lang="en-US" sz="2000" b="0" kern="0" dirty="0" smtClean="0">
                <a:solidFill>
                  <a:srgbClr val="000000"/>
                </a:solidFill>
              </a:rPr>
              <a:t>Purchase </a:t>
            </a:r>
            <a:r>
              <a:rPr lang="en-US" sz="2000" b="0" kern="0" dirty="0">
                <a:solidFill>
                  <a:srgbClr val="000000"/>
                </a:solidFill>
              </a:rPr>
              <a:t>of </a:t>
            </a:r>
            <a:r>
              <a:rPr lang="en-US" sz="2000" b="0" kern="0" dirty="0" smtClean="0">
                <a:solidFill>
                  <a:srgbClr val="000000"/>
                </a:solidFill>
              </a:rPr>
              <a:t>Consumer Package Foods and Beverages </a:t>
            </a:r>
            <a:r>
              <a:rPr lang="en-US" sz="2000" b="0" kern="0" dirty="0">
                <a:solidFill>
                  <a:srgbClr val="000000"/>
                </a:solidFill>
              </a:rPr>
              <a:t>are </a:t>
            </a:r>
            <a:r>
              <a:rPr lang="en-US" sz="2000" b="0" kern="0" dirty="0" smtClean="0">
                <a:solidFill>
                  <a:srgbClr val="000000"/>
                </a:solidFill>
              </a:rPr>
              <a:t/>
            </a:r>
            <a:br>
              <a:rPr lang="en-US" sz="2000" b="0" kern="0" dirty="0" smtClean="0">
                <a:solidFill>
                  <a:srgbClr val="000000"/>
                </a:solidFill>
              </a:rPr>
            </a:br>
            <a:r>
              <a:rPr lang="en-US" sz="2000" b="0" kern="0" dirty="0" smtClean="0">
                <a:solidFill>
                  <a:srgbClr val="000000"/>
                </a:solidFill>
              </a:rPr>
              <a:t>Increasing Rapidly</a:t>
            </a:r>
            <a:r>
              <a:rPr lang="en-US" sz="2000" b="0" kern="0" dirty="0">
                <a:solidFill>
                  <a:srgbClr val="000000"/>
                </a:solidFill>
              </a:rPr>
              <a:t>! In China, in 2011 w</a:t>
            </a:r>
            <a:r>
              <a:rPr lang="en-US" sz="2000" b="0" kern="0" dirty="0" smtClean="0">
                <a:solidFill>
                  <a:srgbClr val="000000"/>
                </a:solidFill>
              </a:rPr>
              <a:t>e asked </a:t>
            </a:r>
            <a:r>
              <a:rPr lang="en-US" sz="2000" b="0" kern="0" dirty="0">
                <a:solidFill>
                  <a:srgbClr val="000000"/>
                </a:solidFill>
              </a:rPr>
              <a:t>in 3 </a:t>
            </a:r>
            <a:r>
              <a:rPr lang="en-US" sz="2000" b="0" kern="0" dirty="0" smtClean="0">
                <a:solidFill>
                  <a:srgbClr val="000000"/>
                </a:solidFill>
              </a:rPr>
              <a:t>Days </a:t>
            </a:r>
            <a:r>
              <a:rPr lang="en-US" sz="2000" b="0" kern="0" dirty="0">
                <a:solidFill>
                  <a:srgbClr val="000000"/>
                </a:solidFill>
              </a:rPr>
              <a:t>of </a:t>
            </a:r>
            <a:r>
              <a:rPr lang="en-US" sz="2000" b="0" kern="0" dirty="0" smtClean="0">
                <a:solidFill>
                  <a:srgbClr val="000000"/>
                </a:solidFill>
              </a:rPr>
              <a:t/>
            </a:r>
            <a:br>
              <a:rPr lang="en-US" sz="2000" b="0" kern="0" dirty="0" smtClean="0">
                <a:solidFill>
                  <a:srgbClr val="000000"/>
                </a:solidFill>
              </a:rPr>
            </a:br>
            <a:r>
              <a:rPr lang="en-US" sz="2000" b="0" kern="0" dirty="0" smtClean="0">
                <a:solidFill>
                  <a:srgbClr val="000000"/>
                </a:solidFill>
              </a:rPr>
              <a:t>Daily </a:t>
            </a:r>
            <a:r>
              <a:rPr lang="en-US" sz="2000" b="0" kern="0" dirty="0">
                <a:solidFill>
                  <a:srgbClr val="000000"/>
                </a:solidFill>
              </a:rPr>
              <a:t>24-hr </a:t>
            </a:r>
            <a:r>
              <a:rPr lang="en-US" sz="2000" b="0" kern="0" dirty="0" smtClean="0">
                <a:solidFill>
                  <a:srgbClr val="000000"/>
                </a:solidFill>
              </a:rPr>
              <a:t>Recall </a:t>
            </a:r>
            <a:r>
              <a:rPr lang="en-US" sz="2000" b="0" kern="0" dirty="0">
                <a:solidFill>
                  <a:srgbClr val="000000"/>
                </a:solidFill>
              </a:rPr>
              <a:t>about the </a:t>
            </a:r>
            <a:r>
              <a:rPr lang="en-US" sz="2000" b="0" kern="0" dirty="0" smtClean="0">
                <a:solidFill>
                  <a:srgbClr val="000000"/>
                </a:solidFill>
              </a:rPr>
              <a:t>Source </a:t>
            </a:r>
            <a:r>
              <a:rPr lang="en-US" sz="2000" b="0" kern="0" dirty="0">
                <a:solidFill>
                  <a:srgbClr val="000000"/>
                </a:solidFill>
              </a:rPr>
              <a:t>of </a:t>
            </a:r>
            <a:r>
              <a:rPr lang="en-US" sz="2000" b="0" kern="0" dirty="0" smtClean="0">
                <a:solidFill>
                  <a:srgbClr val="000000"/>
                </a:solidFill>
              </a:rPr>
              <a:t>Each Food </a:t>
            </a:r>
            <a:r>
              <a:rPr lang="en-US" sz="2000" b="0" kern="0" dirty="0">
                <a:solidFill>
                  <a:srgbClr val="000000"/>
                </a:solidFill>
              </a:rPr>
              <a:t>I</a:t>
            </a:r>
            <a:r>
              <a:rPr lang="en-US" sz="2000" b="0" kern="0" dirty="0" smtClean="0">
                <a:solidFill>
                  <a:srgbClr val="000000"/>
                </a:solidFill>
              </a:rPr>
              <a:t>tem</a:t>
            </a:r>
            <a:r>
              <a:rPr lang="en-US" sz="2000" b="0" kern="0" dirty="0">
                <a:solidFill>
                  <a:srgbClr val="000000"/>
                </a:solidFill>
              </a:rPr>
              <a:t>.</a:t>
            </a:r>
          </a:p>
        </p:txBody>
      </p:sp>
    </p:spTree>
    <p:extLst>
      <p:ext uri="{BB962C8B-B14F-4D97-AF65-F5344CB8AC3E}">
        <p14:creationId xmlns:p14="http://schemas.microsoft.com/office/powerpoint/2010/main" val="3729781326"/>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187258"/>
            <a:ext cx="7315201" cy="1143000"/>
          </a:xfrm>
        </p:spPr>
        <p:txBody>
          <a:bodyPr/>
          <a:lstStyle/>
          <a:p>
            <a:r>
              <a:rPr lang="en-US" sz="2000" b="0" dirty="0" smtClean="0">
                <a:latin typeface="Arial" panose="020B0604020202020204" pitchFamily="34" charset="0"/>
                <a:ea typeface="Calibri"/>
                <a:cs typeface="Arial" panose="020B0604020202020204" pitchFamily="34" charset="0"/>
              </a:rPr>
              <a:t>Factors Associated </a:t>
            </a:r>
            <a:r>
              <a:rPr lang="en-US" sz="2000" b="0" dirty="0">
                <a:latin typeface="Arial" panose="020B0604020202020204" pitchFamily="34" charset="0"/>
                <a:ea typeface="Calibri"/>
                <a:cs typeface="Arial" panose="020B0604020202020204" pitchFamily="34" charset="0"/>
              </a:rPr>
              <a:t>with </a:t>
            </a:r>
            <a:r>
              <a:rPr lang="en-US" sz="2000" b="0" dirty="0" smtClean="0">
                <a:latin typeface="Arial" panose="020B0604020202020204" pitchFamily="34" charset="0"/>
                <a:ea typeface="Calibri"/>
                <a:cs typeface="Arial" panose="020B0604020202020204" pitchFamily="34" charset="0"/>
              </a:rPr>
              <a:t>the relationships between Purchasing Packaged Processed Foods </a:t>
            </a:r>
            <a:r>
              <a:rPr lang="en-US" sz="2000" b="0" dirty="0">
                <a:latin typeface="Arial" panose="020B0604020202020204" pitchFamily="34" charset="0"/>
                <a:ea typeface="Calibri"/>
                <a:cs typeface="Arial" panose="020B0604020202020204" pitchFamily="34" charset="0"/>
              </a:rPr>
              <a:t>in </a:t>
            </a:r>
            <a:r>
              <a:rPr lang="en-US" sz="2000" b="0" dirty="0" smtClean="0">
                <a:latin typeface="Arial" panose="020B0604020202020204" pitchFamily="34" charset="0"/>
                <a:ea typeface="Calibri"/>
                <a:cs typeface="Arial" panose="020B0604020202020204" pitchFamily="34" charset="0"/>
              </a:rPr>
              <a:t>China and kcal/day, </a:t>
            </a:r>
            <a:br>
              <a:rPr lang="en-US" sz="2000" b="0" dirty="0" smtClean="0">
                <a:latin typeface="Arial" panose="020B0604020202020204" pitchFamily="34" charset="0"/>
                <a:ea typeface="Calibri"/>
                <a:cs typeface="Arial" panose="020B0604020202020204" pitchFamily="34" charset="0"/>
              </a:rPr>
            </a:br>
            <a:r>
              <a:rPr lang="en-US" sz="2000" b="0" dirty="0" smtClean="0">
                <a:latin typeface="Arial" panose="020B0604020202020204" pitchFamily="34" charset="0"/>
                <a:ea typeface="Calibri"/>
                <a:cs typeface="Arial" panose="020B0604020202020204" pitchFamily="34" charset="0"/>
              </a:rPr>
              <a:t>CHNS </a:t>
            </a:r>
            <a:r>
              <a:rPr lang="en-US" sz="2000" b="0" dirty="0">
                <a:latin typeface="Arial" panose="020B0604020202020204" pitchFamily="34" charset="0"/>
                <a:ea typeface="Calibri"/>
                <a:cs typeface="Arial" panose="020B0604020202020204" pitchFamily="34" charset="0"/>
              </a:rPr>
              <a:t>2011</a:t>
            </a:r>
            <a:br>
              <a:rPr lang="en-US" sz="2000" b="0" dirty="0">
                <a:latin typeface="Arial" panose="020B0604020202020204" pitchFamily="34" charset="0"/>
                <a:ea typeface="Calibri"/>
                <a:cs typeface="Arial" panose="020B0604020202020204" pitchFamily="34" charset="0"/>
              </a:rPr>
            </a:br>
            <a:r>
              <a:rPr lang="en-US" sz="2000" b="0" dirty="0">
                <a:latin typeface="Arial" panose="020B0604020202020204" pitchFamily="34" charset="0"/>
                <a:ea typeface="Calibri"/>
                <a:cs typeface="Arial" panose="020B0604020202020204" pitchFamily="34" charset="0"/>
              </a:rPr>
              <a:t>(Additional 1000 kcal/day of </a:t>
            </a:r>
            <a:r>
              <a:rPr lang="en-US" sz="2000" b="0" dirty="0" smtClean="0">
                <a:latin typeface="Arial" panose="020B0604020202020204" pitchFamily="34" charset="0"/>
                <a:ea typeface="Calibri"/>
                <a:cs typeface="Arial" panose="020B0604020202020204" pitchFamily="34" charset="0"/>
              </a:rPr>
              <a:t>Purchases </a:t>
            </a:r>
            <a:r>
              <a:rPr lang="en-US" sz="2000" b="0" dirty="0">
                <a:latin typeface="Arial" panose="020B0604020202020204" pitchFamily="34" charset="0"/>
                <a:ea typeface="Calibri"/>
                <a:cs typeface="Arial" panose="020B0604020202020204" pitchFamily="34" charset="0"/>
              </a:rPr>
              <a:t>of </a:t>
            </a:r>
            <a:r>
              <a:rPr lang="en-US" sz="2000" b="0" dirty="0" smtClean="0">
                <a:latin typeface="Arial" panose="020B0604020202020204" pitchFamily="34" charset="0"/>
                <a:ea typeface="Calibri"/>
                <a:cs typeface="Arial" panose="020B0604020202020204" pitchFamily="34" charset="0"/>
              </a:rPr>
              <a:t>Processed Food</a:t>
            </a:r>
            <a:r>
              <a:rPr lang="en-US" sz="2000" b="0" dirty="0">
                <a:latin typeface="Arial" panose="020B0604020202020204" pitchFamily="34" charset="0"/>
                <a:ea typeface="Calibri"/>
                <a:cs typeface="Arial" panose="020B0604020202020204" pitchFamily="34" charset="0"/>
              </a:rPr>
              <a:t>) </a:t>
            </a:r>
            <a:endParaRPr lang="en-US" sz="2000" b="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14111457"/>
              </p:ext>
            </p:extLst>
          </p:nvPr>
        </p:nvGraphicFramePr>
        <p:xfrm>
          <a:off x="1100381" y="1232115"/>
          <a:ext cx="7121470" cy="437052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bwMode="auto">
          <a:xfrm>
            <a:off x="1266825" y="5105400"/>
            <a:ext cx="7315201"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a:lstStyle>
          <a:p>
            <a:r>
              <a:rPr lang="en-US" sz="1400" b="0" kern="0" dirty="0" smtClean="0">
                <a:latin typeface="Arial" panose="020B0604020202020204" pitchFamily="34" charset="0"/>
                <a:ea typeface="Calibri"/>
                <a:cs typeface="Arial" panose="020B0604020202020204" pitchFamily="34" charset="0"/>
              </a:rPr>
              <a:t>Consumption </a:t>
            </a:r>
            <a:r>
              <a:rPr lang="en-US" sz="1400" b="0" kern="0" dirty="0">
                <a:latin typeface="Arial" panose="020B0604020202020204" pitchFamily="34" charset="0"/>
                <a:ea typeface="Calibri"/>
                <a:cs typeface="Arial" panose="020B0604020202020204" pitchFamily="34" charset="0"/>
              </a:rPr>
              <a:t>of </a:t>
            </a:r>
            <a:r>
              <a:rPr lang="en-US" sz="1400" b="0" kern="0" dirty="0" smtClean="0">
                <a:latin typeface="Arial" panose="020B0604020202020204" pitchFamily="34" charset="0"/>
                <a:ea typeface="Calibri"/>
                <a:cs typeface="Arial" panose="020B0604020202020204" pitchFamily="34" charset="0"/>
              </a:rPr>
              <a:t>Processed Foods</a:t>
            </a:r>
            <a:endParaRPr lang="en-US" sz="1400" b="0" kern="0" dirty="0">
              <a:latin typeface="Arial" panose="020B0604020202020204" pitchFamily="34" charset="0"/>
              <a:ea typeface="Calibri"/>
              <a:cs typeface="Arial" panose="020B0604020202020204" pitchFamily="34" charset="0"/>
            </a:endParaRPr>
          </a:p>
          <a:p>
            <a:endParaRPr lang="en-US" sz="1400" b="0" kern="0" dirty="0">
              <a:latin typeface="Arial" panose="020B0604020202020204" pitchFamily="34" charset="0"/>
              <a:cs typeface="Arial" panose="020B0604020202020204" pitchFamily="34" charset="0"/>
            </a:endParaRPr>
          </a:p>
        </p:txBody>
      </p:sp>
      <p:sp>
        <p:nvSpPr>
          <p:cNvPr id="3" name="Rectangle 2"/>
          <p:cNvSpPr/>
          <p:nvPr/>
        </p:nvSpPr>
        <p:spPr>
          <a:xfrm>
            <a:off x="487580" y="5867400"/>
            <a:ext cx="4506362" cy="369332"/>
          </a:xfrm>
          <a:prstGeom prst="rect">
            <a:avLst/>
          </a:prstGeom>
        </p:spPr>
        <p:txBody>
          <a:bodyPr wrap="none">
            <a:spAutoFit/>
          </a:bodyPr>
          <a:lstStyle/>
          <a:p>
            <a:pPr lvl="0"/>
            <a:r>
              <a:rPr lang="en-US" dirty="0">
                <a:solidFill>
                  <a:srgbClr val="000000"/>
                </a:solidFill>
              </a:rPr>
              <a:t>Zhou et al, </a:t>
            </a:r>
            <a:r>
              <a:rPr lang="en-US" dirty="0" smtClean="0">
                <a:solidFill>
                  <a:srgbClr val="000000"/>
                </a:solidFill>
              </a:rPr>
              <a:t>(2015)</a:t>
            </a:r>
            <a:r>
              <a:rPr lang="en-US" u="sng" dirty="0" smtClean="0">
                <a:solidFill>
                  <a:srgbClr val="000000"/>
                </a:solidFill>
              </a:rPr>
              <a:t> </a:t>
            </a:r>
            <a:r>
              <a:rPr lang="en-US" u="sng" dirty="0">
                <a:solidFill>
                  <a:srgbClr val="000000"/>
                </a:solidFill>
              </a:rPr>
              <a:t>Food </a:t>
            </a:r>
            <a:r>
              <a:rPr lang="en-US" u="sng" dirty="0" smtClean="0">
                <a:solidFill>
                  <a:srgbClr val="000000"/>
                </a:solidFill>
              </a:rPr>
              <a:t>Policy 55:  92-100</a:t>
            </a:r>
            <a:endParaRPr lang="en-US" b="1" i="1" dirty="0">
              <a:solidFill>
                <a:srgbClr val="000000"/>
              </a:solidFill>
            </a:endParaRPr>
          </a:p>
        </p:txBody>
      </p:sp>
    </p:spTree>
    <p:extLst>
      <p:ext uri="{BB962C8B-B14F-4D97-AF65-F5344CB8AC3E}">
        <p14:creationId xmlns:p14="http://schemas.microsoft.com/office/powerpoint/2010/main" val="1574071834"/>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22" y="119449"/>
            <a:ext cx="8226425" cy="1143000"/>
          </a:xfrm>
        </p:spPr>
        <p:txBody>
          <a:bodyPr/>
          <a:lstStyle/>
          <a:p>
            <a:pPr lvl="0"/>
            <a:r>
              <a:rPr lang="en-US" sz="2000" dirty="0" smtClean="0">
                <a:solidFill>
                  <a:srgbClr val="000000"/>
                </a:solidFill>
                <a:latin typeface="Calibri"/>
                <a:ea typeface="Calibri"/>
                <a:cs typeface="Times New Roman"/>
              </a:rPr>
              <a:t/>
            </a:r>
            <a:br>
              <a:rPr lang="en-US" sz="2000" dirty="0" smtClean="0">
                <a:solidFill>
                  <a:srgbClr val="000000"/>
                </a:solidFill>
                <a:latin typeface="Calibri"/>
                <a:ea typeface="Calibri"/>
                <a:cs typeface="Times New Roman"/>
              </a:rPr>
            </a:br>
            <a:r>
              <a:rPr lang="en-US" sz="2000" dirty="0" smtClean="0">
                <a:solidFill>
                  <a:srgbClr val="000000"/>
                </a:solidFill>
                <a:latin typeface="+mn-lt"/>
                <a:ea typeface="Calibri"/>
                <a:cs typeface="Times New Roman"/>
              </a:rPr>
              <a:t>The Effect of an Additional 1000 kcal Increase in Predicted Daily Processed Food Consumption on the Risk of Being Overweight and the BMI Level, CHNS2011</a:t>
            </a:r>
            <a:r>
              <a:rPr lang="en-US" sz="2000" dirty="0">
                <a:solidFill>
                  <a:srgbClr val="000000"/>
                </a:solidFill>
                <a:latin typeface="+mn-lt"/>
                <a:ea typeface="Calibri"/>
                <a:cs typeface="Times New Roman"/>
              </a:rPr>
              <a:t/>
            </a:r>
            <a:br>
              <a:rPr lang="en-US" sz="2000" dirty="0">
                <a:solidFill>
                  <a:srgbClr val="000000"/>
                </a:solidFill>
                <a:latin typeface="+mn-lt"/>
                <a:ea typeface="Calibri"/>
                <a:cs typeface="Times New Roman"/>
              </a:rPr>
            </a:br>
            <a:endParaRPr lang="en-US" sz="2000" dirty="0">
              <a:latin typeface="+mn-lt"/>
            </a:endParaRPr>
          </a:p>
        </p:txBody>
      </p:sp>
      <p:sp>
        <p:nvSpPr>
          <p:cNvPr id="3" name="Content Placeholder 2"/>
          <p:cNvSpPr>
            <a:spLocks noGrp="1"/>
          </p:cNvSpPr>
          <p:nvPr>
            <p:ph idx="1"/>
          </p:nvPr>
        </p:nvSpPr>
        <p:spPr>
          <a:xfrm>
            <a:off x="457200" y="1095632"/>
            <a:ext cx="7945910" cy="3788881"/>
          </a:xfrm>
        </p:spPr>
        <p:txBody>
          <a:bodyPr/>
          <a:lstStyle/>
          <a:p>
            <a:pPr>
              <a:lnSpc>
                <a:spcPct val="115000"/>
              </a:lnSpc>
              <a:spcAft>
                <a:spcPts val="1000"/>
              </a:spcAft>
              <a:buClr>
                <a:srgbClr val="FCC917"/>
              </a:buClr>
              <a:tabLst>
                <a:tab pos="2111375" algn="l"/>
              </a:tabLst>
            </a:pPr>
            <a:r>
              <a:rPr lang="en-US" sz="2800" dirty="0" smtClean="0">
                <a:solidFill>
                  <a:srgbClr val="000000"/>
                </a:solidFill>
                <a:latin typeface="+mj-lt"/>
                <a:ea typeface="Calibri"/>
                <a:cs typeface="Times New Roman"/>
              </a:rPr>
              <a:t>L</a:t>
            </a:r>
            <a:r>
              <a:rPr lang="en-US" dirty="0" smtClean="0">
                <a:solidFill>
                  <a:srgbClr val="000000"/>
                </a:solidFill>
                <a:latin typeface="+mj-lt"/>
                <a:ea typeface="Calibri"/>
                <a:cs typeface="Times New Roman"/>
              </a:rPr>
              <a:t>inked </a:t>
            </a:r>
            <a:r>
              <a:rPr lang="en-US" dirty="0">
                <a:solidFill>
                  <a:srgbClr val="000000"/>
                </a:solidFill>
                <a:latin typeface="+mj-lt"/>
                <a:ea typeface="Calibri"/>
                <a:cs typeface="Times New Roman"/>
              </a:rPr>
              <a:t>with </a:t>
            </a:r>
            <a:r>
              <a:rPr lang="en-US" dirty="0" smtClean="0">
                <a:solidFill>
                  <a:srgbClr val="000000"/>
                </a:solidFill>
                <a:latin typeface="+mj-lt"/>
                <a:ea typeface="Calibri"/>
                <a:cs typeface="Times New Roman"/>
              </a:rPr>
              <a:t>a </a:t>
            </a:r>
            <a:r>
              <a:rPr lang="en-US" dirty="0">
                <a:solidFill>
                  <a:srgbClr val="000000"/>
                </a:solidFill>
                <a:latin typeface="+mj-lt"/>
                <a:ea typeface="Calibri"/>
                <a:cs typeface="Times New Roman"/>
              </a:rPr>
              <a:t>significant increase </a:t>
            </a:r>
            <a:r>
              <a:rPr lang="en-US" dirty="0" smtClean="0">
                <a:solidFill>
                  <a:srgbClr val="000000"/>
                </a:solidFill>
                <a:latin typeface="+mj-lt"/>
                <a:ea typeface="Calibri"/>
                <a:cs typeface="Times New Roman"/>
              </a:rPr>
              <a:t>in BMI(for 1000 kcal processed food) </a:t>
            </a:r>
            <a:r>
              <a:rPr lang="en-US" dirty="0">
                <a:solidFill>
                  <a:srgbClr val="000000"/>
                </a:solidFill>
                <a:latin typeface="+mj-lt"/>
                <a:ea typeface="Calibri"/>
                <a:cs typeface="Times New Roman"/>
              </a:rPr>
              <a:t>by 1.32 unit </a:t>
            </a:r>
            <a:r>
              <a:rPr lang="en-US" dirty="0" smtClean="0">
                <a:solidFill>
                  <a:srgbClr val="000000"/>
                </a:solidFill>
                <a:latin typeface="+mj-lt"/>
                <a:ea typeface="Calibri"/>
                <a:cs typeface="Times New Roman"/>
              </a:rPr>
              <a:t>only in those aged 2-18, not adults or elderly.  Also linked </a:t>
            </a:r>
            <a:r>
              <a:rPr lang="en-US" dirty="0">
                <a:solidFill>
                  <a:srgbClr val="000000"/>
                </a:solidFill>
                <a:latin typeface="+mj-lt"/>
                <a:ea typeface="Calibri"/>
                <a:cs typeface="Times New Roman"/>
              </a:rPr>
              <a:t>with significant increase in the risk of </a:t>
            </a:r>
            <a:r>
              <a:rPr lang="en-US" dirty="0" smtClean="0">
                <a:solidFill>
                  <a:srgbClr val="000000"/>
                </a:solidFill>
                <a:latin typeface="+mj-lt"/>
                <a:ea typeface="Calibri"/>
                <a:cs typeface="Times New Roman"/>
              </a:rPr>
              <a:t>overweight </a:t>
            </a:r>
            <a:r>
              <a:rPr lang="en-US" dirty="0">
                <a:solidFill>
                  <a:srgbClr val="000000"/>
                </a:solidFill>
                <a:latin typeface="+mj-lt"/>
                <a:ea typeface="Calibri"/>
                <a:cs typeface="Times New Roman"/>
              </a:rPr>
              <a:t>and obesity by 39%.   </a:t>
            </a:r>
            <a:endParaRPr lang="en-US" dirty="0" smtClean="0">
              <a:solidFill>
                <a:srgbClr val="000000"/>
              </a:solidFill>
              <a:latin typeface="+mj-lt"/>
              <a:ea typeface="Calibri"/>
              <a:cs typeface="Times New Roman"/>
            </a:endParaRPr>
          </a:p>
          <a:p>
            <a:pPr>
              <a:lnSpc>
                <a:spcPct val="115000"/>
              </a:lnSpc>
              <a:spcAft>
                <a:spcPts val="1000"/>
              </a:spcAft>
              <a:buClr>
                <a:srgbClr val="FCC917"/>
              </a:buClr>
              <a:tabLst>
                <a:tab pos="2111375" algn="l"/>
              </a:tabLst>
            </a:pPr>
            <a:r>
              <a:rPr lang="en-US" dirty="0" smtClean="0">
                <a:solidFill>
                  <a:srgbClr val="000000"/>
                </a:solidFill>
                <a:latin typeface="+mj-lt"/>
                <a:ea typeface="Calibri"/>
                <a:cs typeface="Times New Roman"/>
              </a:rPr>
              <a:t>Instruments were: distances from household to various markets (fresh markets, convenience stores, supermarkets). Processed food purchases (kcal) was endogenous for kids only. </a:t>
            </a:r>
            <a:r>
              <a:rPr lang="en-US" sz="1800" dirty="0"/>
              <a:t>We performed </a:t>
            </a:r>
            <a:r>
              <a:rPr lang="en-US" sz="1800" dirty="0" err="1"/>
              <a:t>endogeneity</a:t>
            </a:r>
            <a:r>
              <a:rPr lang="en-US" sz="1800" dirty="0"/>
              <a:t> tests to determine if the endogenous </a:t>
            </a:r>
            <a:r>
              <a:rPr lang="en-US" sz="1800" dirty="0" err="1"/>
              <a:t>regressors</a:t>
            </a:r>
            <a:r>
              <a:rPr lang="en-US" sz="1800" dirty="0"/>
              <a:t> are in fact endogenous (Durbin score and Wu-</a:t>
            </a:r>
            <a:r>
              <a:rPr lang="en-US" sz="1800" dirty="0" err="1"/>
              <a:t>Hausman</a:t>
            </a:r>
            <a:r>
              <a:rPr lang="en-US" sz="1800" dirty="0"/>
              <a:t>) and </a:t>
            </a:r>
            <a:r>
              <a:rPr lang="en-US" sz="1800" dirty="0" err="1"/>
              <a:t>overidentifying</a:t>
            </a:r>
            <a:r>
              <a:rPr lang="en-US" sz="1800" dirty="0"/>
              <a:t> restriction tests to determine if the instruments are valid (</a:t>
            </a:r>
            <a:r>
              <a:rPr lang="en-US" sz="1800" dirty="0" err="1"/>
              <a:t>Sargan</a:t>
            </a:r>
            <a:r>
              <a:rPr lang="en-US" sz="1800" dirty="0"/>
              <a:t> score and </a:t>
            </a:r>
            <a:r>
              <a:rPr lang="en-US" sz="1800" dirty="0" err="1"/>
              <a:t>Basmann</a:t>
            </a:r>
            <a:r>
              <a:rPr lang="en-US" sz="1800" dirty="0"/>
              <a:t>). </a:t>
            </a:r>
            <a:endParaRPr lang="en-US" sz="1800" dirty="0">
              <a:solidFill>
                <a:srgbClr val="000000"/>
              </a:solidFill>
              <a:latin typeface="+mj-lt"/>
              <a:ea typeface="Calibri"/>
              <a:cs typeface="Times New Roman"/>
            </a:endParaRPr>
          </a:p>
        </p:txBody>
      </p:sp>
      <p:sp>
        <p:nvSpPr>
          <p:cNvPr id="4" name="TextBox 3"/>
          <p:cNvSpPr txBox="1"/>
          <p:nvPr/>
        </p:nvSpPr>
        <p:spPr>
          <a:xfrm>
            <a:off x="2610289" y="5729477"/>
            <a:ext cx="4506362" cy="646331"/>
          </a:xfrm>
          <a:prstGeom prst="rect">
            <a:avLst/>
          </a:prstGeom>
          <a:noFill/>
        </p:spPr>
        <p:txBody>
          <a:bodyPr wrap="none" rtlCol="0">
            <a:spAutoFit/>
          </a:bodyPr>
          <a:lstStyle/>
          <a:p>
            <a:pPr lvl="0"/>
            <a:r>
              <a:rPr lang="en-US" dirty="0">
                <a:solidFill>
                  <a:srgbClr val="000000"/>
                </a:solidFill>
              </a:rPr>
              <a:t>Zhou et al, (2015)</a:t>
            </a:r>
            <a:r>
              <a:rPr lang="en-US" u="sng" dirty="0">
                <a:solidFill>
                  <a:srgbClr val="000000"/>
                </a:solidFill>
              </a:rPr>
              <a:t> Food Policy 55:  92-100</a:t>
            </a:r>
            <a:endParaRPr lang="en-US" b="1" i="1" dirty="0">
              <a:solidFill>
                <a:srgbClr val="000000"/>
              </a:solidFill>
            </a:endParaRPr>
          </a:p>
          <a:p>
            <a:endParaRPr lang="en-US" dirty="0"/>
          </a:p>
        </p:txBody>
      </p:sp>
    </p:spTree>
    <p:extLst>
      <p:ext uri="{BB962C8B-B14F-4D97-AF65-F5344CB8AC3E}">
        <p14:creationId xmlns:p14="http://schemas.microsoft.com/office/powerpoint/2010/main" val="389503405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20705"/>
              </p:ext>
            </p:extLst>
          </p:nvPr>
        </p:nvGraphicFramePr>
        <p:xfrm>
          <a:off x="380999" y="286966"/>
          <a:ext cx="8586019" cy="583544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92761" y="6173253"/>
            <a:ext cx="7315200" cy="276999"/>
          </a:xfrm>
          <a:prstGeom prst="rect">
            <a:avLst/>
          </a:prstGeom>
          <a:noFill/>
        </p:spPr>
        <p:txBody>
          <a:bodyPr wrap="square" rtlCol="0">
            <a:spAutoFit/>
          </a:bodyPr>
          <a:lstStyle/>
          <a:p>
            <a:pPr fontAlgn="auto">
              <a:spcBef>
                <a:spcPts val="0"/>
              </a:spcBef>
              <a:spcAft>
                <a:spcPts val="0"/>
              </a:spcAft>
            </a:pPr>
            <a:r>
              <a:rPr lang="en-US" sz="1200" dirty="0">
                <a:solidFill>
                  <a:prstClr val="black"/>
                </a:solidFill>
                <a:latin typeface="Arial"/>
              </a:rPr>
              <a:t>Source: Ng and Dunford Obes Revi(2013). </a:t>
            </a:r>
            <a:r>
              <a:rPr lang="en-US" sz="1200" dirty="0" smtClean="0">
                <a:solidFill>
                  <a:prstClr val="black"/>
                </a:solidFill>
                <a:latin typeface="Arial"/>
              </a:rPr>
              <a:t>Euro monitor </a:t>
            </a:r>
            <a:r>
              <a:rPr lang="en-US" sz="1200" dirty="0">
                <a:solidFill>
                  <a:prstClr val="black"/>
                </a:solidFill>
                <a:latin typeface="Arial"/>
              </a:rPr>
              <a:t>Global Market Information Database. </a:t>
            </a:r>
          </a:p>
        </p:txBody>
      </p:sp>
    </p:spTree>
    <p:extLst>
      <p:ext uri="{BB962C8B-B14F-4D97-AF65-F5344CB8AC3E}">
        <p14:creationId xmlns:p14="http://schemas.microsoft.com/office/powerpoint/2010/main" val="23076637"/>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with the modern food sector</a:t>
            </a:r>
            <a:endParaRPr lang="en-US" dirty="0"/>
          </a:p>
        </p:txBody>
      </p:sp>
      <p:sp>
        <p:nvSpPr>
          <p:cNvPr id="3" name="Content Placeholder 2"/>
          <p:cNvSpPr>
            <a:spLocks noGrp="1"/>
          </p:cNvSpPr>
          <p:nvPr>
            <p:ph idx="1"/>
          </p:nvPr>
        </p:nvSpPr>
        <p:spPr/>
        <p:txBody>
          <a:bodyPr/>
          <a:lstStyle/>
          <a:p>
            <a:r>
              <a:rPr lang="en-US" dirty="0" smtClean="0"/>
              <a:t>A major scientific question: can we create healthy processed and packaged foods that will be less obesogenic</a:t>
            </a:r>
            <a:r>
              <a:rPr lang="en-US" dirty="0"/>
              <a:t>. They can sell healthy or unhealthy food and make a profit</a:t>
            </a:r>
          </a:p>
          <a:p>
            <a:r>
              <a:rPr lang="en-US" dirty="0" smtClean="0"/>
              <a:t>Many scholars feel we must go back to eating real foods but minimal evidence. With our high levels of inactivity we can gain weight and waist circumference with any type of food</a:t>
            </a:r>
          </a:p>
          <a:p>
            <a:r>
              <a:rPr lang="en-US" dirty="0" smtClean="0"/>
              <a:t>So the critical issue is: with the existing food system and considering its very rapid growth what can we do?</a:t>
            </a:r>
            <a:endParaRPr lang="en-US" dirty="0"/>
          </a:p>
        </p:txBody>
      </p:sp>
    </p:spTree>
    <p:extLst>
      <p:ext uri="{BB962C8B-B14F-4D97-AF65-F5344CB8AC3E}">
        <p14:creationId xmlns:p14="http://schemas.microsoft.com/office/powerpoint/2010/main" val="3957957770"/>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0"/>
            <a:ext cx="8952931" cy="1160060"/>
          </a:xfrm>
        </p:spPr>
        <p:txBody>
          <a:bodyPr/>
          <a:lstStyle/>
          <a:p>
            <a:r>
              <a:rPr lang="en-US" dirty="0" smtClean="0"/>
              <a:t>Can we reform the retail food sector?</a:t>
            </a:r>
            <a:endParaRPr lang="en-US" dirty="0"/>
          </a:p>
        </p:txBody>
      </p:sp>
      <p:sp>
        <p:nvSpPr>
          <p:cNvPr id="3" name="Content Placeholder 2"/>
          <p:cNvSpPr>
            <a:spLocks noGrp="1"/>
          </p:cNvSpPr>
          <p:nvPr>
            <p:ph idx="1"/>
          </p:nvPr>
        </p:nvSpPr>
        <p:spPr>
          <a:xfrm>
            <a:off x="471251" y="897502"/>
            <a:ext cx="8226425" cy="4116387"/>
          </a:xfrm>
        </p:spPr>
        <p:txBody>
          <a:bodyPr/>
          <a:lstStyle/>
          <a:p>
            <a:r>
              <a:rPr lang="en-US" dirty="0" smtClean="0"/>
              <a:t>So how do we use regulations and other incentives, taxes, information options to ensure healthy reformulation and healthy food purchases?</a:t>
            </a:r>
          </a:p>
          <a:p>
            <a:r>
              <a:rPr lang="en-US" dirty="0" smtClean="0"/>
              <a:t>Challenges: marketing of unhealthy foods and beverages (billions of Yuan). Globally countries are working to control, focus on healthy food marketing</a:t>
            </a:r>
          </a:p>
          <a:p>
            <a:r>
              <a:rPr lang="en-US" dirty="0" smtClean="0"/>
              <a:t>Shifting relative costs: taxation mainly of unhealthy foods and beverages (Mexico)</a:t>
            </a:r>
          </a:p>
          <a:p>
            <a:r>
              <a:rPr lang="en-US" dirty="0" smtClean="0"/>
              <a:t>Globally countries are working to create simpler front-of-the package labels</a:t>
            </a:r>
          </a:p>
          <a:p>
            <a:r>
              <a:rPr lang="en-US" dirty="0" smtClean="0"/>
              <a:t>Requirement of selected fruits and vegetables with set proportion of space in smaller stores</a:t>
            </a:r>
            <a:endParaRPr lang="en-US" dirty="0"/>
          </a:p>
        </p:txBody>
      </p:sp>
    </p:spTree>
    <p:extLst>
      <p:ext uri="{BB962C8B-B14F-4D97-AF65-F5344CB8AC3E}">
        <p14:creationId xmlns:p14="http://schemas.microsoft.com/office/powerpoint/2010/main" val="251739342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labeling: future directions</a:t>
            </a:r>
            <a:endParaRPr lang="en-US" dirty="0"/>
          </a:p>
        </p:txBody>
      </p:sp>
      <p:sp>
        <p:nvSpPr>
          <p:cNvPr id="3" name="Content Placeholder 2"/>
          <p:cNvSpPr>
            <a:spLocks noGrp="1"/>
          </p:cNvSpPr>
          <p:nvPr>
            <p:ph idx="1"/>
          </p:nvPr>
        </p:nvSpPr>
        <p:spPr>
          <a:xfrm>
            <a:off x="450242" y="1271737"/>
            <a:ext cx="8226425" cy="4116387"/>
          </a:xfrm>
        </p:spPr>
        <p:txBody>
          <a:bodyPr/>
          <a:lstStyle/>
          <a:p>
            <a:r>
              <a:rPr lang="en-US" dirty="0" smtClean="0"/>
              <a:t>Nutrition facts panels are necessary. But for very few do they affect behavior and lead to healthy choices</a:t>
            </a:r>
          </a:p>
          <a:p>
            <a:r>
              <a:rPr lang="en-US" dirty="0" smtClean="0"/>
              <a:t>Front of the package profiling: positive focus on labeling only healthy foods (e.g. low sodium, low added sugar, minimal unhealthy saturated fats, more whole grains, fruit and vegetables, pulses/legumes) that follow WHO and global nutrition knowledge.  Or a negative logo that highlights excessive sodium, unhealthy fats, added sugar(</a:t>
            </a:r>
            <a:r>
              <a:rPr lang="en-US" dirty="0" err="1" smtClean="0"/>
              <a:t>e.g</a:t>
            </a:r>
            <a:r>
              <a:rPr lang="en-US" dirty="0" smtClean="0"/>
              <a:t> Chile).</a:t>
            </a:r>
          </a:p>
          <a:p>
            <a:r>
              <a:rPr lang="en-US" dirty="0" smtClean="0"/>
              <a:t>To date, the positive logo only has been linked with product reformulation, some impact on purchasing.   </a:t>
            </a:r>
            <a:endParaRPr lang="en-US" dirty="0"/>
          </a:p>
        </p:txBody>
      </p:sp>
    </p:spTree>
    <p:extLst>
      <p:ext uri="{BB962C8B-B14F-4D97-AF65-F5344CB8AC3E}">
        <p14:creationId xmlns:p14="http://schemas.microsoft.com/office/powerpoint/2010/main" val="298706774"/>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Away-from-home food service sector</a:t>
            </a:r>
            <a:endParaRPr lang="en-US" dirty="0"/>
          </a:p>
        </p:txBody>
      </p:sp>
      <p:sp>
        <p:nvSpPr>
          <p:cNvPr id="3" name="Content Placeholder 2"/>
          <p:cNvSpPr>
            <a:spLocks noGrp="1"/>
          </p:cNvSpPr>
          <p:nvPr>
            <p:ph idx="1"/>
          </p:nvPr>
        </p:nvSpPr>
        <p:spPr/>
        <p:txBody>
          <a:bodyPr/>
          <a:lstStyle/>
          <a:p>
            <a:r>
              <a:rPr lang="en-US" dirty="0" smtClean="0"/>
              <a:t>Fast food and stalls: few efforts but minimal outside of Singapore’s creation of hawker centers where can educate, control behavior of stalls</a:t>
            </a:r>
          </a:p>
          <a:p>
            <a:r>
              <a:rPr lang="en-US" dirty="0" smtClean="0"/>
              <a:t>Portion size controls, pricing only beginning to understand how to get calorie labeling of fast food chains or restaurants with more than six in the chain to do this. </a:t>
            </a:r>
            <a:endParaRPr lang="en-US" dirty="0"/>
          </a:p>
        </p:txBody>
      </p:sp>
    </p:spTree>
    <p:extLst>
      <p:ext uri="{BB962C8B-B14F-4D97-AF65-F5344CB8AC3E}">
        <p14:creationId xmlns:p14="http://schemas.microsoft.com/office/powerpoint/2010/main" val="399812571"/>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79" y="0"/>
            <a:ext cx="8226425" cy="1143000"/>
          </a:xfrm>
        </p:spPr>
        <p:txBody>
          <a:bodyPr/>
          <a:lstStyle/>
          <a:p>
            <a:r>
              <a:rPr lang="en-US" dirty="0" smtClean="0"/>
              <a:t>Low and middle income countries</a:t>
            </a:r>
            <a:endParaRPr lang="en-US" dirty="0"/>
          </a:p>
        </p:txBody>
      </p:sp>
      <p:sp>
        <p:nvSpPr>
          <p:cNvPr id="3" name="Content Placeholder 2"/>
          <p:cNvSpPr>
            <a:spLocks noGrp="1"/>
          </p:cNvSpPr>
          <p:nvPr>
            <p:ph idx="1"/>
          </p:nvPr>
        </p:nvSpPr>
        <p:spPr>
          <a:xfrm>
            <a:off x="486083" y="940108"/>
            <a:ext cx="8226425" cy="4116387"/>
          </a:xfrm>
        </p:spPr>
        <p:txBody>
          <a:bodyPr/>
          <a:lstStyle/>
          <a:p>
            <a:r>
              <a:rPr lang="en-US" dirty="0" smtClean="0"/>
              <a:t>Many are beginning to be world leaders in this arena but more related so far to sugar-sweetened beverage and junk food taxes (Mexico 10% SSB,8% junk food; Chile,8% SSB; Barbados, many others coming soon)</a:t>
            </a:r>
          </a:p>
          <a:p>
            <a:r>
              <a:rPr lang="en-US" dirty="0" smtClean="0"/>
              <a:t>Many countries pushing marketing controls and positive or negative Front-of-the-package logos(Chile most inclusive with lagged initiation)</a:t>
            </a:r>
            <a:endParaRPr lang="en-US" dirty="0"/>
          </a:p>
          <a:p>
            <a:r>
              <a:rPr lang="en-US" dirty="0" smtClean="0"/>
              <a:t>Great promise but rigorous evaluations are needed such as we are doing with Mexico as programs and policies emerge. </a:t>
            </a:r>
            <a:r>
              <a:rPr lang="en-US" b="1" dirty="0" smtClean="0"/>
              <a:t>Taxes work very successfully in middle income Mexico but low level, </a:t>
            </a:r>
            <a:r>
              <a:rPr lang="en-US" b="1" smtClean="0"/>
              <a:t>modest impact</a:t>
            </a:r>
            <a:endParaRPr lang="en-US" b="1" dirty="0" smtClean="0"/>
          </a:p>
          <a:p>
            <a:r>
              <a:rPr lang="en-US" dirty="0" smtClean="0"/>
              <a:t>To date no success stories of turning back the rapid increases in both BMI and waist circumference</a:t>
            </a:r>
            <a:endParaRPr lang="en-US" dirty="0"/>
          </a:p>
        </p:txBody>
      </p:sp>
    </p:spTree>
    <p:extLst>
      <p:ext uri="{BB962C8B-B14F-4D97-AF65-F5344CB8AC3E}">
        <p14:creationId xmlns:p14="http://schemas.microsoft.com/office/powerpoint/2010/main" val="70331155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287380" y="0"/>
            <a:ext cx="8226425" cy="1143000"/>
          </a:xfrm>
        </p:spPr>
        <p:txBody>
          <a:bodyPr anchorCtr="1"/>
          <a:lstStyle/>
          <a:p>
            <a:pPr eaLnBrk="1" hangingPunct="1"/>
            <a:r>
              <a:rPr lang="en-US" sz="3200" dirty="0" smtClean="0"/>
              <a:t>Outline: Why is this occurring?</a:t>
            </a:r>
          </a:p>
        </p:txBody>
      </p:sp>
      <p:sp>
        <p:nvSpPr>
          <p:cNvPr id="228355" name="Rectangle 3"/>
          <p:cNvSpPr>
            <a:spLocks noGrp="1" noChangeArrowheads="1"/>
          </p:cNvSpPr>
          <p:nvPr>
            <p:ph type="body" idx="4294967295"/>
          </p:nvPr>
        </p:nvSpPr>
        <p:spPr>
          <a:xfrm>
            <a:off x="238897" y="890264"/>
            <a:ext cx="8163697" cy="4991552"/>
          </a:xfrm>
        </p:spPr>
        <p:txBody>
          <a:bodyPr/>
          <a:lstStyle/>
          <a:p>
            <a:pPr lvl="0"/>
            <a:r>
              <a:rPr lang="en-US" sz="2200" dirty="0" smtClean="0"/>
              <a:t>3 sets of forces underlying:</a:t>
            </a:r>
          </a:p>
          <a:p>
            <a:pPr marL="0" lvl="0" indent="0">
              <a:buNone/>
            </a:pPr>
            <a:r>
              <a:rPr lang="en-US" sz="2200" dirty="0"/>
              <a:t>	</a:t>
            </a:r>
            <a:r>
              <a:rPr lang="en-US" sz="2200" dirty="0" smtClean="0"/>
              <a:t>--Agricultural system: history with its older nutrition goals, 		impact within the context of modern health and 		nutritional needs </a:t>
            </a:r>
          </a:p>
          <a:p>
            <a:pPr marL="0" lvl="0" indent="0">
              <a:buNone/>
            </a:pPr>
            <a:r>
              <a:rPr lang="en-US" sz="2200" dirty="0"/>
              <a:t>	</a:t>
            </a:r>
            <a:r>
              <a:rPr lang="en-US" sz="2200" dirty="0" smtClean="0"/>
              <a:t>--modern technology: biological mismatch</a:t>
            </a:r>
          </a:p>
          <a:p>
            <a:pPr marL="0" lvl="0" indent="0">
              <a:buNone/>
            </a:pPr>
            <a:r>
              <a:rPr lang="en-US" sz="2200" dirty="0"/>
              <a:t>	</a:t>
            </a:r>
            <a:r>
              <a:rPr lang="en-US" sz="2200" dirty="0" smtClean="0"/>
              <a:t>--agrifood system shifts in the past 25 years</a:t>
            </a:r>
          </a:p>
          <a:p>
            <a:r>
              <a:rPr lang="en-US" sz="2200" dirty="0" smtClean="0"/>
              <a:t>Physical activity decline: major cause, not a solution</a:t>
            </a:r>
          </a:p>
          <a:p>
            <a:r>
              <a:rPr lang="en-US" sz="2200" dirty="0" smtClean="0"/>
              <a:t>Latin American change: precursor of changes seen in Asia, Africa.  The Mexican case</a:t>
            </a:r>
          </a:p>
          <a:p>
            <a:r>
              <a:rPr lang="en-US" sz="2200" dirty="0" smtClean="0"/>
              <a:t>China’s diet transformation and role of current </a:t>
            </a:r>
            <a:r>
              <a:rPr lang="en-US" sz="2200" dirty="0" err="1" smtClean="0"/>
              <a:t>agrifood</a:t>
            </a:r>
            <a:r>
              <a:rPr lang="en-US" sz="2200" dirty="0" smtClean="0"/>
              <a:t> system—impact on diet and risk of obesity</a:t>
            </a:r>
          </a:p>
          <a:p>
            <a:r>
              <a:rPr lang="en-US" sz="2200" dirty="0" smtClean="0"/>
              <a:t>Now double burden countries face agrifood system both problems</a:t>
            </a:r>
          </a:p>
          <a:p>
            <a:endParaRPr lang="en-US" sz="2200" dirty="0" smtClean="0"/>
          </a:p>
          <a:p>
            <a:endParaRPr lang="en-US" sz="2200" dirty="0" smtClean="0"/>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I.Modern</a:t>
            </a:r>
            <a:r>
              <a:rPr lang="en-US" dirty="0" smtClean="0"/>
              <a:t> global food system: </a:t>
            </a:r>
            <a:r>
              <a:rPr lang="en-US" dirty="0" err="1" smtClean="0"/>
              <a:t>postWWII</a:t>
            </a:r>
            <a:endParaRPr lang="en-US" dirty="0"/>
          </a:p>
        </p:txBody>
      </p:sp>
      <p:sp>
        <p:nvSpPr>
          <p:cNvPr id="3" name="Content Placeholder 2"/>
          <p:cNvSpPr>
            <a:spLocks noGrp="1"/>
          </p:cNvSpPr>
          <p:nvPr>
            <p:ph idx="1"/>
          </p:nvPr>
        </p:nvSpPr>
        <p:spPr/>
        <p:txBody>
          <a:bodyPr/>
          <a:lstStyle/>
          <a:p>
            <a:r>
              <a:rPr lang="en-US" dirty="0" smtClean="0"/>
              <a:t>Focus first on basic grains [corn, </a:t>
            </a:r>
            <a:r>
              <a:rPr lang="en-US" dirty="0" err="1" smtClean="0"/>
              <a:t>wheat,etc</a:t>
            </a:r>
            <a:r>
              <a:rPr lang="en-US" dirty="0" smtClean="0"/>
              <a:t>] and cash crops and then animal source foods</a:t>
            </a:r>
          </a:p>
          <a:p>
            <a:r>
              <a:rPr lang="en-US" dirty="0" smtClean="0"/>
              <a:t>At that point feeling globally that animal protein was a critical need to have a healthy diet.  No sense of the role of beans, fruit and vegetables </a:t>
            </a:r>
          </a:p>
          <a:p>
            <a:r>
              <a:rPr lang="en-US" dirty="0" smtClean="0"/>
              <a:t>Jointly worked to create a global system as see in the next slide and shifted relative prices toward cheaper grains, sugar, later oils, animal source foods globally.  </a:t>
            </a:r>
            <a:endParaRPr lang="en-US" dirty="0"/>
          </a:p>
        </p:txBody>
      </p:sp>
    </p:spTree>
    <p:extLst>
      <p:ext uri="{BB962C8B-B14F-4D97-AF65-F5344CB8AC3E}">
        <p14:creationId xmlns:p14="http://schemas.microsoft.com/office/powerpoint/2010/main" val="225478376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62347" y="227402"/>
            <a:ext cx="7772400" cy="45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smtClean="0">
                <a:solidFill>
                  <a:prstClr val="black"/>
                </a:solidFill>
                <a:latin typeface="Arial" panose="020B0604020202020204" pitchFamily="34" charset="0"/>
                <a:cs typeface="Arial" panose="020B0604020202020204" pitchFamily="34" charset="0"/>
              </a:rPr>
              <a:t>Stages </a:t>
            </a:r>
            <a:r>
              <a:rPr lang="en-US" sz="2000" b="1" dirty="0">
                <a:solidFill>
                  <a:prstClr val="black"/>
                </a:solidFill>
                <a:latin typeface="Arial" panose="020B0604020202020204" pitchFamily="34" charset="0"/>
                <a:cs typeface="Arial" panose="020B0604020202020204" pitchFamily="34" charset="0"/>
              </a:rPr>
              <a:t>of </a:t>
            </a:r>
            <a:r>
              <a:rPr lang="en-US" sz="2000" b="1" dirty="0" smtClean="0">
                <a:solidFill>
                  <a:prstClr val="black"/>
                </a:solidFill>
                <a:latin typeface="Arial" panose="020B0604020202020204" pitchFamily="34" charset="0"/>
                <a:cs typeface="Arial" panose="020B0604020202020204" pitchFamily="34" charset="0"/>
              </a:rPr>
              <a:t>Global Agricultural System’s Development</a:t>
            </a:r>
            <a:endParaRPr lang="en-US" sz="2000" b="1" dirty="0">
              <a:solidFill>
                <a:prstClr val="black"/>
              </a:solidFill>
              <a:latin typeface="Arial" panose="020B0604020202020204" pitchFamily="34" charset="0"/>
              <a:cs typeface="Arial" panose="020B0604020202020204" pitchFamily="34" charset="0"/>
            </a:endParaRPr>
          </a:p>
        </p:txBody>
      </p:sp>
      <p:sp>
        <p:nvSpPr>
          <p:cNvPr id="3075" name="Text Box 5"/>
          <p:cNvSpPr txBox="1">
            <a:spLocks noChangeArrowheads="1"/>
          </p:cNvSpPr>
          <p:nvPr/>
        </p:nvSpPr>
        <p:spPr bwMode="auto">
          <a:xfrm>
            <a:off x="228600" y="679159"/>
            <a:ext cx="8686800" cy="276999"/>
          </a:xfrm>
          <a:prstGeom prst="rect">
            <a:avLst/>
          </a:prstGeom>
          <a:solidFill>
            <a:srgbClr val="FCC917"/>
          </a:solidFill>
          <a:ln w="12700" cap="sq">
            <a:solidFill>
              <a:schemeClr val="tx1"/>
            </a:solidFill>
            <a:miter lim="800000"/>
            <a:headEnd type="none" w="sm" len="sm"/>
            <a:tailEnd type="none" w="sm" len="sm"/>
          </a:ln>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dirty="0">
                <a:solidFill>
                  <a:srgbClr val="000000"/>
                </a:solidFill>
                <a:latin typeface="Arial" panose="020B0604020202020204" pitchFamily="34" charset="0"/>
                <a:cs typeface="Arial" panose="020B0604020202020204" pitchFamily="34" charset="0"/>
              </a:rPr>
              <a:t>Scientific and technological change, economic change, urbanization, globalization</a:t>
            </a:r>
          </a:p>
        </p:txBody>
      </p:sp>
      <p:sp>
        <p:nvSpPr>
          <p:cNvPr id="3077" name="Text Box 38"/>
          <p:cNvSpPr txBox="1">
            <a:spLocks noChangeArrowheads="1"/>
          </p:cNvSpPr>
          <p:nvPr/>
        </p:nvSpPr>
        <p:spPr bwMode="auto">
          <a:xfrm>
            <a:off x="305708" y="1152931"/>
            <a:ext cx="11430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solidFill>
                  <a:srgbClr val="000000"/>
                </a:solidFill>
                <a:latin typeface="Arial" panose="020B0604020202020204" pitchFamily="34" charset="0"/>
                <a:cs typeface="Arial" panose="020B0604020202020204" pitchFamily="34" charset="0"/>
              </a:rPr>
              <a:t>Pattern 1 </a:t>
            </a:r>
            <a:r>
              <a:rPr lang="en-US" sz="1100" dirty="0" smtClean="0">
                <a:solidFill>
                  <a:srgbClr val="000000"/>
                </a:solidFill>
                <a:latin typeface="Arial" panose="020B0604020202020204" pitchFamily="34" charset="0"/>
                <a:cs typeface="Arial" panose="020B0604020202020204" pitchFamily="34" charset="0"/>
              </a:rPr>
              <a:t/>
            </a:r>
            <a:br>
              <a:rPr lang="en-US" sz="1100" dirty="0" smtClean="0">
                <a:solidFill>
                  <a:srgbClr val="000000"/>
                </a:solidFill>
                <a:latin typeface="Arial" panose="020B0604020202020204" pitchFamily="34" charset="0"/>
                <a:cs typeface="Arial" panose="020B0604020202020204" pitchFamily="34" charset="0"/>
              </a:rPr>
            </a:br>
            <a:r>
              <a:rPr lang="en-US" sz="1100" b="1" dirty="0" smtClean="0">
                <a:solidFill>
                  <a:srgbClr val="000000"/>
                </a:solidFill>
                <a:latin typeface="Arial" panose="020B0604020202020204" pitchFamily="34" charset="0"/>
                <a:cs typeface="Arial" panose="020B0604020202020204" pitchFamily="34" charset="0"/>
              </a:rPr>
              <a:t>1800’s </a:t>
            </a:r>
            <a:r>
              <a:rPr lang="en-US" sz="1100" b="1" dirty="0">
                <a:solidFill>
                  <a:srgbClr val="000000"/>
                </a:solidFill>
                <a:latin typeface="Arial" panose="020B0604020202020204" pitchFamily="34" charset="0"/>
                <a:cs typeface="Arial" panose="020B0604020202020204" pitchFamily="34" charset="0"/>
              </a:rPr>
              <a:t>mainly</a:t>
            </a:r>
          </a:p>
          <a:p>
            <a:pPr algn="ctr"/>
            <a:r>
              <a:rPr lang="en-US" sz="1100" b="1" dirty="0">
                <a:solidFill>
                  <a:srgbClr val="000000"/>
                </a:solidFill>
                <a:latin typeface="Arial" panose="020B0604020202020204" pitchFamily="34" charset="0"/>
                <a:cs typeface="Arial" panose="020B0604020202020204" pitchFamily="34" charset="0"/>
              </a:rPr>
              <a:t>Scientific underpinnings</a:t>
            </a:r>
          </a:p>
        </p:txBody>
      </p:sp>
      <p:sp>
        <p:nvSpPr>
          <p:cNvPr id="3080" name="Text Box 6"/>
          <p:cNvSpPr txBox="1">
            <a:spLocks noChangeArrowheads="1"/>
          </p:cNvSpPr>
          <p:nvPr/>
        </p:nvSpPr>
        <p:spPr bwMode="auto">
          <a:xfrm>
            <a:off x="3063642" y="1152931"/>
            <a:ext cx="14942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solidFill>
                  <a:srgbClr val="000000"/>
                </a:solidFill>
                <a:latin typeface="Arial" panose="020B0604020202020204" pitchFamily="34" charset="0"/>
                <a:cs typeface="Arial" panose="020B0604020202020204" pitchFamily="34" charset="0"/>
              </a:rPr>
              <a:t>Pattern 3 </a:t>
            </a:r>
            <a:r>
              <a:rPr lang="en-US" sz="1100" dirty="0" smtClean="0">
                <a:solidFill>
                  <a:srgbClr val="000000"/>
                </a:solidFill>
                <a:latin typeface="Arial" panose="020B0604020202020204" pitchFamily="34" charset="0"/>
                <a:cs typeface="Arial" panose="020B0604020202020204" pitchFamily="34" charset="0"/>
              </a:rPr>
              <a:t/>
            </a:r>
            <a:br>
              <a:rPr lang="en-US" sz="1100" dirty="0" smtClean="0">
                <a:solidFill>
                  <a:srgbClr val="000000"/>
                </a:solidFill>
                <a:latin typeface="Arial" panose="020B0604020202020204" pitchFamily="34" charset="0"/>
                <a:cs typeface="Arial" panose="020B0604020202020204" pitchFamily="34" charset="0"/>
              </a:rPr>
            </a:br>
            <a:r>
              <a:rPr lang="en-US" sz="1100" b="1" dirty="0" smtClean="0">
                <a:solidFill>
                  <a:srgbClr val="000000"/>
                </a:solidFill>
                <a:latin typeface="Arial" panose="020B0604020202020204" pitchFamily="34" charset="0"/>
                <a:cs typeface="Arial" panose="020B0604020202020204" pitchFamily="34" charset="0"/>
              </a:rPr>
              <a:t>Post </a:t>
            </a:r>
            <a:r>
              <a:rPr lang="en-US" sz="1100" b="1" dirty="0">
                <a:solidFill>
                  <a:srgbClr val="000000"/>
                </a:solidFill>
                <a:latin typeface="Arial" panose="020B0604020202020204" pitchFamily="34" charset="0"/>
                <a:cs typeface="Arial" panose="020B0604020202020204" pitchFamily="34" charset="0"/>
              </a:rPr>
              <a:t>WWII massive investments modern system</a:t>
            </a:r>
          </a:p>
        </p:txBody>
      </p:sp>
      <p:sp>
        <p:nvSpPr>
          <p:cNvPr id="3084" name="Text Box 59"/>
          <p:cNvSpPr txBox="1">
            <a:spLocks noChangeArrowheads="1"/>
          </p:cNvSpPr>
          <p:nvPr/>
        </p:nvSpPr>
        <p:spPr bwMode="auto">
          <a:xfrm>
            <a:off x="4504534" y="1152931"/>
            <a:ext cx="1568187"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solidFill>
                  <a:srgbClr val="000000"/>
                </a:solidFill>
                <a:latin typeface="Arial" panose="020B0604020202020204" pitchFamily="34" charset="0"/>
                <a:cs typeface="Arial" panose="020B0604020202020204" pitchFamily="34" charset="0"/>
              </a:rPr>
              <a:t>Pattern 4 </a:t>
            </a:r>
            <a:r>
              <a:rPr lang="en-US" sz="1100" b="1" dirty="0" smtClean="0">
                <a:solidFill>
                  <a:srgbClr val="000000"/>
                </a:solidFill>
                <a:latin typeface="Arial" panose="020B0604020202020204" pitchFamily="34" charset="0"/>
                <a:cs typeface="Arial" panose="020B0604020202020204" pitchFamily="34" charset="0"/>
              </a:rPr>
              <a:t>Transmission </a:t>
            </a:r>
            <a:r>
              <a:rPr lang="en-US" sz="1100" b="1" dirty="0">
                <a:solidFill>
                  <a:srgbClr val="000000"/>
                </a:solidFill>
                <a:latin typeface="Arial" panose="020B0604020202020204" pitchFamily="34" charset="0"/>
                <a:cs typeface="Arial" panose="020B0604020202020204" pitchFamily="34" charset="0"/>
              </a:rPr>
              <a:t>system to </a:t>
            </a:r>
            <a:r>
              <a:rPr lang="en-US" sz="1100" b="1" dirty="0" smtClean="0">
                <a:solidFill>
                  <a:srgbClr val="000000"/>
                </a:solidFill>
                <a:latin typeface="Arial" panose="020B0604020202020204" pitchFamily="34" charset="0"/>
                <a:cs typeface="Arial" panose="020B0604020202020204" pitchFamily="34" charset="0"/>
              </a:rPr>
              <a:t>the </a:t>
            </a:r>
            <a:r>
              <a:rPr lang="en-US" sz="1100" b="1" dirty="0">
                <a:solidFill>
                  <a:srgbClr val="000000"/>
                </a:solidFill>
                <a:latin typeface="Arial" panose="020B0604020202020204" pitchFamily="34" charset="0"/>
                <a:cs typeface="Arial" panose="020B0604020202020204" pitchFamily="34" charset="0"/>
              </a:rPr>
              <a:t>globe </a:t>
            </a:r>
            <a:r>
              <a:rPr lang="en-US" sz="1100" b="1" dirty="0" smtClean="0">
                <a:solidFill>
                  <a:srgbClr val="000000"/>
                </a:solidFill>
                <a:latin typeface="Arial" panose="020B0604020202020204" pitchFamily="34" charset="0"/>
                <a:cs typeface="Arial" panose="020B0604020202020204" pitchFamily="34" charset="0"/>
              </a:rPr>
              <a:t/>
            </a:r>
            <a:br>
              <a:rPr lang="en-US" sz="1100" b="1" dirty="0" smtClean="0">
                <a:solidFill>
                  <a:srgbClr val="000000"/>
                </a:solidFill>
                <a:latin typeface="Arial" panose="020B0604020202020204" pitchFamily="34" charset="0"/>
                <a:cs typeface="Arial" panose="020B0604020202020204" pitchFamily="34" charset="0"/>
              </a:rPr>
            </a:br>
            <a:r>
              <a:rPr lang="en-US" sz="1100" b="1" dirty="0" smtClean="0">
                <a:solidFill>
                  <a:srgbClr val="000000"/>
                </a:solidFill>
                <a:latin typeface="Arial" panose="020B0604020202020204" pitchFamily="34" charset="0"/>
                <a:cs typeface="Arial" panose="020B0604020202020204" pitchFamily="34" charset="0"/>
              </a:rPr>
              <a:t>(1955-2008)</a:t>
            </a:r>
            <a:endParaRPr lang="en-US" sz="1100" b="1" dirty="0">
              <a:solidFill>
                <a:srgbClr val="000000"/>
              </a:solidFill>
              <a:latin typeface="Arial" panose="020B0604020202020204" pitchFamily="34" charset="0"/>
              <a:cs typeface="Arial" panose="020B0604020202020204" pitchFamily="34" charset="0"/>
            </a:endParaRPr>
          </a:p>
        </p:txBody>
      </p:sp>
      <p:sp>
        <p:nvSpPr>
          <p:cNvPr id="3087" name="Text Box 12"/>
          <p:cNvSpPr txBox="1">
            <a:spLocks noChangeArrowheads="1"/>
          </p:cNvSpPr>
          <p:nvPr/>
        </p:nvSpPr>
        <p:spPr bwMode="auto">
          <a:xfrm>
            <a:off x="5951113" y="1139030"/>
            <a:ext cx="1879653" cy="118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b="1" dirty="0" smtClean="0">
                <a:solidFill>
                  <a:srgbClr val="000000"/>
                </a:solidFill>
                <a:latin typeface="Arial" panose="020B0604020202020204" pitchFamily="34" charset="0"/>
                <a:cs typeface="Arial" panose="020B0604020202020204" pitchFamily="34" charset="0"/>
              </a:rPr>
              <a:t>             </a:t>
            </a:r>
            <a:r>
              <a:rPr lang="en-US" sz="1100" dirty="0" smtClean="0">
                <a:solidFill>
                  <a:srgbClr val="000000"/>
                </a:solidFill>
                <a:latin typeface="Arial" panose="020B0604020202020204" pitchFamily="34" charset="0"/>
                <a:cs typeface="Arial" panose="020B0604020202020204" pitchFamily="34" charset="0"/>
              </a:rPr>
              <a:t>Pattern </a:t>
            </a:r>
            <a:r>
              <a:rPr lang="en-US" sz="1100" dirty="0">
                <a:solidFill>
                  <a:srgbClr val="000000"/>
                </a:solidFill>
                <a:latin typeface="Arial" panose="020B0604020202020204" pitchFamily="34" charset="0"/>
                <a:cs typeface="Arial" panose="020B0604020202020204" pitchFamily="34" charset="0"/>
              </a:rPr>
              <a:t>5 </a:t>
            </a:r>
            <a:r>
              <a:rPr lang="en-US" sz="1100" dirty="0" smtClean="0">
                <a:solidFill>
                  <a:srgbClr val="000000"/>
                </a:solidFill>
                <a:latin typeface="Arial" panose="020B0604020202020204" pitchFamily="34" charset="0"/>
                <a:cs typeface="Arial" panose="020B0604020202020204" pitchFamily="34" charset="0"/>
              </a:rPr>
              <a:t/>
            </a:r>
            <a:br>
              <a:rPr lang="en-US" sz="1100" dirty="0" smtClean="0">
                <a:solidFill>
                  <a:srgbClr val="000000"/>
                </a:solidFill>
                <a:latin typeface="Arial" panose="020B0604020202020204" pitchFamily="34" charset="0"/>
                <a:cs typeface="Arial" panose="020B0604020202020204" pitchFamily="34" charset="0"/>
              </a:rPr>
            </a:br>
            <a:r>
              <a:rPr lang="en-US" sz="1100" b="1" dirty="0" smtClean="0">
                <a:solidFill>
                  <a:srgbClr val="000000"/>
                </a:solidFill>
                <a:latin typeface="Arial" panose="020B0604020202020204" pitchFamily="34" charset="0"/>
                <a:cs typeface="Arial" panose="020B0604020202020204" pitchFamily="34" charset="0"/>
              </a:rPr>
              <a:t>The </a:t>
            </a:r>
            <a:r>
              <a:rPr lang="en-US" sz="1100" b="1" dirty="0">
                <a:solidFill>
                  <a:srgbClr val="000000"/>
                </a:solidFill>
                <a:latin typeface="Arial" panose="020B0604020202020204" pitchFamily="34" charset="0"/>
                <a:cs typeface="Arial" panose="020B0604020202020204" pitchFamily="34" charset="0"/>
              </a:rPr>
              <a:t>commercial sector shifts major drivers of system </a:t>
            </a:r>
            <a:r>
              <a:rPr lang="en-US" sz="1100" b="1" dirty="0" smtClean="0">
                <a:solidFill>
                  <a:srgbClr val="000000"/>
                </a:solidFill>
                <a:latin typeface="Arial" panose="020B0604020202020204" pitchFamily="34" charset="0"/>
                <a:cs typeface="Arial" panose="020B0604020202020204" pitchFamily="34" charset="0"/>
              </a:rPr>
              <a:t>change (present)</a:t>
            </a:r>
            <a:endParaRPr lang="en-US" sz="1100" b="1" dirty="0">
              <a:solidFill>
                <a:srgbClr val="000000"/>
              </a:solidFill>
              <a:latin typeface="Arial" panose="020B0604020202020204" pitchFamily="34" charset="0"/>
              <a:cs typeface="Arial" panose="020B0604020202020204" pitchFamily="34" charset="0"/>
            </a:endParaRPr>
          </a:p>
        </p:txBody>
      </p:sp>
      <p:sp>
        <p:nvSpPr>
          <p:cNvPr id="3089" name="AutoShape 32"/>
          <p:cNvSpPr>
            <a:spLocks noChangeArrowheads="1"/>
          </p:cNvSpPr>
          <p:nvPr/>
        </p:nvSpPr>
        <p:spPr bwMode="auto">
          <a:xfrm>
            <a:off x="2264886" y="2594359"/>
            <a:ext cx="685800" cy="381000"/>
          </a:xfrm>
          <a:prstGeom prst="rightArrow">
            <a:avLst>
              <a:gd name="adj1" fmla="val 50000"/>
              <a:gd name="adj2" fmla="val 45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3091" name="Text Box 58"/>
          <p:cNvSpPr txBox="1">
            <a:spLocks noChangeArrowheads="1"/>
          </p:cNvSpPr>
          <p:nvPr/>
        </p:nvSpPr>
        <p:spPr bwMode="auto">
          <a:xfrm>
            <a:off x="1924509" y="1152931"/>
            <a:ext cx="8595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solidFill>
                  <a:srgbClr val="000000"/>
                </a:solidFill>
                <a:latin typeface="Arial" panose="020B0604020202020204" pitchFamily="34" charset="0"/>
                <a:cs typeface="Arial" panose="020B0604020202020204" pitchFamily="34" charset="0"/>
              </a:rPr>
              <a:t>Pattern 2 </a:t>
            </a:r>
            <a:r>
              <a:rPr lang="en-US" sz="1100" dirty="0" smtClean="0">
                <a:solidFill>
                  <a:srgbClr val="000000"/>
                </a:solidFill>
                <a:latin typeface="Arial" panose="020B0604020202020204" pitchFamily="34" charset="0"/>
                <a:cs typeface="Arial" panose="020B0604020202020204" pitchFamily="34" charset="0"/>
              </a:rPr>
              <a:t/>
            </a:r>
            <a:br>
              <a:rPr lang="en-US" sz="1100" dirty="0" smtClean="0">
                <a:solidFill>
                  <a:srgbClr val="000000"/>
                </a:solidFill>
                <a:latin typeface="Arial" panose="020B0604020202020204" pitchFamily="34" charset="0"/>
                <a:cs typeface="Arial" panose="020B0604020202020204" pitchFamily="34" charset="0"/>
              </a:rPr>
            </a:br>
            <a:r>
              <a:rPr lang="en-US" sz="1100" b="1" dirty="0" smtClean="0">
                <a:solidFill>
                  <a:srgbClr val="000000"/>
                </a:solidFill>
                <a:latin typeface="Arial" panose="020B0604020202020204" pitchFamily="34" charset="0"/>
                <a:cs typeface="Arial" panose="020B0604020202020204" pitchFamily="34" charset="0"/>
              </a:rPr>
              <a:t>1900-1944</a:t>
            </a:r>
            <a:endParaRPr lang="en-US" sz="1100" b="1" dirty="0">
              <a:solidFill>
                <a:srgbClr val="000000"/>
              </a:solidFill>
              <a:latin typeface="Arial" panose="020B0604020202020204" pitchFamily="34" charset="0"/>
              <a:cs typeface="Arial" panose="020B0604020202020204" pitchFamily="34" charset="0"/>
            </a:endParaRPr>
          </a:p>
        </p:txBody>
      </p:sp>
      <p:sp>
        <p:nvSpPr>
          <p:cNvPr id="3093" name="Text Box 39"/>
          <p:cNvSpPr txBox="1">
            <a:spLocks noChangeArrowheads="1"/>
          </p:cNvSpPr>
          <p:nvPr/>
        </p:nvSpPr>
        <p:spPr bwMode="auto">
          <a:xfrm>
            <a:off x="287143" y="5486104"/>
            <a:ext cx="121860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dirty="0">
                <a:solidFill>
                  <a:srgbClr val="000000"/>
                </a:solidFill>
                <a:latin typeface="Arial" panose="020B0604020202020204" pitchFamily="34" charset="0"/>
                <a:cs typeface="Arial" panose="020B0604020202020204" pitchFamily="34" charset="0"/>
              </a:rPr>
              <a:t>Low </a:t>
            </a:r>
            <a:r>
              <a:rPr lang="en-US" sz="1100" dirty="0" smtClean="0">
                <a:solidFill>
                  <a:srgbClr val="000000"/>
                </a:solidFill>
                <a:latin typeface="Arial" panose="020B0604020202020204" pitchFamily="34" charset="0"/>
                <a:cs typeface="Arial" panose="020B0604020202020204" pitchFamily="34" charset="0"/>
              </a:rPr>
              <a:t>fertility, low </a:t>
            </a:r>
            <a:br>
              <a:rPr lang="en-US" sz="1100" dirty="0" smtClean="0">
                <a:solidFill>
                  <a:srgbClr val="000000"/>
                </a:solidFill>
                <a:latin typeface="Arial" panose="020B0604020202020204" pitchFamily="34" charset="0"/>
                <a:cs typeface="Arial" panose="020B0604020202020204" pitchFamily="34" charset="0"/>
              </a:rPr>
            </a:br>
            <a:r>
              <a:rPr lang="en-US" sz="1100" dirty="0" smtClean="0">
                <a:solidFill>
                  <a:srgbClr val="000000"/>
                </a:solidFill>
                <a:latin typeface="Arial" panose="020B0604020202020204" pitchFamily="34" charset="0"/>
                <a:cs typeface="Arial" panose="020B0604020202020204" pitchFamily="34" charset="0"/>
              </a:rPr>
              <a:t> </a:t>
            </a:r>
            <a:r>
              <a:rPr lang="en-US" sz="1100" dirty="0">
                <a:solidFill>
                  <a:srgbClr val="000000"/>
                </a:solidFill>
                <a:latin typeface="Arial" panose="020B0604020202020204" pitchFamily="34" charset="0"/>
                <a:cs typeface="Arial" panose="020B0604020202020204" pitchFamily="34" charset="0"/>
              </a:rPr>
              <a:t>life expectancy</a:t>
            </a:r>
          </a:p>
        </p:txBody>
      </p:sp>
      <p:sp>
        <p:nvSpPr>
          <p:cNvPr id="3095" name="AutoShape 69"/>
          <p:cNvSpPr>
            <a:spLocks noChangeArrowheads="1"/>
          </p:cNvSpPr>
          <p:nvPr/>
        </p:nvSpPr>
        <p:spPr bwMode="auto">
          <a:xfrm>
            <a:off x="686708" y="3797229"/>
            <a:ext cx="381000" cy="45720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3096" name="AutoShape 71"/>
          <p:cNvSpPr>
            <a:spLocks noChangeArrowheads="1"/>
          </p:cNvSpPr>
          <p:nvPr/>
        </p:nvSpPr>
        <p:spPr bwMode="auto">
          <a:xfrm>
            <a:off x="686708" y="5064733"/>
            <a:ext cx="381000" cy="45720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3108" name="AutoShape 68"/>
          <p:cNvSpPr>
            <a:spLocks noChangeArrowheads="1"/>
          </p:cNvSpPr>
          <p:nvPr/>
        </p:nvSpPr>
        <p:spPr bwMode="auto">
          <a:xfrm>
            <a:off x="8069930" y="3797229"/>
            <a:ext cx="381000" cy="45720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3113" name="AutoShape 65"/>
          <p:cNvSpPr>
            <a:spLocks noChangeArrowheads="1"/>
          </p:cNvSpPr>
          <p:nvPr/>
        </p:nvSpPr>
        <p:spPr bwMode="auto">
          <a:xfrm>
            <a:off x="2417286" y="3797229"/>
            <a:ext cx="381000" cy="45720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3114" name="AutoShape 76"/>
          <p:cNvSpPr>
            <a:spLocks noChangeArrowheads="1"/>
          </p:cNvSpPr>
          <p:nvPr/>
        </p:nvSpPr>
        <p:spPr bwMode="auto">
          <a:xfrm>
            <a:off x="2417286" y="5064733"/>
            <a:ext cx="381000" cy="45720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3119" name="AutoShape 111"/>
          <p:cNvSpPr>
            <a:spLocks noChangeArrowheads="1"/>
          </p:cNvSpPr>
          <p:nvPr/>
        </p:nvSpPr>
        <p:spPr bwMode="auto">
          <a:xfrm rot="16200000">
            <a:off x="3167063" y="4449689"/>
            <a:ext cx="381000" cy="381000"/>
          </a:xfrm>
          <a:prstGeom prst="downArrow">
            <a:avLst>
              <a:gd name="adj1" fmla="val 50000"/>
              <a:gd name="adj2" fmla="val 45144"/>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3078" name="AutoShape 41"/>
          <p:cNvSpPr>
            <a:spLocks noChangeArrowheads="1"/>
          </p:cNvSpPr>
          <p:nvPr/>
        </p:nvSpPr>
        <p:spPr bwMode="auto">
          <a:xfrm>
            <a:off x="241369" y="2056113"/>
            <a:ext cx="1280160" cy="994308"/>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smtClean="0">
                <a:solidFill>
                  <a:srgbClr val="000000"/>
                </a:solidFill>
                <a:latin typeface="Arial" panose="020B0604020202020204" pitchFamily="34" charset="0"/>
                <a:cs typeface="Arial" panose="020B0604020202020204" pitchFamily="34" charset="0"/>
              </a:rPr>
              <a:t>Science </a:t>
            </a:r>
            <a:r>
              <a:rPr lang="en-US" sz="900" dirty="0">
                <a:solidFill>
                  <a:srgbClr val="000000"/>
                </a:solidFill>
                <a:latin typeface="Arial" panose="020B0604020202020204" pitchFamily="34" charset="0"/>
                <a:cs typeface="Arial" panose="020B0604020202020204" pitchFamily="34" charset="0"/>
              </a:rPr>
              <a:t>and </a:t>
            </a: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institution </a:t>
            </a:r>
            <a:r>
              <a:rPr lang="en-US" sz="900" dirty="0">
                <a:solidFill>
                  <a:srgbClr val="000000"/>
                </a:solidFill>
                <a:latin typeface="Arial" panose="020B0604020202020204" pitchFamily="34" charset="0"/>
                <a:cs typeface="Arial" panose="020B0604020202020204" pitchFamily="34" charset="0"/>
              </a:rPr>
              <a:t>building</a:t>
            </a:r>
          </a:p>
        </p:txBody>
      </p:sp>
      <p:sp>
        <p:nvSpPr>
          <p:cNvPr id="3081" name="AutoShape 22"/>
          <p:cNvSpPr>
            <a:spLocks noChangeArrowheads="1"/>
          </p:cNvSpPr>
          <p:nvPr/>
        </p:nvSpPr>
        <p:spPr bwMode="auto">
          <a:xfrm>
            <a:off x="3176947" y="2056113"/>
            <a:ext cx="1280160" cy="994308"/>
          </a:xfrm>
          <a:prstGeom prst="roundRect">
            <a:avLst>
              <a:gd name="adj" fmla="val 16667"/>
            </a:avLst>
          </a:prstGeom>
          <a:solidFill>
            <a:srgbClr val="FCC917"/>
          </a:solidFill>
          <a:ln w="12700" cap="sq">
            <a:solidFill>
              <a:schemeClr val="tx1"/>
            </a:solidFill>
            <a:round/>
            <a:headEnd type="none" w="sm" len="sm"/>
            <a:tailEnd type="none" w="sm" len="sm"/>
          </a:ln>
          <a:effectLst/>
          <a:extLst/>
        </p:spPr>
        <p:txBody>
          <a:bodyPr wrap="square" lIns="0" tIns="0" rIns="0" anchor="ctr" anchorCtr="1"/>
          <a:lstStyle/>
          <a:p>
            <a:pPr>
              <a:defRPr/>
            </a:pPr>
            <a:r>
              <a:rPr lang="en-US" sz="900" dirty="0" smtClean="0">
                <a:solidFill>
                  <a:srgbClr val="000000"/>
                </a:solidFill>
                <a:latin typeface="Arial" panose="020B0604020202020204" pitchFamily="34" charset="0"/>
                <a:cs typeface="Arial" panose="020B0604020202020204" pitchFamily="34" charset="0"/>
              </a:rPr>
              <a:t>Create </a:t>
            </a:r>
            <a:r>
              <a:rPr lang="en-US" sz="900" dirty="0">
                <a:solidFill>
                  <a:srgbClr val="000000"/>
                </a:solidFill>
                <a:latin typeface="Arial" panose="020B0604020202020204" pitchFamily="34" charset="0"/>
                <a:cs typeface="Arial" panose="020B0604020202020204" pitchFamily="34" charset="0"/>
              </a:rPr>
              <a:t>modern food system focused on staples, animal source foods, cash crops</a:t>
            </a:r>
          </a:p>
        </p:txBody>
      </p:sp>
      <p:sp>
        <p:nvSpPr>
          <p:cNvPr id="59400" name="AutoShape 8"/>
          <p:cNvSpPr>
            <a:spLocks noChangeArrowheads="1"/>
          </p:cNvSpPr>
          <p:nvPr/>
        </p:nvSpPr>
        <p:spPr bwMode="auto">
          <a:xfrm>
            <a:off x="4648547" y="2056113"/>
            <a:ext cx="1280160" cy="994308"/>
          </a:xfrm>
          <a:prstGeom prst="roundRect">
            <a:avLst>
              <a:gd name="adj" fmla="val 16667"/>
            </a:avLst>
          </a:prstGeom>
          <a:solidFill>
            <a:srgbClr val="FCC917"/>
          </a:solidFill>
          <a:ln w="12700" cap="sq">
            <a:solidFill>
              <a:schemeClr val="tx1"/>
            </a:solidFill>
            <a:round/>
            <a:headEnd type="none" w="sm" len="sm"/>
            <a:tailEnd type="none" w="sm" len="sm"/>
          </a:ln>
          <a:effectLst/>
          <a:extLst/>
        </p:spPr>
        <p:txBody>
          <a:bodyPr wrap="square" lIns="0" tIns="0" rIns="0" anchor="ctr" anchorCtr="1">
            <a:noAutofit/>
          </a:bodyPr>
          <a:lstStyle/>
          <a:p>
            <a:pPr>
              <a:defRPr/>
            </a:pPr>
            <a:r>
              <a:rPr lang="en-US" sz="900" dirty="0">
                <a:solidFill>
                  <a:srgbClr val="000000"/>
                </a:solidFill>
                <a:latin typeface="Arial" panose="020B0604020202020204" pitchFamily="34" charset="0"/>
                <a:cs typeface="Arial" panose="020B0604020202020204" pitchFamily="34" charset="0"/>
              </a:rPr>
              <a:t>Create global </a:t>
            </a:r>
            <a:r>
              <a:rPr lang="en-US" sz="900" dirty="0" smtClean="0">
                <a:solidFill>
                  <a:srgbClr val="000000"/>
                </a:solidFill>
                <a:latin typeface="Arial" panose="020B0604020202020204" pitchFamily="34" charset="0"/>
                <a:cs typeface="Arial" panose="020B0604020202020204" pitchFamily="34" charset="0"/>
              </a:rPr>
              <a:t>farm research-extension system </a:t>
            </a:r>
            <a:r>
              <a:rPr lang="en-US" sz="900" dirty="0">
                <a:solidFill>
                  <a:srgbClr val="000000"/>
                </a:solidFill>
                <a:latin typeface="Arial" panose="020B0604020202020204" pitchFamily="34" charset="0"/>
                <a:cs typeface="Arial" panose="020B0604020202020204" pitchFamily="34" charset="0"/>
              </a:rPr>
              <a:t>and education mirroring that of the west</a:t>
            </a:r>
          </a:p>
        </p:txBody>
      </p:sp>
      <p:sp>
        <p:nvSpPr>
          <p:cNvPr id="3086" name="AutoShape 11"/>
          <p:cNvSpPr>
            <a:spLocks noChangeArrowheads="1"/>
          </p:cNvSpPr>
          <p:nvPr/>
        </p:nvSpPr>
        <p:spPr bwMode="auto">
          <a:xfrm>
            <a:off x="7620350" y="2056113"/>
            <a:ext cx="1280160" cy="994308"/>
          </a:xfrm>
          <a:prstGeom prst="roundRect">
            <a:avLst>
              <a:gd name="adj" fmla="val 16667"/>
            </a:avLst>
          </a:prstGeom>
          <a:solidFill>
            <a:srgbClr val="FCC917"/>
          </a:solidFill>
          <a:ln w="12700" cap="sq">
            <a:solidFill>
              <a:schemeClr val="tx1"/>
            </a:solidFill>
            <a:round/>
            <a:headEnd type="none" w="sm" len="sm"/>
            <a:tailEnd type="none" w="sm" len="sm"/>
          </a:ln>
          <a:effectLst/>
          <a:extLst/>
        </p:spPr>
        <p:txBody>
          <a:bodyPr wrap="square" lIns="0" tIns="0" rIns="0" anchor="ctr" anchorCtr="1"/>
          <a:lstStyle/>
          <a:p>
            <a:pPr>
              <a:defRPr/>
            </a:pPr>
            <a:r>
              <a:rPr lang="en-US" sz="900" dirty="0">
                <a:solidFill>
                  <a:srgbClr val="000000"/>
                </a:solidFill>
                <a:latin typeface="Arial" panose="020B0604020202020204" pitchFamily="34" charset="0"/>
                <a:cs typeface="Arial" panose="020B0604020202020204" pitchFamily="34" charset="0"/>
              </a:rPr>
              <a:t>Price incentive, taxation, system investments</a:t>
            </a:r>
          </a:p>
        </p:txBody>
      </p:sp>
      <p:sp>
        <p:nvSpPr>
          <p:cNvPr id="3090" name="AutoShape 49"/>
          <p:cNvSpPr>
            <a:spLocks noChangeArrowheads="1"/>
          </p:cNvSpPr>
          <p:nvPr/>
        </p:nvSpPr>
        <p:spPr bwMode="auto">
          <a:xfrm>
            <a:off x="1717589" y="2056113"/>
            <a:ext cx="1280160" cy="994308"/>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smtClean="0">
                <a:solidFill>
                  <a:srgbClr val="000000"/>
                </a:solidFill>
                <a:latin typeface="Arial" panose="020B0604020202020204" pitchFamily="34" charset="0"/>
                <a:cs typeface="Arial" panose="020B0604020202020204" pitchFamily="34" charset="0"/>
              </a:rPr>
              <a:t>Expansion </a:t>
            </a:r>
            <a:r>
              <a:rPr lang="en-US" sz="900" dirty="0">
                <a:solidFill>
                  <a:srgbClr val="000000"/>
                </a:solidFill>
                <a:latin typeface="Arial" panose="020B0604020202020204" pitchFamily="34" charset="0"/>
                <a:cs typeface="Arial" panose="020B0604020202020204" pitchFamily="34" charset="0"/>
              </a:rPr>
              <a:t>technologies, </a:t>
            </a: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science</a:t>
            </a:r>
            <a:endParaRPr lang="en-US" sz="900" dirty="0">
              <a:solidFill>
                <a:srgbClr val="000000"/>
              </a:solidFill>
              <a:latin typeface="Arial" panose="020B0604020202020204" pitchFamily="34" charset="0"/>
              <a:cs typeface="Arial" panose="020B0604020202020204" pitchFamily="34" charset="0"/>
            </a:endParaRPr>
          </a:p>
        </p:txBody>
      </p:sp>
      <p:sp>
        <p:nvSpPr>
          <p:cNvPr id="56" name="AutoShape 11"/>
          <p:cNvSpPr>
            <a:spLocks noChangeArrowheads="1"/>
          </p:cNvSpPr>
          <p:nvPr/>
        </p:nvSpPr>
        <p:spPr bwMode="auto">
          <a:xfrm>
            <a:off x="6152552" y="2056114"/>
            <a:ext cx="1280160" cy="994307"/>
          </a:xfrm>
          <a:prstGeom prst="roundRect">
            <a:avLst>
              <a:gd name="adj" fmla="val 16667"/>
            </a:avLst>
          </a:prstGeom>
          <a:solidFill>
            <a:srgbClr val="FCC917"/>
          </a:solidFill>
          <a:ln w="12700" cap="sq">
            <a:solidFill>
              <a:schemeClr val="tx1"/>
            </a:solidFill>
            <a:round/>
            <a:headEnd type="none" w="sm" len="sm"/>
            <a:tailEnd type="none" w="sm" len="sm"/>
          </a:ln>
          <a:effectLst/>
          <a:extLst/>
        </p:spPr>
        <p:txBody>
          <a:bodyPr wrap="square" lIns="0" tIns="0" rIns="0" bIns="0" anchor="ctr" anchorCtr="1"/>
          <a:lstStyle/>
          <a:p>
            <a:pPr>
              <a:defRPr/>
            </a:pPr>
            <a:r>
              <a:rPr lang="en-US" sz="900" dirty="0" smtClean="0">
                <a:solidFill>
                  <a:prstClr val="black"/>
                </a:solidFill>
                <a:latin typeface="Arial" panose="020B0604020202020204" pitchFamily="34" charset="0"/>
                <a:cs typeface="Arial" panose="020B0604020202020204" pitchFamily="34" charset="0"/>
              </a:rPr>
              <a:t>Retailers,agro-input &amp; agriprocessing, businesses</a:t>
            </a:r>
            <a:r>
              <a:rPr lang="en-US" sz="900" dirty="0">
                <a:solidFill>
                  <a:prstClr val="black"/>
                </a:solidFill>
                <a:latin typeface="Arial" panose="020B0604020202020204" pitchFamily="34" charset="0"/>
                <a:cs typeface="Arial" panose="020B0604020202020204" pitchFamily="34" charset="0"/>
              </a:rPr>
              <a:t>, </a:t>
            </a:r>
            <a:r>
              <a:rPr lang="en-US" sz="900" dirty="0" smtClean="0">
                <a:solidFill>
                  <a:prstClr val="black"/>
                </a:solidFill>
                <a:latin typeface="Arial" panose="020B0604020202020204" pitchFamily="34" charset="0"/>
                <a:cs typeface="Arial" panose="020B0604020202020204" pitchFamily="34" charset="0"/>
              </a:rPr>
              <a:t>food manufacturers begin </a:t>
            </a:r>
            <a:br>
              <a:rPr lang="en-US" sz="900" dirty="0" smtClean="0">
                <a:solidFill>
                  <a:prstClr val="black"/>
                </a:solidFill>
                <a:latin typeface="Arial" panose="020B0604020202020204" pitchFamily="34" charset="0"/>
                <a:cs typeface="Arial" panose="020B0604020202020204" pitchFamily="34" charset="0"/>
              </a:rPr>
            </a:br>
            <a:r>
              <a:rPr lang="en-US" sz="900" dirty="0" smtClean="0">
                <a:solidFill>
                  <a:prstClr val="black"/>
                </a:solidFill>
                <a:latin typeface="Arial" panose="020B0604020202020204" pitchFamily="34" charset="0"/>
                <a:cs typeface="Arial" panose="020B0604020202020204" pitchFamily="34" charset="0"/>
              </a:rPr>
              <a:t>to dominate </a:t>
            </a:r>
            <a:r>
              <a:rPr lang="en-US" sz="900" dirty="0">
                <a:solidFill>
                  <a:prstClr val="black"/>
                </a:solidFill>
                <a:latin typeface="Arial" panose="020B0604020202020204" pitchFamily="34" charset="0"/>
                <a:cs typeface="Arial" panose="020B0604020202020204" pitchFamily="34" charset="0"/>
              </a:rPr>
              <a:t>farm-level decision-making</a:t>
            </a:r>
          </a:p>
        </p:txBody>
      </p:sp>
      <p:sp>
        <p:nvSpPr>
          <p:cNvPr id="58" name="Text Box 12"/>
          <p:cNvSpPr txBox="1">
            <a:spLocks noChangeArrowheads="1"/>
          </p:cNvSpPr>
          <p:nvPr/>
        </p:nvSpPr>
        <p:spPr bwMode="auto">
          <a:xfrm>
            <a:off x="7688930" y="1152931"/>
            <a:ext cx="1143000" cy="118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solidFill>
                  <a:srgbClr val="000000"/>
                </a:solidFill>
                <a:latin typeface="Arial" panose="020B0604020202020204" pitchFamily="34" charset="0"/>
                <a:cs typeface="Arial" panose="020B0604020202020204" pitchFamily="34" charset="0"/>
              </a:rPr>
              <a:t>Pattern 6 </a:t>
            </a:r>
            <a:r>
              <a:rPr lang="en-US" sz="1100" b="1" dirty="0" smtClean="0">
                <a:solidFill>
                  <a:srgbClr val="000000"/>
                </a:solidFill>
                <a:latin typeface="Arial" panose="020B0604020202020204" pitchFamily="34" charset="0"/>
                <a:cs typeface="Arial" panose="020B0604020202020204" pitchFamily="34" charset="0"/>
              </a:rPr>
              <a:t>Healthier </a:t>
            </a:r>
            <a:r>
              <a:rPr lang="en-US" sz="1100" b="1" dirty="0">
                <a:solidFill>
                  <a:srgbClr val="000000"/>
                </a:solidFill>
                <a:latin typeface="Arial" panose="020B0604020202020204" pitchFamily="34" charset="0"/>
                <a:cs typeface="Arial" panose="020B0604020202020204" pitchFamily="34" charset="0"/>
              </a:rPr>
              <a:t>food supply</a:t>
            </a:r>
          </a:p>
        </p:txBody>
      </p:sp>
      <p:sp>
        <p:nvSpPr>
          <p:cNvPr id="59" name="AutoShape 41"/>
          <p:cNvSpPr>
            <a:spLocks noChangeArrowheads="1"/>
          </p:cNvSpPr>
          <p:nvPr/>
        </p:nvSpPr>
        <p:spPr bwMode="auto">
          <a:xfrm>
            <a:off x="237128" y="3271165"/>
            <a:ext cx="1280160" cy="1199847"/>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a:solidFill>
                  <a:prstClr val="black"/>
                </a:solidFill>
                <a:latin typeface="Arial" panose="020B0604020202020204" pitchFamily="34" charset="0"/>
                <a:cs typeface="Arial" panose="020B0604020202020204" pitchFamily="34" charset="0"/>
              </a:rPr>
              <a:t>Fossil energy</a:t>
            </a:r>
          </a:p>
          <a:p>
            <a:r>
              <a:rPr lang="en-US" sz="900" dirty="0" smtClean="0">
                <a:solidFill>
                  <a:prstClr val="black"/>
                </a:solidFill>
                <a:latin typeface="Arial" panose="020B0604020202020204" pitchFamily="34" charset="0"/>
                <a:cs typeface="Arial" panose="020B0604020202020204" pitchFamily="34" charset="0"/>
              </a:rPr>
              <a:t>modern genetics, </a:t>
            </a:r>
            <a:br>
              <a:rPr lang="en-US" sz="900" dirty="0" smtClean="0">
                <a:solidFill>
                  <a:prstClr val="black"/>
                </a:solidFill>
                <a:latin typeface="Arial" panose="020B0604020202020204" pitchFamily="34" charset="0"/>
                <a:cs typeface="Arial" panose="020B0604020202020204" pitchFamily="34" charset="0"/>
              </a:rPr>
            </a:br>
            <a:r>
              <a:rPr lang="en-US" sz="900" dirty="0" smtClean="0">
                <a:solidFill>
                  <a:prstClr val="black"/>
                </a:solidFill>
                <a:latin typeface="Arial" panose="020B0604020202020204" pitchFamily="34" charset="0"/>
                <a:cs typeface="Arial" panose="020B0604020202020204" pitchFamily="34" charset="0"/>
              </a:rPr>
              <a:t>fertilizer, beginning </a:t>
            </a:r>
          </a:p>
          <a:p>
            <a:r>
              <a:rPr lang="en-US" sz="900" dirty="0" smtClean="0">
                <a:solidFill>
                  <a:prstClr val="black"/>
                </a:solidFill>
                <a:latin typeface="Arial" panose="020B0604020202020204" pitchFamily="34" charset="0"/>
                <a:cs typeface="Arial" panose="020B0604020202020204" pitchFamily="34" charset="0"/>
              </a:rPr>
              <a:t>Agricultural science </a:t>
            </a:r>
            <a:r>
              <a:rPr lang="en-US" sz="900" dirty="0">
                <a:solidFill>
                  <a:prstClr val="black"/>
                </a:solidFill>
                <a:latin typeface="Arial" panose="020B0604020202020204" pitchFamily="34" charset="0"/>
                <a:cs typeface="Arial" panose="020B0604020202020204" pitchFamily="34" charset="0"/>
              </a:rPr>
              <a:t>and </a:t>
            </a:r>
            <a:r>
              <a:rPr lang="en-US" sz="900" dirty="0" smtClean="0">
                <a:solidFill>
                  <a:prstClr val="black"/>
                </a:solidFill>
                <a:latin typeface="Arial" panose="020B0604020202020204" pitchFamily="34" charset="0"/>
                <a:cs typeface="Arial" panose="020B0604020202020204" pitchFamily="34" charset="0"/>
              </a:rPr>
              <a:t>experimental </a:t>
            </a:r>
            <a:endParaRPr lang="en-US" sz="900" dirty="0">
              <a:solidFill>
                <a:prstClr val="black"/>
              </a:solidFill>
              <a:latin typeface="Arial" panose="020B0604020202020204" pitchFamily="34" charset="0"/>
              <a:cs typeface="Arial" panose="020B0604020202020204" pitchFamily="34" charset="0"/>
            </a:endParaRPr>
          </a:p>
          <a:p>
            <a:r>
              <a:rPr lang="en-US" sz="900" dirty="0" smtClean="0">
                <a:solidFill>
                  <a:prstClr val="black"/>
                </a:solidFill>
                <a:latin typeface="Arial" panose="020B0604020202020204" pitchFamily="34" charset="0"/>
                <a:cs typeface="Arial" panose="020B0604020202020204" pitchFamily="34" charset="0"/>
              </a:rPr>
              <a:t>work, &amp; land grant/ag universities</a:t>
            </a:r>
          </a:p>
        </p:txBody>
      </p:sp>
      <p:sp>
        <p:nvSpPr>
          <p:cNvPr id="60" name="AutoShape 41"/>
          <p:cNvSpPr>
            <a:spLocks noChangeArrowheads="1"/>
          </p:cNvSpPr>
          <p:nvPr/>
        </p:nvSpPr>
        <p:spPr bwMode="auto">
          <a:xfrm>
            <a:off x="237128" y="4699912"/>
            <a:ext cx="1280160" cy="1235794"/>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smtClean="0">
                <a:solidFill>
                  <a:prstClr val="black"/>
                </a:solidFill>
                <a:latin typeface="Arial" panose="020B0604020202020204" pitchFamily="34" charset="0"/>
                <a:cs typeface="Arial" panose="020B0604020202020204" pitchFamily="34" charset="0"/>
              </a:rPr>
              <a:t>Farming remains the major </a:t>
            </a:r>
            <a:r>
              <a:rPr lang="en-US" sz="900" dirty="0">
                <a:solidFill>
                  <a:prstClr val="black"/>
                </a:solidFill>
                <a:latin typeface="Arial" panose="020B0604020202020204" pitchFamily="34" charset="0"/>
                <a:cs typeface="Arial" panose="020B0604020202020204" pitchFamily="34" charset="0"/>
              </a:rPr>
              <a:t>source food </a:t>
            </a:r>
            <a:r>
              <a:rPr lang="en-US" sz="900" dirty="0" smtClean="0">
                <a:solidFill>
                  <a:prstClr val="black"/>
                </a:solidFill>
                <a:latin typeface="Arial" panose="020B0604020202020204" pitchFamily="34" charset="0"/>
                <a:cs typeface="Arial" panose="020B0604020202020204" pitchFamily="34" charset="0"/>
              </a:rPr>
              <a:t>supply; initiated Industrial/large-scale </a:t>
            </a:r>
            <a:r>
              <a:rPr lang="en-US" sz="900" dirty="0">
                <a:solidFill>
                  <a:prstClr val="black"/>
                </a:solidFill>
                <a:latin typeface="Arial" panose="020B0604020202020204" pitchFamily="34" charset="0"/>
                <a:cs typeface="Arial" panose="020B0604020202020204" pitchFamily="34" charset="0"/>
              </a:rPr>
              <a:t>monoculture </a:t>
            </a:r>
          </a:p>
        </p:txBody>
      </p:sp>
      <p:sp>
        <p:nvSpPr>
          <p:cNvPr id="61" name="AutoShape 41"/>
          <p:cNvSpPr>
            <a:spLocks noChangeArrowheads="1"/>
          </p:cNvSpPr>
          <p:nvPr/>
        </p:nvSpPr>
        <p:spPr bwMode="auto">
          <a:xfrm>
            <a:off x="1714194" y="3271165"/>
            <a:ext cx="1280160" cy="1199847"/>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smtClean="0">
                <a:solidFill>
                  <a:srgbClr val="000000"/>
                </a:solidFill>
                <a:latin typeface="Arial" panose="020B0604020202020204" pitchFamily="34" charset="0"/>
                <a:cs typeface="Arial" panose="020B0604020202020204" pitchFamily="34" charset="0"/>
              </a:rPr>
              <a:t>Expansion </a:t>
            </a:r>
            <a:r>
              <a:rPr lang="en-US" sz="900" dirty="0">
                <a:solidFill>
                  <a:srgbClr val="000000"/>
                </a:solidFill>
                <a:latin typeface="Arial" panose="020B0604020202020204" pitchFamily="34" charset="0"/>
                <a:cs typeface="Arial" panose="020B0604020202020204" pitchFamily="34" charset="0"/>
              </a:rPr>
              <a:t>of science, develop reaper, many other </a:t>
            </a:r>
            <a:r>
              <a:rPr lang="en-US" sz="900" dirty="0" smtClean="0">
                <a:solidFill>
                  <a:srgbClr val="000000"/>
                </a:solidFill>
                <a:latin typeface="Arial" panose="020B0604020202020204" pitchFamily="34" charset="0"/>
                <a:cs typeface="Arial" panose="020B0604020202020204" pitchFamily="34" charset="0"/>
              </a:rPr>
              <a:t>technologies</a:t>
            </a:r>
            <a:endParaRPr lang="en-US" sz="900" dirty="0">
              <a:solidFill>
                <a:srgbClr val="000000"/>
              </a:solidFill>
              <a:latin typeface="Arial" panose="020B0604020202020204" pitchFamily="34" charset="0"/>
              <a:cs typeface="Arial" panose="020B0604020202020204" pitchFamily="34" charset="0"/>
            </a:endParaRPr>
          </a:p>
        </p:txBody>
      </p:sp>
      <p:sp>
        <p:nvSpPr>
          <p:cNvPr id="62" name="AutoShape 41"/>
          <p:cNvSpPr>
            <a:spLocks noChangeArrowheads="1"/>
          </p:cNvSpPr>
          <p:nvPr/>
        </p:nvSpPr>
        <p:spPr bwMode="auto">
          <a:xfrm>
            <a:off x="1714194" y="4699912"/>
            <a:ext cx="1280160" cy="1235794"/>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endParaRPr lang="en-US" sz="900" dirty="0" smtClean="0">
              <a:solidFill>
                <a:srgbClr val="000000"/>
              </a:solidFill>
              <a:latin typeface="Arial" panose="020B0604020202020204" pitchFamily="34" charset="0"/>
              <a:cs typeface="Arial" panose="020B0604020202020204" pitchFamily="34" charset="0"/>
            </a:endParaRPr>
          </a:p>
          <a:p>
            <a:endParaRPr lang="en-US" sz="900" dirty="0">
              <a:solidFill>
                <a:srgbClr val="000000"/>
              </a:solidFill>
              <a:latin typeface="Arial" panose="020B0604020202020204" pitchFamily="34" charset="0"/>
              <a:cs typeface="Arial" panose="020B0604020202020204" pitchFamily="34" charset="0"/>
            </a:endParaRPr>
          </a:p>
          <a:p>
            <a:r>
              <a:rPr lang="en-US" sz="900" dirty="0" smtClean="0">
                <a:solidFill>
                  <a:srgbClr val="000000"/>
                </a:solidFill>
                <a:latin typeface="Arial" panose="020B0604020202020204" pitchFamily="34" charset="0"/>
                <a:cs typeface="Arial" panose="020B0604020202020204" pitchFamily="34" charset="0"/>
              </a:rPr>
              <a:t>Farming </a:t>
            </a:r>
            <a:r>
              <a:rPr lang="en-US" sz="900" dirty="0">
                <a:solidFill>
                  <a:srgbClr val="000000"/>
                </a:solidFill>
                <a:latin typeface="Arial" panose="020B0604020202020204" pitchFamily="34" charset="0"/>
                <a:cs typeface="Arial" panose="020B0604020202020204" pitchFamily="34" charset="0"/>
              </a:rPr>
              <a:t>systems developed, underpinnings post WWII </a:t>
            </a:r>
            <a:r>
              <a:rPr lang="en-US" sz="900" dirty="0" smtClean="0">
                <a:solidFill>
                  <a:srgbClr val="000000"/>
                </a:solidFill>
                <a:latin typeface="Arial" panose="020B0604020202020204" pitchFamily="34" charset="0"/>
                <a:cs typeface="Arial" panose="020B0604020202020204" pitchFamily="34" charset="0"/>
              </a:rPr>
              <a:t>revolution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added </a:t>
            </a:r>
            <a:r>
              <a:rPr lang="en-US" sz="900" dirty="0">
                <a:solidFill>
                  <a:srgbClr val="000000"/>
                </a:solidFill>
                <a:latin typeface="Arial" panose="020B0604020202020204" pitchFamily="34" charset="0"/>
                <a:cs typeface="Arial" panose="020B0604020202020204" pitchFamily="34" charset="0"/>
              </a:rPr>
              <a:t>modernization of agricultural </a:t>
            </a:r>
            <a:r>
              <a:rPr lang="en-US" sz="900" dirty="0" smtClean="0">
                <a:solidFill>
                  <a:srgbClr val="000000"/>
                </a:solidFill>
                <a:latin typeface="Arial" panose="020B0604020202020204" pitchFamily="34" charset="0"/>
                <a:cs typeface="Arial" panose="020B0604020202020204" pitchFamily="34" charset="0"/>
              </a:rPr>
              <a:t>production inputs, machinery</a:t>
            </a:r>
            <a:endParaRPr lang="en-US" sz="900" dirty="0">
              <a:solidFill>
                <a:srgbClr val="000000"/>
              </a:solidFill>
              <a:latin typeface="Arial" panose="020B0604020202020204" pitchFamily="34" charset="0"/>
              <a:cs typeface="Arial" panose="020B0604020202020204" pitchFamily="34" charset="0"/>
            </a:endParaRPr>
          </a:p>
          <a:p>
            <a:r>
              <a:rPr lang="en-US" sz="900" dirty="0" smtClean="0">
                <a:solidFill>
                  <a:srgbClr val="000000"/>
                </a:solidFill>
                <a:latin typeface="Arial" panose="020B0604020202020204" pitchFamily="34" charset="0"/>
                <a:cs typeface="Arial" panose="020B0604020202020204" pitchFamily="34" charset="0"/>
              </a:rPr>
              <a:t> </a:t>
            </a:r>
            <a:endParaRPr lang="en-US" sz="900" dirty="0">
              <a:solidFill>
                <a:srgbClr val="000000"/>
              </a:solidFill>
              <a:latin typeface="Arial" panose="020B0604020202020204" pitchFamily="34" charset="0"/>
              <a:cs typeface="Arial" panose="020B0604020202020204" pitchFamily="34" charset="0"/>
            </a:endParaRPr>
          </a:p>
          <a:p>
            <a:endParaRPr lang="en-US" sz="900" dirty="0">
              <a:solidFill>
                <a:srgbClr val="000000"/>
              </a:solidFill>
              <a:latin typeface="Arial" panose="020B0604020202020204" pitchFamily="34" charset="0"/>
              <a:cs typeface="Arial" panose="020B0604020202020204" pitchFamily="34" charset="0"/>
            </a:endParaRPr>
          </a:p>
        </p:txBody>
      </p:sp>
      <p:sp>
        <p:nvSpPr>
          <p:cNvPr id="63" name="AutoShape 41"/>
          <p:cNvSpPr>
            <a:spLocks noChangeArrowheads="1"/>
          </p:cNvSpPr>
          <p:nvPr/>
        </p:nvSpPr>
        <p:spPr bwMode="auto">
          <a:xfrm>
            <a:off x="3176947" y="3295882"/>
            <a:ext cx="1280160" cy="1023323"/>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smtClean="0">
                <a:solidFill>
                  <a:prstClr val="black"/>
                </a:solidFill>
                <a:latin typeface="Arial" panose="020B0604020202020204" pitchFamily="34" charset="0"/>
                <a:cs typeface="Arial" panose="020B0604020202020204" pitchFamily="34" charset="0"/>
              </a:rPr>
              <a:t>Trillions for major </a:t>
            </a:r>
            <a:r>
              <a:rPr lang="en-US" sz="900" dirty="0">
                <a:solidFill>
                  <a:prstClr val="black"/>
                </a:solidFill>
                <a:latin typeface="Arial" panose="020B0604020202020204" pitchFamily="34" charset="0"/>
                <a:cs typeface="Arial" panose="020B0604020202020204" pitchFamily="34" charset="0"/>
              </a:rPr>
              <a:t>infrastructure, system, </a:t>
            </a:r>
            <a:r>
              <a:rPr lang="en-US" sz="900" dirty="0" smtClean="0">
                <a:solidFill>
                  <a:prstClr val="black"/>
                </a:solidFill>
                <a:latin typeface="Arial" panose="020B0604020202020204" pitchFamily="34" charset="0"/>
                <a:cs typeface="Arial" panose="020B0604020202020204" pitchFamily="34" charset="0"/>
              </a:rPr>
              <a:t>input and enhanced seeds, technology development embraced</a:t>
            </a:r>
            <a:endParaRPr lang="en-US" sz="900" dirty="0">
              <a:solidFill>
                <a:prstClr val="black"/>
              </a:solidFill>
              <a:latin typeface="Arial" panose="020B0604020202020204" pitchFamily="34" charset="0"/>
              <a:cs typeface="Arial" panose="020B0604020202020204" pitchFamily="34" charset="0"/>
            </a:endParaRPr>
          </a:p>
        </p:txBody>
      </p:sp>
      <p:sp>
        <p:nvSpPr>
          <p:cNvPr id="64" name="AutoShape 41"/>
          <p:cNvSpPr>
            <a:spLocks noChangeArrowheads="1"/>
          </p:cNvSpPr>
          <p:nvPr/>
        </p:nvSpPr>
        <p:spPr bwMode="auto">
          <a:xfrm>
            <a:off x="3161729" y="4423620"/>
            <a:ext cx="1310596" cy="2189594"/>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91440" tIns="0" rIns="0" anchor="t" anchorCtr="1"/>
          <a:lstStyle/>
          <a:p>
            <a:r>
              <a:rPr lang="en-US" sz="900" dirty="0">
                <a:solidFill>
                  <a:prstClr val="black"/>
                </a:solidFill>
                <a:latin typeface="Arial" panose="020B0604020202020204" pitchFamily="34" charset="0"/>
                <a:cs typeface="Arial" panose="020B0604020202020204" pitchFamily="34" charset="0"/>
              </a:rPr>
              <a:t>Europe, the US, Japan, other higher income countries </a:t>
            </a:r>
            <a:r>
              <a:rPr lang="en-US" sz="900" dirty="0" smtClean="0">
                <a:solidFill>
                  <a:prstClr val="black"/>
                </a:solidFill>
                <a:latin typeface="Arial" panose="020B0604020202020204" pitchFamily="34" charset="0"/>
                <a:cs typeface="Arial" panose="020B0604020202020204" pitchFamily="34" charset="0"/>
              </a:rPr>
              <a:t>rapid mechanization</a:t>
            </a:r>
            <a:r>
              <a:rPr lang="en-US" sz="900" dirty="0">
                <a:solidFill>
                  <a:prstClr val="black"/>
                </a:solidFill>
                <a:latin typeface="Arial" panose="020B0604020202020204" pitchFamily="34" charset="0"/>
                <a:cs typeface="Arial" panose="020B0604020202020204" pitchFamily="34" charset="0"/>
              </a:rPr>
              <a:t>, development of new </a:t>
            </a:r>
            <a:r>
              <a:rPr lang="en-US" sz="900" dirty="0" smtClean="0">
                <a:solidFill>
                  <a:prstClr val="black"/>
                </a:solidFill>
                <a:latin typeface="Arial" panose="020B0604020202020204" pitchFamily="34" charset="0"/>
                <a:cs typeface="Arial" panose="020B0604020202020204" pitchFamily="34" charset="0"/>
              </a:rPr>
              <a:t>food processing technologies (e.g.. </a:t>
            </a:r>
            <a:r>
              <a:rPr lang="en-US" sz="900" dirty="0">
                <a:solidFill>
                  <a:prstClr val="black"/>
                </a:solidFill>
                <a:latin typeface="Arial" panose="020B0604020202020204" pitchFamily="34" charset="0"/>
                <a:cs typeface="Arial" panose="020B0604020202020204" pitchFamily="34" charset="0"/>
              </a:rPr>
              <a:t>Extraction of edible </a:t>
            </a:r>
            <a:r>
              <a:rPr lang="en-US" sz="900" dirty="0" smtClean="0">
                <a:solidFill>
                  <a:prstClr val="black"/>
                </a:solidFill>
                <a:latin typeface="Arial" panose="020B0604020202020204" pitchFamily="34" charset="0"/>
                <a:cs typeface="Arial" panose="020B0604020202020204" pitchFamily="34" charset="0"/>
              </a:rPr>
              <a:t/>
            </a:r>
            <a:br>
              <a:rPr lang="en-US" sz="900" dirty="0" smtClean="0">
                <a:solidFill>
                  <a:prstClr val="black"/>
                </a:solidFill>
                <a:latin typeface="Arial" panose="020B0604020202020204" pitchFamily="34" charset="0"/>
                <a:cs typeface="Arial" panose="020B0604020202020204" pitchFamily="34" charset="0"/>
              </a:rPr>
            </a:br>
            <a:r>
              <a:rPr lang="en-US" sz="900" dirty="0" smtClean="0">
                <a:solidFill>
                  <a:prstClr val="black"/>
                </a:solidFill>
                <a:latin typeface="Arial" panose="020B0604020202020204" pitchFamily="34" charset="0"/>
                <a:cs typeface="Arial" panose="020B0604020202020204" pitchFamily="34" charset="0"/>
              </a:rPr>
              <a:t>oils </a:t>
            </a:r>
            <a:r>
              <a:rPr lang="en-US" sz="900" dirty="0">
                <a:solidFill>
                  <a:prstClr val="black"/>
                </a:solidFill>
                <a:latin typeface="Arial" panose="020B0604020202020204" pitchFamily="34" charset="0"/>
                <a:cs typeface="Arial" panose="020B0604020202020204" pitchFamily="34" charset="0"/>
              </a:rPr>
              <a:t>from oilseeds</a:t>
            </a:r>
            <a:r>
              <a:rPr lang="en-US" sz="900" dirty="0" smtClean="0">
                <a:solidFill>
                  <a:prstClr val="black"/>
                </a:solidFill>
                <a:latin typeface="Arial" panose="020B0604020202020204" pitchFamily="34" charset="0"/>
                <a:cs typeface="Arial" panose="020B0604020202020204" pitchFamily="34" charset="0"/>
              </a:rPr>
              <a:t>,),</a:t>
            </a:r>
          </a:p>
          <a:p>
            <a:r>
              <a:rPr lang="en-US" sz="900" dirty="0" smtClean="0">
                <a:solidFill>
                  <a:prstClr val="black"/>
                </a:solidFill>
                <a:latin typeface="Arial" panose="020B0604020202020204" pitchFamily="34" charset="0"/>
                <a:cs typeface="Arial" panose="020B0604020202020204" pitchFamily="34" charset="0"/>
              </a:rPr>
              <a:t>investment </a:t>
            </a:r>
            <a:r>
              <a:rPr lang="en-US" sz="900" dirty="0">
                <a:solidFill>
                  <a:prstClr val="black"/>
                </a:solidFill>
                <a:latin typeface="Arial" panose="020B0604020202020204" pitchFamily="34" charset="0"/>
                <a:cs typeface="Arial" panose="020B0604020202020204" pitchFamily="34" charset="0"/>
              </a:rPr>
              <a:t>in </a:t>
            </a:r>
            <a:r>
              <a:rPr lang="en-US" sz="900" dirty="0" smtClean="0">
                <a:solidFill>
                  <a:prstClr val="black"/>
                </a:solidFill>
                <a:latin typeface="Arial" panose="020B0604020202020204" pitchFamily="34" charset="0"/>
                <a:cs typeface="Arial" panose="020B0604020202020204" pitchFamily="34" charset="0"/>
              </a:rPr>
              <a:t>transportation/ irrigation/</a:t>
            </a:r>
          </a:p>
          <a:p>
            <a:r>
              <a:rPr lang="en-US" sz="900" dirty="0" smtClean="0">
                <a:solidFill>
                  <a:prstClr val="black"/>
                </a:solidFill>
                <a:latin typeface="Arial" panose="020B0604020202020204" pitchFamily="34" charset="0"/>
                <a:cs typeface="Arial" panose="020B0604020202020204" pitchFamily="34" charset="0"/>
              </a:rPr>
              <a:t>electrification/ modernization </a:t>
            </a:r>
            <a:r>
              <a:rPr lang="en-US" sz="900" dirty="0">
                <a:solidFill>
                  <a:prstClr val="black"/>
                </a:solidFill>
                <a:latin typeface="Arial" panose="020B0604020202020204" pitchFamily="34" charset="0"/>
                <a:cs typeface="Arial" panose="020B0604020202020204" pitchFamily="34" charset="0"/>
              </a:rPr>
              <a:t>of agriculture</a:t>
            </a:r>
          </a:p>
        </p:txBody>
      </p:sp>
      <p:sp>
        <p:nvSpPr>
          <p:cNvPr id="65" name="AutoShape 41"/>
          <p:cNvSpPr>
            <a:spLocks noChangeArrowheads="1"/>
          </p:cNvSpPr>
          <p:nvPr/>
        </p:nvSpPr>
        <p:spPr bwMode="auto">
          <a:xfrm>
            <a:off x="4648547" y="4691756"/>
            <a:ext cx="1280160" cy="1252106"/>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a:solidFill>
                  <a:srgbClr val="000000"/>
                </a:solidFill>
                <a:latin typeface="Arial" panose="020B0604020202020204" pitchFamily="34" charset="0"/>
                <a:cs typeface="Arial" panose="020B0604020202020204" pitchFamily="34" charset="0"/>
              </a:rPr>
              <a:t>The green revolution, major irrigation</a:t>
            </a:r>
            <a:r>
              <a:rPr lang="en-US" sz="900" dirty="0" smtClean="0">
                <a:solidFill>
                  <a:srgbClr val="000000"/>
                </a:solidFill>
                <a:latin typeface="Arial" panose="020B0604020202020204" pitchFamily="34" charset="0"/>
                <a:cs typeface="Arial" panose="020B0604020202020204" pitchFamily="34" charset="0"/>
              </a:rPr>
              <a:t>/ credit/ farm extension</a:t>
            </a:r>
            <a:r>
              <a:rPr lang="en-US" sz="900" dirty="0">
                <a:solidFill>
                  <a:srgbClr val="000000"/>
                </a:solidFill>
                <a:latin typeface="Arial" panose="020B0604020202020204" pitchFamily="34" charset="0"/>
                <a:cs typeface="Arial" panose="020B0604020202020204" pitchFamily="34" charset="0"/>
              </a:rPr>
              <a:t>/ agricultural institutions mirroring the </a:t>
            </a:r>
            <a:r>
              <a:rPr lang="en-US" sz="900" dirty="0" smtClean="0">
                <a:solidFill>
                  <a:srgbClr val="000000"/>
                </a:solidFill>
                <a:latin typeface="Arial" panose="020B0604020202020204" pitchFamily="34" charset="0"/>
                <a:cs typeface="Arial" panose="020B0604020202020204" pitchFamily="34" charset="0"/>
              </a:rPr>
              <a:t>west, further modernization of food processing</a:t>
            </a:r>
            <a:endParaRPr lang="en-US" sz="900" dirty="0">
              <a:solidFill>
                <a:srgbClr val="000000"/>
              </a:solidFill>
              <a:latin typeface="Arial" panose="020B0604020202020204" pitchFamily="34" charset="0"/>
              <a:cs typeface="Arial" panose="020B0604020202020204" pitchFamily="34" charset="0"/>
            </a:endParaRPr>
          </a:p>
        </p:txBody>
      </p:sp>
      <p:sp>
        <p:nvSpPr>
          <p:cNvPr id="66" name="AutoShape 41"/>
          <p:cNvSpPr>
            <a:spLocks noChangeArrowheads="1"/>
          </p:cNvSpPr>
          <p:nvPr/>
        </p:nvSpPr>
        <p:spPr bwMode="auto">
          <a:xfrm>
            <a:off x="4648547" y="3271165"/>
            <a:ext cx="1280160" cy="1199847"/>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a:solidFill>
                  <a:prstClr val="black"/>
                </a:solidFill>
                <a:latin typeface="Arial" panose="020B0604020202020204" pitchFamily="34" charset="0"/>
                <a:cs typeface="Arial" panose="020B0604020202020204" pitchFamily="34" charset="0"/>
              </a:rPr>
              <a:t>Investment training, institutions, infrastructure, </a:t>
            </a:r>
            <a:r>
              <a:rPr lang="en-US" sz="900" dirty="0" smtClean="0">
                <a:solidFill>
                  <a:prstClr val="black"/>
                </a:solidFill>
                <a:latin typeface="Arial" panose="020B0604020202020204" pitchFamily="34" charset="0"/>
                <a:cs typeface="Arial" panose="020B0604020202020204" pitchFamily="34" charset="0"/>
              </a:rPr>
              <a:t>CGIAR</a:t>
            </a:r>
            <a:r>
              <a:rPr lang="en-US" sz="900" strike="sngStrike" dirty="0">
                <a:solidFill>
                  <a:prstClr val="black"/>
                </a:solidFill>
                <a:latin typeface="Arial" panose="020B0604020202020204" pitchFamily="34" charset="0"/>
                <a:cs typeface="Arial" panose="020B0604020202020204" pitchFamily="34" charset="0"/>
              </a:rPr>
              <a:t>G</a:t>
            </a:r>
          </a:p>
        </p:txBody>
      </p:sp>
      <p:sp>
        <p:nvSpPr>
          <p:cNvPr id="67" name="AutoShape 41"/>
          <p:cNvSpPr>
            <a:spLocks noChangeArrowheads="1"/>
          </p:cNvSpPr>
          <p:nvPr/>
        </p:nvSpPr>
        <p:spPr bwMode="auto">
          <a:xfrm>
            <a:off x="6152552" y="4699912"/>
            <a:ext cx="1280160" cy="1235794"/>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a:solidFill>
                  <a:srgbClr val="000000"/>
                </a:solidFill>
                <a:latin typeface="Arial" panose="020B0604020202020204" pitchFamily="34" charset="0"/>
                <a:cs typeface="Arial" panose="020B0604020202020204" pitchFamily="34" charset="0"/>
              </a:rPr>
              <a:t>Shift to production linked to needs of food manufacturers, </a:t>
            </a:r>
            <a:r>
              <a:rPr lang="en-US" sz="900" dirty="0" smtClean="0">
                <a:solidFill>
                  <a:srgbClr val="000000"/>
                </a:solidFill>
                <a:latin typeface="Arial" panose="020B0604020202020204" pitchFamily="34" charset="0"/>
                <a:cs typeface="Arial" panose="020B0604020202020204" pitchFamily="34" charset="0"/>
              </a:rPr>
              <a:t>retailers, ignoring climate/sustainability/ health concerns</a:t>
            </a:r>
            <a:endParaRPr lang="en-US" sz="900" dirty="0">
              <a:solidFill>
                <a:srgbClr val="000000"/>
              </a:solidFill>
              <a:latin typeface="Arial" panose="020B0604020202020204" pitchFamily="34" charset="0"/>
              <a:cs typeface="Arial" panose="020B0604020202020204" pitchFamily="34" charset="0"/>
            </a:endParaRPr>
          </a:p>
        </p:txBody>
      </p:sp>
      <p:sp>
        <p:nvSpPr>
          <p:cNvPr id="68" name="AutoShape 41"/>
          <p:cNvSpPr>
            <a:spLocks noChangeArrowheads="1"/>
          </p:cNvSpPr>
          <p:nvPr/>
        </p:nvSpPr>
        <p:spPr bwMode="auto">
          <a:xfrm>
            <a:off x="6152552" y="3271166"/>
            <a:ext cx="1280160" cy="1199846"/>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45720" rIns="0" anchor="ctr" anchorCtr="1"/>
          <a:lstStyle/>
          <a:p>
            <a:r>
              <a:rPr lang="en-US" sz="900" dirty="0">
                <a:solidFill>
                  <a:srgbClr val="000000"/>
                </a:solidFill>
                <a:latin typeface="Arial" panose="020B0604020202020204" pitchFamily="34" charset="0"/>
                <a:cs typeface="Arial" panose="020B0604020202020204" pitchFamily="34" charset="0"/>
              </a:rPr>
              <a:t>Direct farm linkages to drive </a:t>
            </a:r>
            <a:r>
              <a:rPr lang="en-US" sz="900" dirty="0" smtClean="0">
                <a:solidFill>
                  <a:srgbClr val="000000"/>
                </a:solidFill>
                <a:latin typeface="Arial" panose="020B0604020202020204" pitchFamily="34" charset="0"/>
                <a:cs typeface="Arial" panose="020B0604020202020204" pitchFamily="34" charset="0"/>
              </a:rPr>
              <a:t>production /</a:t>
            </a:r>
            <a:r>
              <a:rPr lang="en-US" sz="900" dirty="0">
                <a:solidFill>
                  <a:srgbClr val="000000"/>
                </a:solidFill>
                <a:latin typeface="Arial" panose="020B0604020202020204" pitchFamily="34" charset="0"/>
                <a:cs typeface="Arial" panose="020B0604020202020204" pitchFamily="34" charset="0"/>
              </a:rPr>
              <a:t>marketing decisions</a:t>
            </a:r>
          </a:p>
          <a:p>
            <a:r>
              <a:rPr lang="en-US" sz="900" dirty="0">
                <a:solidFill>
                  <a:srgbClr val="000000"/>
                </a:solidFill>
                <a:latin typeface="Arial" panose="020B0604020202020204" pitchFamily="34" charset="0"/>
                <a:cs typeface="Arial" panose="020B0604020202020204" pitchFamily="34" charset="0"/>
              </a:rPr>
              <a:t>Major shift in incentive system and economic drivers</a:t>
            </a:r>
          </a:p>
        </p:txBody>
      </p:sp>
      <p:sp>
        <p:nvSpPr>
          <p:cNvPr id="69" name="AutoShape 41"/>
          <p:cNvSpPr>
            <a:spLocks noChangeArrowheads="1"/>
          </p:cNvSpPr>
          <p:nvPr/>
        </p:nvSpPr>
        <p:spPr bwMode="auto">
          <a:xfrm>
            <a:off x="7620350" y="4699912"/>
            <a:ext cx="1280160" cy="1235794"/>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a:solidFill>
                  <a:srgbClr val="000000"/>
                </a:solidFill>
                <a:latin typeface="Arial" panose="020B0604020202020204" pitchFamily="34" charset="0"/>
                <a:cs typeface="Arial" panose="020B0604020202020204" pitchFamily="34" charset="0"/>
              </a:rPr>
              <a:t>Diet shifts linked with reduced </a:t>
            </a:r>
            <a:r>
              <a:rPr lang="en-US" sz="900" dirty="0" smtClean="0">
                <a:solidFill>
                  <a:srgbClr val="000000"/>
                </a:solidFill>
                <a:latin typeface="Arial" panose="020B0604020202020204" pitchFamily="34" charset="0"/>
                <a:cs typeface="Arial" panose="020B0604020202020204" pitchFamily="34" charset="0"/>
              </a:rPr>
              <a:t>NCD’s, reduced climate footprint, total sustainability, reduced animal source foods</a:t>
            </a:r>
            <a:endParaRPr lang="en-US" sz="900" dirty="0">
              <a:solidFill>
                <a:srgbClr val="000000"/>
              </a:solidFill>
              <a:latin typeface="Arial" panose="020B0604020202020204" pitchFamily="34" charset="0"/>
              <a:cs typeface="Arial" panose="020B0604020202020204" pitchFamily="34" charset="0"/>
            </a:endParaRPr>
          </a:p>
        </p:txBody>
      </p:sp>
      <p:sp>
        <p:nvSpPr>
          <p:cNvPr id="70" name="AutoShape 41"/>
          <p:cNvSpPr>
            <a:spLocks noChangeArrowheads="1"/>
          </p:cNvSpPr>
          <p:nvPr/>
        </p:nvSpPr>
        <p:spPr bwMode="auto">
          <a:xfrm>
            <a:off x="7620350" y="3271167"/>
            <a:ext cx="1280160" cy="1199846"/>
          </a:xfrm>
          <a:prstGeom prst="roundRect">
            <a:avLst>
              <a:gd name="adj" fmla="val 16667"/>
            </a:avLst>
          </a:prstGeom>
          <a:solidFill>
            <a:srgbClr val="FCC917"/>
          </a:solidFill>
          <a:ln w="12700" cap="sq">
            <a:solidFill>
              <a:schemeClr val="tx1"/>
            </a:solidFill>
            <a:round/>
            <a:headEnd type="none" w="sm" len="sm"/>
            <a:tailEnd type="none" w="sm" len="sm"/>
          </a:ln>
          <a:effectLst/>
        </p:spPr>
        <p:txBody>
          <a:bodyPr wrap="square" lIns="0" tIns="0" rIns="0" anchor="ctr" anchorCtr="1"/>
          <a:lstStyle/>
          <a:p>
            <a:r>
              <a:rPr lang="en-US" sz="900" dirty="0">
                <a:solidFill>
                  <a:srgbClr val="000000"/>
                </a:solidFill>
                <a:latin typeface="Arial" panose="020B0604020202020204" pitchFamily="34" charset="0"/>
                <a:cs typeface="Arial" panose="020B0604020202020204" pitchFamily="34" charset="0"/>
              </a:rPr>
              <a:t>Price </a:t>
            </a:r>
            <a:r>
              <a:rPr lang="en-US" sz="900" dirty="0" smtClean="0">
                <a:solidFill>
                  <a:srgbClr val="000000"/>
                </a:solidFill>
                <a:latin typeface="Arial" panose="020B0604020202020204" pitchFamily="34" charset="0"/>
                <a:cs typeface="Arial" panose="020B0604020202020204" pitchFamily="34" charset="0"/>
              </a:rPr>
              <a:t>incentive /taxation/ investments </a:t>
            </a:r>
            <a:r>
              <a:rPr lang="en-US" sz="900" dirty="0">
                <a:solidFill>
                  <a:srgbClr val="000000"/>
                </a:solidFill>
                <a:latin typeface="Arial" panose="020B0604020202020204" pitchFamily="34" charset="0"/>
                <a:cs typeface="Arial" panose="020B0604020202020204" pitchFamily="34" charset="0"/>
              </a:rPr>
              <a:t>in </a:t>
            </a:r>
            <a:r>
              <a:rPr lang="en-US" sz="900" dirty="0" smtClean="0">
                <a:solidFill>
                  <a:srgbClr val="000000"/>
                </a:solidFill>
                <a:latin typeface="Arial" panose="020B0604020202020204" pitchFamily="34" charset="0"/>
                <a:cs typeface="Arial" panose="020B0604020202020204" pitchFamily="34" charset="0"/>
              </a:rPr>
              <a:t>infrastructure </a:t>
            </a:r>
            <a:r>
              <a:rPr lang="en-US" sz="900" dirty="0">
                <a:solidFill>
                  <a:srgbClr val="000000"/>
                </a:solidFill>
                <a:latin typeface="Arial" panose="020B0604020202020204" pitchFamily="34" charset="0"/>
                <a:cs typeface="Arial" panose="020B0604020202020204" pitchFamily="34" charset="0"/>
              </a:rPr>
              <a:t>and training</a:t>
            </a:r>
          </a:p>
        </p:txBody>
      </p:sp>
      <p:sp>
        <p:nvSpPr>
          <p:cNvPr id="71" name="AutoShape 43"/>
          <p:cNvSpPr>
            <a:spLocks noChangeArrowheads="1"/>
          </p:cNvSpPr>
          <p:nvPr/>
        </p:nvSpPr>
        <p:spPr bwMode="auto">
          <a:xfrm>
            <a:off x="2145398" y="1536732"/>
            <a:ext cx="381000" cy="613456"/>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95" name="AutoShape 43"/>
          <p:cNvSpPr>
            <a:spLocks noChangeArrowheads="1"/>
          </p:cNvSpPr>
          <p:nvPr/>
        </p:nvSpPr>
        <p:spPr bwMode="auto">
          <a:xfrm>
            <a:off x="686708" y="3019004"/>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01" name="AutoShape 43"/>
          <p:cNvSpPr>
            <a:spLocks noChangeArrowheads="1"/>
          </p:cNvSpPr>
          <p:nvPr/>
        </p:nvSpPr>
        <p:spPr bwMode="auto">
          <a:xfrm>
            <a:off x="2164675" y="3019004"/>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02" name="AutoShape 43"/>
          <p:cNvSpPr>
            <a:spLocks noChangeArrowheads="1"/>
          </p:cNvSpPr>
          <p:nvPr/>
        </p:nvSpPr>
        <p:spPr bwMode="auto">
          <a:xfrm>
            <a:off x="3624883" y="3019004"/>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03" name="AutoShape 43"/>
          <p:cNvSpPr>
            <a:spLocks noChangeArrowheads="1"/>
          </p:cNvSpPr>
          <p:nvPr/>
        </p:nvSpPr>
        <p:spPr bwMode="auto">
          <a:xfrm>
            <a:off x="5098127" y="3019004"/>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04" name="AutoShape 43"/>
          <p:cNvSpPr>
            <a:spLocks noChangeArrowheads="1"/>
          </p:cNvSpPr>
          <p:nvPr/>
        </p:nvSpPr>
        <p:spPr bwMode="auto">
          <a:xfrm>
            <a:off x="6602132" y="3019004"/>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05" name="AutoShape 43"/>
          <p:cNvSpPr>
            <a:spLocks noChangeArrowheads="1"/>
          </p:cNvSpPr>
          <p:nvPr/>
        </p:nvSpPr>
        <p:spPr bwMode="auto">
          <a:xfrm>
            <a:off x="8069930" y="3019004"/>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07" name="AutoShape 43"/>
          <p:cNvSpPr>
            <a:spLocks noChangeArrowheads="1"/>
          </p:cNvSpPr>
          <p:nvPr/>
        </p:nvSpPr>
        <p:spPr bwMode="auto">
          <a:xfrm>
            <a:off x="686708" y="4441832"/>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08" name="AutoShape 43"/>
          <p:cNvSpPr>
            <a:spLocks noChangeArrowheads="1"/>
          </p:cNvSpPr>
          <p:nvPr/>
        </p:nvSpPr>
        <p:spPr bwMode="auto">
          <a:xfrm>
            <a:off x="2164675" y="4441832"/>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10" name="AutoShape 43"/>
          <p:cNvSpPr>
            <a:spLocks noChangeArrowheads="1"/>
          </p:cNvSpPr>
          <p:nvPr/>
        </p:nvSpPr>
        <p:spPr bwMode="auto">
          <a:xfrm>
            <a:off x="5066959" y="4441832"/>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11" name="AutoShape 43"/>
          <p:cNvSpPr>
            <a:spLocks noChangeArrowheads="1"/>
          </p:cNvSpPr>
          <p:nvPr/>
        </p:nvSpPr>
        <p:spPr bwMode="auto">
          <a:xfrm>
            <a:off x="6602132" y="4441832"/>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12" name="AutoShape 43"/>
          <p:cNvSpPr>
            <a:spLocks noChangeArrowheads="1"/>
          </p:cNvSpPr>
          <p:nvPr/>
        </p:nvSpPr>
        <p:spPr bwMode="auto">
          <a:xfrm>
            <a:off x="8069930" y="4441832"/>
            <a:ext cx="381000" cy="317475"/>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81" name="AutoShape 43"/>
          <p:cNvSpPr>
            <a:spLocks noChangeArrowheads="1"/>
          </p:cNvSpPr>
          <p:nvPr/>
        </p:nvSpPr>
        <p:spPr bwMode="auto">
          <a:xfrm>
            <a:off x="690949" y="1886021"/>
            <a:ext cx="381000" cy="264167"/>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93" name="AutoShape 43"/>
          <p:cNvSpPr>
            <a:spLocks noChangeArrowheads="1"/>
          </p:cNvSpPr>
          <p:nvPr/>
        </p:nvSpPr>
        <p:spPr bwMode="auto">
          <a:xfrm rot="16200000">
            <a:off x="1432466" y="2416107"/>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94" name="AutoShape 43"/>
          <p:cNvSpPr>
            <a:spLocks noChangeArrowheads="1"/>
          </p:cNvSpPr>
          <p:nvPr/>
        </p:nvSpPr>
        <p:spPr bwMode="auto">
          <a:xfrm rot="16200000">
            <a:off x="1432466" y="3722591"/>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06" name="AutoShape 43"/>
          <p:cNvSpPr>
            <a:spLocks noChangeArrowheads="1"/>
          </p:cNvSpPr>
          <p:nvPr/>
        </p:nvSpPr>
        <p:spPr bwMode="auto">
          <a:xfrm rot="16200000">
            <a:off x="1432466" y="5180649"/>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26" name="AutoShape 43"/>
          <p:cNvSpPr>
            <a:spLocks noChangeArrowheads="1"/>
          </p:cNvSpPr>
          <p:nvPr/>
        </p:nvSpPr>
        <p:spPr bwMode="auto">
          <a:xfrm>
            <a:off x="3624883" y="1886311"/>
            <a:ext cx="381000" cy="264167"/>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27" name="AutoShape 43"/>
          <p:cNvSpPr>
            <a:spLocks noChangeArrowheads="1"/>
          </p:cNvSpPr>
          <p:nvPr/>
        </p:nvSpPr>
        <p:spPr bwMode="auto">
          <a:xfrm rot="16200000">
            <a:off x="2879887" y="2416108"/>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28" name="AutoShape 43"/>
          <p:cNvSpPr>
            <a:spLocks noChangeArrowheads="1"/>
          </p:cNvSpPr>
          <p:nvPr/>
        </p:nvSpPr>
        <p:spPr bwMode="auto">
          <a:xfrm rot="16200000">
            <a:off x="2879887" y="3722592"/>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29" name="AutoShape 43"/>
          <p:cNvSpPr>
            <a:spLocks noChangeArrowheads="1"/>
          </p:cNvSpPr>
          <p:nvPr/>
        </p:nvSpPr>
        <p:spPr bwMode="auto">
          <a:xfrm rot="16200000">
            <a:off x="2879887" y="5180649"/>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30" name="AutoShape 43"/>
          <p:cNvSpPr>
            <a:spLocks noChangeArrowheads="1"/>
          </p:cNvSpPr>
          <p:nvPr/>
        </p:nvSpPr>
        <p:spPr bwMode="auto">
          <a:xfrm>
            <a:off x="3624883" y="4206845"/>
            <a:ext cx="381000" cy="264167"/>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31" name="AutoShape 43"/>
          <p:cNvSpPr>
            <a:spLocks noChangeArrowheads="1"/>
          </p:cNvSpPr>
          <p:nvPr/>
        </p:nvSpPr>
        <p:spPr bwMode="auto">
          <a:xfrm>
            <a:off x="5104143" y="1886311"/>
            <a:ext cx="381000" cy="264167"/>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32" name="AutoShape 43"/>
          <p:cNvSpPr>
            <a:spLocks noChangeArrowheads="1"/>
          </p:cNvSpPr>
          <p:nvPr/>
        </p:nvSpPr>
        <p:spPr bwMode="auto">
          <a:xfrm rot="16200000">
            <a:off x="4348743" y="2416107"/>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33" name="AutoShape 43"/>
          <p:cNvSpPr>
            <a:spLocks noChangeArrowheads="1"/>
          </p:cNvSpPr>
          <p:nvPr/>
        </p:nvSpPr>
        <p:spPr bwMode="auto">
          <a:xfrm rot="16200000">
            <a:off x="4348743" y="3722590"/>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34" name="AutoShape 43"/>
          <p:cNvSpPr>
            <a:spLocks noChangeArrowheads="1"/>
          </p:cNvSpPr>
          <p:nvPr/>
        </p:nvSpPr>
        <p:spPr bwMode="auto">
          <a:xfrm rot="16200000">
            <a:off x="4348743" y="5180650"/>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35" name="AutoShape 43"/>
          <p:cNvSpPr>
            <a:spLocks noChangeArrowheads="1"/>
          </p:cNvSpPr>
          <p:nvPr/>
        </p:nvSpPr>
        <p:spPr bwMode="auto">
          <a:xfrm>
            <a:off x="6571372" y="1886311"/>
            <a:ext cx="381000" cy="264167"/>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36" name="AutoShape 43"/>
          <p:cNvSpPr>
            <a:spLocks noChangeArrowheads="1"/>
          </p:cNvSpPr>
          <p:nvPr/>
        </p:nvSpPr>
        <p:spPr bwMode="auto">
          <a:xfrm rot="16200000">
            <a:off x="5847898" y="2416107"/>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37" name="AutoShape 43"/>
          <p:cNvSpPr>
            <a:spLocks noChangeArrowheads="1"/>
          </p:cNvSpPr>
          <p:nvPr/>
        </p:nvSpPr>
        <p:spPr bwMode="auto">
          <a:xfrm rot="16200000">
            <a:off x="5847898" y="3722591"/>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38" name="AutoShape 43"/>
          <p:cNvSpPr>
            <a:spLocks noChangeArrowheads="1"/>
          </p:cNvSpPr>
          <p:nvPr/>
        </p:nvSpPr>
        <p:spPr bwMode="auto">
          <a:xfrm rot="16200000">
            <a:off x="5847898" y="5180650"/>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39" name="AutoShape 43"/>
          <p:cNvSpPr>
            <a:spLocks noChangeArrowheads="1"/>
          </p:cNvSpPr>
          <p:nvPr/>
        </p:nvSpPr>
        <p:spPr bwMode="auto">
          <a:xfrm>
            <a:off x="8062093" y="1730148"/>
            <a:ext cx="381000" cy="42004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40" name="AutoShape 43"/>
          <p:cNvSpPr>
            <a:spLocks noChangeArrowheads="1"/>
          </p:cNvSpPr>
          <p:nvPr/>
        </p:nvSpPr>
        <p:spPr bwMode="auto">
          <a:xfrm rot="16200000">
            <a:off x="7330435" y="2416107"/>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41" name="AutoShape 43"/>
          <p:cNvSpPr>
            <a:spLocks noChangeArrowheads="1"/>
          </p:cNvSpPr>
          <p:nvPr/>
        </p:nvSpPr>
        <p:spPr bwMode="auto">
          <a:xfrm rot="16200000">
            <a:off x="7330435" y="3722591"/>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42" name="AutoShape 43"/>
          <p:cNvSpPr>
            <a:spLocks noChangeArrowheads="1"/>
          </p:cNvSpPr>
          <p:nvPr/>
        </p:nvSpPr>
        <p:spPr bwMode="auto">
          <a:xfrm rot="16200000">
            <a:off x="7330435" y="5180650"/>
            <a:ext cx="381000" cy="274320"/>
          </a:xfrm>
          <a:prstGeom prst="downArrow">
            <a:avLst>
              <a:gd name="adj1" fmla="val 50000"/>
              <a:gd name="adj2" fmla="val 45417"/>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Arial" panose="020B0604020202020204" pitchFamily="34" charset="0"/>
              <a:cs typeface="Arial" panose="020B0604020202020204" pitchFamily="34" charset="0"/>
            </a:endParaRPr>
          </a:p>
        </p:txBody>
      </p:sp>
      <p:sp>
        <p:nvSpPr>
          <p:cNvPr id="143" name="AutoShape 116"/>
          <p:cNvSpPr>
            <a:spLocks noChangeArrowheads="1"/>
          </p:cNvSpPr>
          <p:nvPr/>
        </p:nvSpPr>
        <p:spPr bwMode="auto">
          <a:xfrm flipV="1">
            <a:off x="1482838" y="931233"/>
            <a:ext cx="550555" cy="474979"/>
          </a:xfrm>
          <a:custGeom>
            <a:avLst/>
            <a:gdLst>
              <a:gd name="T0" fmla="*/ 340014447 w 21600"/>
              <a:gd name="T1" fmla="*/ 0 h 21600"/>
              <a:gd name="T2" fmla="*/ 340014447 w 21600"/>
              <a:gd name="T3" fmla="*/ 183087994 h 21600"/>
              <a:gd name="T4" fmla="*/ 72763690 w 21600"/>
              <a:gd name="T5" fmla="*/ 325275642 h 21600"/>
              <a:gd name="T6" fmla="*/ 485542646 w 21600"/>
              <a:gd name="T7" fmla="*/ 9154430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Times New Roman" pitchFamily="18" charset="0"/>
            </a:endParaRPr>
          </a:p>
        </p:txBody>
      </p:sp>
      <p:sp>
        <p:nvSpPr>
          <p:cNvPr id="144" name="AutoShape 116"/>
          <p:cNvSpPr>
            <a:spLocks noChangeArrowheads="1"/>
          </p:cNvSpPr>
          <p:nvPr/>
        </p:nvSpPr>
        <p:spPr bwMode="auto">
          <a:xfrm flipV="1">
            <a:off x="2953509" y="931233"/>
            <a:ext cx="550555" cy="474979"/>
          </a:xfrm>
          <a:custGeom>
            <a:avLst/>
            <a:gdLst>
              <a:gd name="T0" fmla="*/ 340014447 w 21600"/>
              <a:gd name="T1" fmla="*/ 0 h 21600"/>
              <a:gd name="T2" fmla="*/ 340014447 w 21600"/>
              <a:gd name="T3" fmla="*/ 183087994 h 21600"/>
              <a:gd name="T4" fmla="*/ 72763690 w 21600"/>
              <a:gd name="T5" fmla="*/ 325275642 h 21600"/>
              <a:gd name="T6" fmla="*/ 485542646 w 21600"/>
              <a:gd name="T7" fmla="*/ 9154430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Times New Roman" pitchFamily="18" charset="0"/>
            </a:endParaRPr>
          </a:p>
        </p:txBody>
      </p:sp>
      <p:sp>
        <p:nvSpPr>
          <p:cNvPr id="145" name="AutoShape 116"/>
          <p:cNvSpPr>
            <a:spLocks noChangeArrowheads="1"/>
          </p:cNvSpPr>
          <p:nvPr/>
        </p:nvSpPr>
        <p:spPr bwMode="auto">
          <a:xfrm flipV="1">
            <a:off x="4424710" y="931233"/>
            <a:ext cx="550555" cy="474979"/>
          </a:xfrm>
          <a:custGeom>
            <a:avLst/>
            <a:gdLst>
              <a:gd name="T0" fmla="*/ 340014447 w 21600"/>
              <a:gd name="T1" fmla="*/ 0 h 21600"/>
              <a:gd name="T2" fmla="*/ 340014447 w 21600"/>
              <a:gd name="T3" fmla="*/ 183087994 h 21600"/>
              <a:gd name="T4" fmla="*/ 72763690 w 21600"/>
              <a:gd name="T5" fmla="*/ 325275642 h 21600"/>
              <a:gd name="T6" fmla="*/ 485542646 w 21600"/>
              <a:gd name="T7" fmla="*/ 9154430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Times New Roman" pitchFamily="18" charset="0"/>
            </a:endParaRPr>
          </a:p>
        </p:txBody>
      </p:sp>
      <p:sp>
        <p:nvSpPr>
          <p:cNvPr id="146" name="AutoShape 116"/>
          <p:cNvSpPr>
            <a:spLocks noChangeArrowheads="1"/>
          </p:cNvSpPr>
          <p:nvPr/>
        </p:nvSpPr>
        <p:spPr bwMode="auto">
          <a:xfrm flipV="1">
            <a:off x="5953223" y="931233"/>
            <a:ext cx="550555" cy="474979"/>
          </a:xfrm>
          <a:custGeom>
            <a:avLst/>
            <a:gdLst>
              <a:gd name="T0" fmla="*/ 340014447 w 21600"/>
              <a:gd name="T1" fmla="*/ 0 h 21600"/>
              <a:gd name="T2" fmla="*/ 340014447 w 21600"/>
              <a:gd name="T3" fmla="*/ 183087994 h 21600"/>
              <a:gd name="T4" fmla="*/ 72763690 w 21600"/>
              <a:gd name="T5" fmla="*/ 325275642 h 21600"/>
              <a:gd name="T6" fmla="*/ 485542646 w 21600"/>
              <a:gd name="T7" fmla="*/ 9154430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Times New Roman" pitchFamily="18" charset="0"/>
            </a:endParaRPr>
          </a:p>
        </p:txBody>
      </p:sp>
      <p:sp>
        <p:nvSpPr>
          <p:cNvPr id="147" name="AutoShape 116"/>
          <p:cNvSpPr>
            <a:spLocks noChangeArrowheads="1"/>
          </p:cNvSpPr>
          <p:nvPr/>
        </p:nvSpPr>
        <p:spPr bwMode="auto">
          <a:xfrm flipV="1">
            <a:off x="7386549" y="931233"/>
            <a:ext cx="550555" cy="474979"/>
          </a:xfrm>
          <a:custGeom>
            <a:avLst/>
            <a:gdLst>
              <a:gd name="T0" fmla="*/ 340014447 w 21600"/>
              <a:gd name="T1" fmla="*/ 0 h 21600"/>
              <a:gd name="T2" fmla="*/ 340014447 w 21600"/>
              <a:gd name="T3" fmla="*/ 183087994 h 21600"/>
              <a:gd name="T4" fmla="*/ 72763690 w 21600"/>
              <a:gd name="T5" fmla="*/ 325275642 h 21600"/>
              <a:gd name="T6" fmla="*/ 485542646 w 21600"/>
              <a:gd name="T7" fmla="*/ 9154430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dirty="0">
              <a:solidFill>
                <a:srgbClr val="000000"/>
              </a:solidFill>
              <a:latin typeface="Times New Roman" pitchFamily="18" charset="0"/>
            </a:endParaRPr>
          </a:p>
        </p:txBody>
      </p:sp>
      <p:sp>
        <p:nvSpPr>
          <p:cNvPr id="3" name="TextBox 2"/>
          <p:cNvSpPr txBox="1"/>
          <p:nvPr/>
        </p:nvSpPr>
        <p:spPr>
          <a:xfrm>
            <a:off x="19891" y="6571499"/>
            <a:ext cx="3353144" cy="276999"/>
          </a:xfrm>
          <a:prstGeom prst="rect">
            <a:avLst/>
          </a:prstGeom>
          <a:noFill/>
        </p:spPr>
        <p:txBody>
          <a:bodyPr wrap="square" rtlCol="0">
            <a:spAutoFit/>
          </a:bodyPr>
          <a:lstStyle/>
          <a:p>
            <a:r>
              <a:rPr lang="en-US" sz="1200" dirty="0">
                <a:solidFill>
                  <a:prstClr val="black"/>
                </a:solidFill>
              </a:rPr>
              <a:t>Source: </a:t>
            </a:r>
            <a:r>
              <a:rPr lang="en-US" sz="1200" dirty="0"/>
              <a:t>© (copyright) Barry M. Popkin, 2015</a:t>
            </a:r>
            <a:endParaRPr lang="en-US" sz="1200" dirty="0">
              <a:solidFill>
                <a:prstClr val="black"/>
              </a:solidFill>
            </a:endParaRPr>
          </a:p>
        </p:txBody>
      </p:sp>
    </p:spTree>
    <p:extLst>
      <p:ext uri="{BB962C8B-B14F-4D97-AF65-F5344CB8AC3E}">
        <p14:creationId xmlns:p14="http://schemas.microsoft.com/office/powerpoint/2010/main" val="350799129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z="2400" dirty="0" smtClean="0"/>
              <a:t>II. Mismatch: Biology which has evolved over the millennia clashes with modern technology</a:t>
            </a:r>
          </a:p>
        </p:txBody>
      </p:sp>
      <p:graphicFrame>
        <p:nvGraphicFramePr>
          <p:cNvPr id="206851" name="Group 3"/>
          <p:cNvGraphicFramePr>
            <a:graphicFrameLocks noGrp="1"/>
          </p:cNvGraphicFramePr>
          <p:nvPr>
            <p:extLst>
              <p:ext uri="{D42A27DB-BD31-4B8C-83A1-F6EECF244321}">
                <p14:modId xmlns:p14="http://schemas.microsoft.com/office/powerpoint/2010/main" val="4104408961"/>
              </p:ext>
            </p:extLst>
          </p:nvPr>
        </p:nvGraphicFramePr>
        <p:xfrm>
          <a:off x="1651474" y="1402222"/>
          <a:ext cx="6019800" cy="4307840"/>
        </p:xfrm>
        <a:graphic>
          <a:graphicData uri="http://schemas.openxmlformats.org/drawingml/2006/table">
            <a:tbl>
              <a:tblPr/>
              <a:tblGrid>
                <a:gridCol w="3009900"/>
                <a:gridCol w="3009900"/>
              </a:tblGrid>
              <a:tr h="711200">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sz="2000" b="1" i="0" u="none" strike="noStrike" cap="none" normalizeH="0" baseline="0" dirty="0" smtClean="0">
                          <a:ln>
                            <a:noFill/>
                          </a:ln>
                          <a:solidFill>
                            <a:schemeClr val="tx1"/>
                          </a:solidFill>
                          <a:effectLst/>
                          <a:latin typeface="Arial" charset="0"/>
                        </a:rPr>
                        <a:t>Biology</a:t>
                      </a:r>
                      <a:r>
                        <a:rPr kumimoji="0" lang="en-US" sz="2000" b="0" i="0" u="none" strike="noStrike" cap="none" normalizeH="0" baseline="0" dirty="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20000"/>
                        </a:spcAft>
                        <a:buClr>
                          <a:schemeClr val="accent1"/>
                        </a:buClr>
                        <a:buSzTx/>
                        <a:buFontTx/>
                        <a:buNone/>
                        <a:tabLst/>
                      </a:pPr>
                      <a:r>
                        <a:rPr kumimoji="0" lang="en-US" sz="2000" b="1" i="0" u="none" strike="noStrike" cap="none" normalizeH="0" baseline="0" dirty="0" smtClean="0">
                          <a:ln>
                            <a:noFill/>
                          </a:ln>
                          <a:solidFill>
                            <a:schemeClr val="tx1"/>
                          </a:solidFill>
                          <a:effectLst/>
                          <a:latin typeface="Arial" charset="0"/>
                        </a:rPr>
                        <a:t>Technology</a:t>
                      </a:r>
                      <a:r>
                        <a:rPr kumimoji="0" lang="en-US" sz="2000" b="0" i="0" u="none" strike="noStrike" cap="none" normalizeH="0" baseline="0" dirty="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11200">
                <a:tc>
                  <a:txBody>
                    <a:bodyPr/>
                    <a:lstStyle/>
                    <a:p>
                      <a:pPr marL="0" marR="0" lvl="0" indent="0" algn="l" defTabSz="914400" rtl="0" eaLnBrk="0" fontAlgn="base" latinLnBrk="0" hangingPunct="0">
                        <a:lnSpc>
                          <a:spcPct val="100000"/>
                        </a:lnSpc>
                        <a:spcBef>
                          <a:spcPct val="20000"/>
                        </a:spcBef>
                        <a:spcAft>
                          <a:spcPct val="2000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Sweet preferences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cheap caloric sweeteners, food processing benefits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0" fontAlgn="base" latinLnBrk="0" hangingPunct="0">
                        <a:lnSpc>
                          <a:spcPct val="100000"/>
                        </a:lnSpc>
                        <a:spcBef>
                          <a:spcPct val="20000"/>
                        </a:spcBef>
                        <a:spcAft>
                          <a:spcPct val="2000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Thirst and hunger/satiety mechanisms not linked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Caloric beverage revolution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0" fontAlgn="base" latinLnBrk="0" hangingPunct="0">
                        <a:lnSpc>
                          <a:spcPct val="100000"/>
                        </a:lnSpc>
                        <a:spcBef>
                          <a:spcPct val="20000"/>
                        </a:spcBef>
                        <a:spcAft>
                          <a:spcPct val="2000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Fatty food preference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Edible oil revolution-high yield oilseeds, cheap removal of oils, modern processed food/restaurant sector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0" fontAlgn="base" latinLnBrk="0" hangingPunct="0">
                        <a:lnSpc>
                          <a:spcPct val="100000"/>
                        </a:lnSpc>
                        <a:spcBef>
                          <a:spcPct val="20000"/>
                        </a:spcBef>
                        <a:spcAft>
                          <a:spcPct val="2000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Desire to eliminate exertion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chemeClr val="accent1"/>
                        </a:buClr>
                        <a:buSzTx/>
                        <a:buFontTx/>
                        <a:buNone/>
                        <a:tabLst/>
                      </a:pPr>
                      <a:r>
                        <a:rPr kumimoji="0" lang="en-US" sz="1800" b="0" i="0" u="none" strike="noStrike" cap="none" normalizeH="0" baseline="0" dirty="0" smtClean="0">
                          <a:ln>
                            <a:noFill/>
                          </a:ln>
                          <a:solidFill>
                            <a:schemeClr val="tx1"/>
                          </a:solidFill>
                          <a:effectLst/>
                          <a:latin typeface="Arial" charset="0"/>
                        </a:rPr>
                        <a:t>Technology in all phases of movement/exertion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31639626"/>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Mismatch (continued)</a:t>
            </a:r>
            <a:endParaRPr lang="en-US" dirty="0"/>
          </a:p>
        </p:txBody>
      </p:sp>
      <p:sp>
        <p:nvSpPr>
          <p:cNvPr id="4" name="Content Placeholder 3"/>
          <p:cNvSpPr>
            <a:spLocks noGrp="1"/>
          </p:cNvSpPr>
          <p:nvPr>
            <p:ph idx="1"/>
          </p:nvPr>
        </p:nvSpPr>
        <p:spPr/>
        <p:txBody>
          <a:bodyPr/>
          <a:lstStyle/>
          <a:p>
            <a:r>
              <a:rPr lang="en-US" dirty="0" smtClean="0"/>
              <a:t>Technology not only as noted above but marketing forces unleashed globally by food industry and enabled moreover by WTO</a:t>
            </a:r>
          </a:p>
          <a:p>
            <a:r>
              <a:rPr lang="en-US" dirty="0" smtClean="0"/>
              <a:t>Created behaviors: snacking, portion pricing, economies of scale in selling bigger food/beverage sizes, </a:t>
            </a:r>
            <a:r>
              <a:rPr lang="en-US" dirty="0" err="1" smtClean="0"/>
              <a:t>etc</a:t>
            </a:r>
            <a:endParaRPr lang="en-US" dirty="0" smtClean="0"/>
          </a:p>
          <a:p>
            <a:r>
              <a:rPr lang="en-US" dirty="0" smtClean="0"/>
              <a:t>WTO: pushed to speed up technology transfer and forced countries to compete in ways rationalized many food sectors and drove down many prices.</a:t>
            </a:r>
            <a:endParaRPr lang="en-US" dirty="0"/>
          </a:p>
        </p:txBody>
      </p:sp>
    </p:spTree>
    <p:extLst>
      <p:ext uri="{BB962C8B-B14F-4D97-AF65-F5344CB8AC3E}">
        <p14:creationId xmlns:p14="http://schemas.microsoft.com/office/powerpoint/2010/main" val="59253533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III.Modern</a:t>
            </a:r>
            <a:r>
              <a:rPr lang="en-US" dirty="0" smtClean="0"/>
              <a:t> agrifood system</a:t>
            </a:r>
            <a:endParaRPr lang="en-US" dirty="0"/>
          </a:p>
        </p:txBody>
      </p:sp>
      <p:sp>
        <p:nvSpPr>
          <p:cNvPr id="3" name="Content Placeholder 2"/>
          <p:cNvSpPr>
            <a:spLocks noGrp="1"/>
          </p:cNvSpPr>
          <p:nvPr>
            <p:ph idx="1"/>
          </p:nvPr>
        </p:nvSpPr>
        <p:spPr/>
        <p:txBody>
          <a:bodyPr/>
          <a:lstStyle/>
          <a:p>
            <a:r>
              <a:rPr lang="en-US" dirty="0" smtClean="0"/>
              <a:t>Retailer and food service sector growth exponential</a:t>
            </a:r>
          </a:p>
          <a:p>
            <a:r>
              <a:rPr lang="en-US" dirty="0" smtClean="0"/>
              <a:t>Penetration very deep—villages of Mexico.</a:t>
            </a:r>
          </a:p>
          <a:p>
            <a:r>
              <a:rPr lang="en-US" dirty="0" smtClean="0"/>
              <a:t>Modern technology has sped up enormously the speed of transfer of any new successful food or beverage globally. For example, consider coke vs Red Bull. </a:t>
            </a:r>
            <a:endParaRPr lang="en-US" dirty="0"/>
          </a:p>
        </p:txBody>
      </p:sp>
    </p:spTree>
    <p:extLst>
      <p:ext uri="{BB962C8B-B14F-4D97-AF65-F5344CB8AC3E}">
        <p14:creationId xmlns:p14="http://schemas.microsoft.com/office/powerpoint/2010/main" val="326554555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455"/>
            <a:ext cx="8712509" cy="1144729"/>
          </a:xfrm>
        </p:spPr>
        <p:txBody>
          <a:bodyPr/>
          <a:lstStyle/>
          <a:p>
            <a:r>
              <a:rPr lang="en-US" sz="2400" u="sng" dirty="0" err="1" smtClean="0"/>
              <a:t>IV.Modern</a:t>
            </a:r>
            <a:r>
              <a:rPr lang="en-US" sz="2400" u="sng" dirty="0" smtClean="0"/>
              <a:t> Technology: </a:t>
            </a:r>
            <a:r>
              <a:rPr lang="en-US" sz="2400" dirty="0" smtClean="0"/>
              <a:t>Energy </a:t>
            </a:r>
            <a:r>
              <a:rPr lang="en-US" sz="2400" dirty="0"/>
              <a:t>Imbalance: Physical Activity </a:t>
            </a:r>
            <a:r>
              <a:rPr lang="en-US" sz="2400" dirty="0" smtClean="0"/>
              <a:t>declines </a:t>
            </a:r>
            <a:r>
              <a:rPr lang="en-US" sz="2400" dirty="0"/>
              <a:t>in LMIC’s represent a </a:t>
            </a:r>
            <a:r>
              <a:rPr lang="en-US" sz="2400" dirty="0" smtClean="0"/>
              <a:t>significant, large </a:t>
            </a:r>
            <a:r>
              <a:rPr lang="en-US" sz="2400" dirty="0"/>
              <a:t>component of </a:t>
            </a:r>
            <a:r>
              <a:rPr lang="en-US" sz="2400" dirty="0" smtClean="0"/>
              <a:t>increased </a:t>
            </a:r>
            <a:r>
              <a:rPr lang="en-US" sz="2400" dirty="0"/>
              <a:t>energy </a:t>
            </a:r>
            <a:r>
              <a:rPr lang="en-US" sz="2400" dirty="0" smtClean="0"/>
              <a:t>imbalance</a:t>
            </a:r>
            <a:r>
              <a:rPr lang="en-US" sz="2800" dirty="0" smtClean="0"/>
              <a:t>. </a:t>
            </a:r>
            <a:endParaRPr lang="en-US" sz="2800" u="sng" dirty="0"/>
          </a:p>
        </p:txBody>
      </p:sp>
      <p:sp>
        <p:nvSpPr>
          <p:cNvPr id="3" name="Content Placeholder 2"/>
          <p:cNvSpPr>
            <a:spLocks noGrp="1"/>
          </p:cNvSpPr>
          <p:nvPr>
            <p:ph idx="1"/>
          </p:nvPr>
        </p:nvSpPr>
        <p:spPr>
          <a:xfrm>
            <a:off x="404197" y="1526962"/>
            <a:ext cx="8226425" cy="4116387"/>
          </a:xfrm>
        </p:spPr>
        <p:txBody>
          <a:bodyPr/>
          <a:lstStyle/>
          <a:p>
            <a:pPr>
              <a:spcBef>
                <a:spcPts val="400"/>
              </a:spcBef>
              <a:spcAft>
                <a:spcPts val="400"/>
              </a:spcAft>
            </a:pPr>
            <a:r>
              <a:rPr lang="en-US" sz="2000" dirty="0" smtClean="0"/>
              <a:t>In </a:t>
            </a:r>
            <a:r>
              <a:rPr lang="en-US" sz="2000" dirty="0"/>
              <a:t>countries with detailed longitudinal data on all components of physical activity we find very </a:t>
            </a:r>
            <a:r>
              <a:rPr lang="en-US" sz="2000" dirty="0" smtClean="0"/>
              <a:t>large declines in METS and any other measure of activity</a:t>
            </a:r>
          </a:p>
          <a:p>
            <a:pPr>
              <a:spcBef>
                <a:spcPts val="400"/>
              </a:spcBef>
              <a:spcAft>
                <a:spcPts val="400"/>
              </a:spcAft>
            </a:pPr>
            <a:r>
              <a:rPr lang="en-US" sz="2000" dirty="0" smtClean="0"/>
              <a:t>The MET concept represents a simple, practical, and easily understood procedure for expressing the energy cost of physical activities as a multiple of the resting metabolic rate. </a:t>
            </a:r>
            <a:r>
              <a:rPr lang="en-US" sz="2000" b="1" dirty="0"/>
              <a:t>“MET” is another name for metabolic equivalent; a measure of exercise intensity based on oxygen </a:t>
            </a:r>
            <a:r>
              <a:rPr lang="en-US" sz="2000" b="1" dirty="0" smtClean="0"/>
              <a:t>consumption.</a:t>
            </a:r>
          </a:p>
          <a:p>
            <a:pPr>
              <a:spcBef>
                <a:spcPts val="400"/>
              </a:spcBef>
              <a:spcAft>
                <a:spcPts val="400"/>
              </a:spcAft>
            </a:pPr>
            <a:r>
              <a:rPr lang="en-US" sz="2000" dirty="0" smtClean="0"/>
              <a:t>Slow </a:t>
            </a:r>
            <a:r>
              <a:rPr lang="en-US" sz="2000" dirty="0"/>
              <a:t>downward shift in high income countries starting from much lower starting point  relative to high METS starting point </a:t>
            </a:r>
            <a:r>
              <a:rPr lang="en-US" sz="2000" b="1" dirty="0"/>
              <a:t>and very steep decline in LMICs </a:t>
            </a:r>
          </a:p>
          <a:p>
            <a:pPr>
              <a:spcBef>
                <a:spcPts val="400"/>
              </a:spcBef>
              <a:spcAft>
                <a:spcPts val="400"/>
              </a:spcAft>
            </a:pPr>
            <a:r>
              <a:rPr lang="en-US" sz="2000" dirty="0"/>
              <a:t>See review across a number of low-and high-income countries by </a:t>
            </a:r>
            <a:r>
              <a:rPr lang="en-US" sz="2000" dirty="0" smtClean="0"/>
              <a:t>Ng and Popkin </a:t>
            </a:r>
            <a:r>
              <a:rPr lang="en-US" sz="2000" i="1" dirty="0" smtClean="0"/>
              <a:t>Obes </a:t>
            </a:r>
            <a:r>
              <a:rPr lang="en-US" sz="2000" i="1" dirty="0"/>
              <a:t>Rev </a:t>
            </a:r>
            <a:r>
              <a:rPr lang="en-US" sz="2000" i="1" dirty="0" smtClean="0"/>
              <a:t>(2012) </a:t>
            </a:r>
            <a:r>
              <a:rPr lang="en-US" sz="2000" dirty="0">
                <a:solidFill>
                  <a:srgbClr val="000000"/>
                </a:solidFill>
              </a:rPr>
              <a:t>13 (8):</a:t>
            </a:r>
            <a:r>
              <a:rPr lang="en-US" sz="2000" dirty="0" smtClean="0">
                <a:solidFill>
                  <a:srgbClr val="000000"/>
                </a:solidFill>
              </a:rPr>
              <a:t>659-80 </a:t>
            </a:r>
            <a:r>
              <a:rPr lang="en-US" sz="2000" dirty="0" smtClean="0"/>
              <a:t>(</a:t>
            </a:r>
            <a:r>
              <a:rPr lang="en-US" sz="2000" dirty="0"/>
              <a:t>next two slides)</a:t>
            </a:r>
          </a:p>
          <a:p>
            <a:endParaRPr lang="en-US" dirty="0"/>
          </a:p>
        </p:txBody>
      </p:sp>
    </p:spTree>
    <p:extLst>
      <p:ext uri="{BB962C8B-B14F-4D97-AF65-F5344CB8AC3E}">
        <p14:creationId xmlns:p14="http://schemas.microsoft.com/office/powerpoint/2010/main" val="3473568049"/>
      </p:ext>
    </p:extLst>
  </p:cSld>
  <p:clrMapOvr>
    <a:masterClrMapping/>
  </p:clrMapOvr>
  <p:transition spd="slow">
    <p:cover/>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ivic">
  <a:themeElements>
    <a:clrScheme name="Custom 7">
      <a:dk1>
        <a:sysClr val="windowText" lastClr="000000"/>
      </a:dk1>
      <a:lt1>
        <a:sysClr val="window" lastClr="FFFFFF"/>
      </a:lt1>
      <a:dk2>
        <a:srgbClr val="3B3B3B"/>
      </a:dk2>
      <a:lt2>
        <a:srgbClr val="D4D2D0"/>
      </a:lt2>
      <a:accent1>
        <a:srgbClr val="6EA0B0"/>
      </a:accent1>
      <a:accent2>
        <a:srgbClr val="7810A7"/>
      </a:accent2>
      <a:accent3>
        <a:srgbClr val="8D89A4"/>
      </a:accent3>
      <a:accent4>
        <a:srgbClr val="748560"/>
      </a:accent4>
      <a:accent5>
        <a:srgbClr val="E82A9B"/>
      </a:accent5>
      <a:accent6>
        <a:srgbClr val="7E848D"/>
      </a:accent6>
      <a:hlink>
        <a:srgbClr val="000000"/>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B2B2B2"/>
      </a:hlink>
      <a:folHlink>
        <a:srgbClr val="DDDD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80808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4">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15">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6">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5818F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CA18FB"/>
      </a:folHlink>
    </a:clrScheme>
    <a:fontScheme name="6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000000"/>
        </a:dk1>
        <a:lt1>
          <a:srgbClr val="FFFFFF"/>
        </a:lt1>
        <a:dk2>
          <a:srgbClr val="000000"/>
        </a:dk2>
        <a:lt2>
          <a:srgbClr val="80808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6_Custom Design 14">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15">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6_Custom Design 16">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5818F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Custom Design">
  <a:themeElements>
    <a:clrScheme name="">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B2B2B2"/>
      </a:hlink>
      <a:folHlink>
        <a:srgbClr val="DDDD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80808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4">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15">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6">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5818F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6_Custom Design">
  <a:themeElements>
    <a:clrScheme name="">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B2B2B2"/>
      </a:hlink>
      <a:folHlink>
        <a:srgbClr val="DDDD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80808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4">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15">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6">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5818F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2_Custom Design">
  <a:themeElements>
    <a:clrScheme name="">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CA18FB"/>
      </a:folHlink>
    </a:clrScheme>
    <a:fontScheme name="6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000000"/>
        </a:dk1>
        <a:lt1>
          <a:srgbClr val="FFFFFF"/>
        </a:lt1>
        <a:dk2>
          <a:srgbClr val="000000"/>
        </a:dk2>
        <a:lt2>
          <a:srgbClr val="80808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6_Custom Design 14">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15">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6_Custom Design 16">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5818F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0_Custom Design">
  <a:themeElements>
    <a:clrScheme name="">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B2B2B2"/>
      </a:hlink>
      <a:folHlink>
        <a:srgbClr val="DDDD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80808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4">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15">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6">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5818F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6_Custom Design">
  <a:themeElements>
    <a:clrScheme name="">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B2B2B2"/>
      </a:hlink>
      <a:folHlink>
        <a:srgbClr val="DDDD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80808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4">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15">
        <a:dk1>
          <a:srgbClr val="000000"/>
        </a:dk1>
        <a:lt1>
          <a:srgbClr val="FFFFFF"/>
        </a:lt1>
        <a:dk2>
          <a:srgbClr val="000000"/>
        </a:dk2>
        <a:lt2>
          <a:srgbClr val="000000"/>
        </a:lt2>
        <a:accent1>
          <a:srgbClr val="FCC917"/>
        </a:accent1>
        <a:accent2>
          <a:srgbClr val="000000"/>
        </a:accent2>
        <a:accent3>
          <a:srgbClr val="FFFFFF"/>
        </a:accent3>
        <a:accent4>
          <a:srgbClr val="000000"/>
        </a:accent4>
        <a:accent5>
          <a:srgbClr val="FDE1AB"/>
        </a:accent5>
        <a:accent6>
          <a:srgbClr val="000000"/>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8_Custom Design 16">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5818F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ivic">
  <a:themeElements>
    <a:clrScheme name="Custom 16">
      <a:dk1>
        <a:sysClr val="windowText" lastClr="000000"/>
      </a:dk1>
      <a:lt1>
        <a:sysClr val="window" lastClr="FFFFFF"/>
      </a:lt1>
      <a:dk2>
        <a:srgbClr val="424456"/>
      </a:dk2>
      <a:lt2>
        <a:srgbClr val="DEDEDE"/>
      </a:lt2>
      <a:accent1>
        <a:srgbClr val="53548A"/>
      </a:accent1>
      <a:accent2>
        <a:srgbClr val="438086"/>
      </a:accent2>
      <a:accent3>
        <a:srgbClr val="C3AFFB"/>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CA18FB"/>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CA18FB"/>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CA18FB"/>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000000"/>
    </a:lt2>
    <a:accent1>
      <a:srgbClr val="FCC917"/>
    </a:accent1>
    <a:accent2>
      <a:srgbClr val="FB5818"/>
    </a:accent2>
    <a:accent3>
      <a:srgbClr val="FFFFFF"/>
    </a:accent3>
    <a:accent4>
      <a:srgbClr val="000000"/>
    </a:accent4>
    <a:accent5>
      <a:srgbClr val="FDE1AB"/>
    </a:accent5>
    <a:accent6>
      <a:srgbClr val="E34F15"/>
    </a:accent6>
    <a:hlink>
      <a:srgbClr val="18BBFB"/>
    </a:hlink>
    <a:folHlink>
      <a:srgbClr val="CA18FB"/>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8368</TotalTime>
  <Words>2303</Words>
  <Application>Microsoft Office PowerPoint</Application>
  <PresentationFormat>On-screen Show (4:3)</PresentationFormat>
  <Paragraphs>239</Paragraphs>
  <Slides>28</Slides>
  <Notes>2</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28</vt:i4>
      </vt:variant>
    </vt:vector>
  </HeadingPairs>
  <TitlesOfParts>
    <vt:vector size="47" baseType="lpstr">
      <vt:lpstr>Arial</vt:lpstr>
      <vt:lpstr>Arial Narrow</vt:lpstr>
      <vt:lpstr>Calibri</vt:lpstr>
      <vt:lpstr>Calibri Light</vt:lpstr>
      <vt:lpstr>Century Schoolbook</vt:lpstr>
      <vt:lpstr>Georgia</vt:lpstr>
      <vt:lpstr>Times New Roman</vt:lpstr>
      <vt:lpstr>Wingdings</vt:lpstr>
      <vt:lpstr>Wingdings 2</vt:lpstr>
      <vt:lpstr>Custom Design</vt:lpstr>
      <vt:lpstr>8_Custom Design</vt:lpstr>
      <vt:lpstr>6_Custom Design</vt:lpstr>
      <vt:lpstr>9_Custom Design</vt:lpstr>
      <vt:lpstr>66_Custom Design</vt:lpstr>
      <vt:lpstr>22_Custom Design</vt:lpstr>
      <vt:lpstr>30_Custom Design</vt:lpstr>
      <vt:lpstr>36_Custom Design</vt:lpstr>
      <vt:lpstr>Civic</vt:lpstr>
      <vt:lpstr>1_Civic</vt:lpstr>
      <vt:lpstr>PowerPoint Presentation</vt:lpstr>
      <vt:lpstr>PowerPoint Presentation</vt:lpstr>
      <vt:lpstr>Outline: Why is this occurring?</vt:lpstr>
      <vt:lpstr>I.Modern global food system: postWWII</vt:lpstr>
      <vt:lpstr>PowerPoint Presentation</vt:lpstr>
      <vt:lpstr>II. Mismatch: Biology which has evolved over the millennia clashes with modern technology</vt:lpstr>
      <vt:lpstr>Mismatch (continued)</vt:lpstr>
      <vt:lpstr>III.Modern agrifood system</vt:lpstr>
      <vt:lpstr>IV.Modern Technology: Energy Imbalance: Physical Activity declines in LMIC’s represent a significant, large component of increased energy imbalance. </vt:lpstr>
      <vt:lpstr>PowerPoint Presentation</vt:lpstr>
      <vt:lpstr>PowerPoint Presentation</vt:lpstr>
      <vt:lpstr>V. Latin America: the Mexican case</vt:lpstr>
      <vt:lpstr>Todays processing and purposes: amazingly complex </vt:lpstr>
      <vt:lpstr>PowerPoint Presentation</vt:lpstr>
      <vt:lpstr>PowerPoint Presentation</vt:lpstr>
      <vt:lpstr>Packaged and Processed food consumed in Mexico, 2012</vt:lpstr>
      <vt:lpstr>PowerPoint Presentation</vt:lpstr>
      <vt:lpstr>The six food groups account for half of all kcal in Mexico from packaged and processed foods and beverages*</vt:lpstr>
      <vt:lpstr>VI.China Health and Nutrition Survey</vt:lpstr>
      <vt:lpstr>PowerPoint Presentation</vt:lpstr>
      <vt:lpstr>Factors Associated with the relationships between Purchasing Packaged Processed Foods in China and kcal/day,  CHNS 2011 (Additional 1000 kcal/day of Purchases of Processed Food) </vt:lpstr>
      <vt:lpstr> The Effect of an Additional 1000 kcal Increase in Predicted Daily Processed Food Consumption on the Risk of Being Overweight and the BMI Level, CHNS2011 </vt:lpstr>
      <vt:lpstr>PowerPoint Presentation</vt:lpstr>
      <vt:lpstr>Opportunities with the modern food sector</vt:lpstr>
      <vt:lpstr>Can we reform the retail food sector?</vt:lpstr>
      <vt:lpstr>Food labeling: future directions</vt:lpstr>
      <vt:lpstr>Away-from-home food service sector</vt:lpstr>
      <vt:lpstr>Low and middle income countries</vt:lpstr>
    </vt:vector>
  </TitlesOfParts>
  <Company>Carolina Population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UNC-CH</dc:creator>
  <cp:lastModifiedBy>Ammons, Denise</cp:lastModifiedBy>
  <cp:revision>1294</cp:revision>
  <cp:lastPrinted>2015-03-17T18:27:16Z</cp:lastPrinted>
  <dcterms:created xsi:type="dcterms:W3CDTF">2007-11-14T21:03:42Z</dcterms:created>
  <dcterms:modified xsi:type="dcterms:W3CDTF">2015-10-28T18:51:34Z</dcterms:modified>
</cp:coreProperties>
</file>